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56" r:id="rId3"/>
    <p:sldId id="258" r:id="rId4"/>
    <p:sldId id="257" r:id="rId5"/>
    <p:sldId id="259" r:id="rId6"/>
    <p:sldId id="261" r:id="rId7"/>
    <p:sldId id="262" r:id="rId8"/>
    <p:sldId id="260" r:id="rId9"/>
    <p:sldId id="277" r:id="rId10"/>
    <p:sldId id="263" r:id="rId11"/>
    <p:sldId id="264" r:id="rId12"/>
    <p:sldId id="265" r:id="rId13"/>
    <p:sldId id="266" r:id="rId14"/>
    <p:sldId id="278" r:id="rId15"/>
    <p:sldId id="279" r:id="rId16"/>
    <p:sldId id="267" r:id="rId17"/>
    <p:sldId id="281" r:id="rId18"/>
    <p:sldId id="282" r:id="rId19"/>
    <p:sldId id="283" r:id="rId20"/>
    <p:sldId id="284" r:id="rId21"/>
    <p:sldId id="272" r:id="rId22"/>
    <p:sldId id="280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7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5F264-30A7-420C-B5F5-916F2D02816B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ED88B-9B1D-42DE-AA4E-0F38186A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ED88B-9B1D-42DE-AA4E-0F38186AF9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0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7382-AEF0-4C0F-8050-0DF4FD9EB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DA253-9855-4194-9F76-816428431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F52C-A263-4EE7-954E-6D089659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C5CD4-A39A-4207-83B2-EE02433E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D8968-2B65-4650-9460-4C2D217C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8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F5FD-2190-43C2-860E-FE8BB3B1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505D3-31A7-417D-858D-6802ECE5E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40533-BC27-4980-96BC-8325B730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49BF-948E-40D4-B3AA-FFB4A6E7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BC20-7D4A-4541-837D-8B084E92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E6CCCD-CDC1-4E97-9C69-CB2CE1803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E0E50-F037-445A-8F30-AE2477E80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84EA0-9ADD-48D0-BCE9-3F9DA156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016B4-2D0B-467F-AA8E-F1A630C4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E8AB4-80E7-4020-BF98-ACFBE720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9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2AF02-EFA9-4070-AC55-2237EB14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3C71-861A-41DD-AE60-7CFE1B44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FF86A-684E-4B4E-B4D7-EAD1CEF2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133DB-B6FE-4F04-9E19-9F9916D0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6016C-746D-4EC4-8B44-82AF3464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C670-DDFD-4AF1-A1ED-037B1565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BF44F-5574-403B-9CA1-9CE280F09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E896D-70ED-44E0-B8D8-B7050733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0F235-D7F7-4C16-8DF1-E322B7AA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1921E-37BE-4DB1-B054-055CA615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1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3582-B15C-48C8-AD62-88D9DD97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DB553-5A4A-4337-8919-CF79A591C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3475A-7456-4B3A-B883-71C583AF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44065-0991-4FD7-85DA-29F0EBEC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7FC8E-E8EE-4946-BB98-14C13542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DBEB-9FA4-48D5-8AB4-93ED1AEF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4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A164-E068-4218-BE38-2A6700DD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50258-DB28-4552-9BD0-EB4BCF5C8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1C694-2B43-48E4-9664-4F39B17E0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892F9-20FC-4B4F-BB1B-76E0F17E6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7A37A-F2DC-476F-AB01-E47BC7171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8081C-86CB-4250-AD71-F6852225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AB128-66F4-4F87-A30E-C2B2A339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907BF-2DB9-4825-95EA-BAA6F651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EE4B-9EDA-4076-93D1-397458B8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FE786-5796-438C-A68D-F3C1C2B2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9BD22-6874-4A44-BBC6-2ED98A4A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0207A-7BC0-465A-952F-D131D5FF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7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3CF55-4960-4436-9584-17C18696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C0551-3AE3-4083-84DD-7624CBFF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9606B-ABE6-4F2D-B673-F1DFA42A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1386-BF72-4F7D-96E8-E8C847A0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70D47-E1CA-4E21-8C41-1C1A53BBD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DE42B-188D-490E-9B63-A481C1A0F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298D0-AD3B-4F75-B1DC-190376D1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BB52D-4A95-4790-A5AF-A73B7E04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A95AC-3E9B-4C5A-BACC-24815138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9A73-189A-4FC5-AA7F-358EEA65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0E504-5426-468E-8ECC-044A86FB8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EFFC5-D5C5-4CFC-9BAE-B34C07202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0468C-FBB2-40FD-97F6-B51C4552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ADBBD-E25E-49B6-A688-E2D165E1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D6DF4-5605-47DC-BEA4-1A9D8252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4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4CBD6-96C4-4A0A-89B9-A19208BC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CC65B-7C60-4F51-BE6A-9485C01F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8FCF-79A3-4EF9-AECB-1AC7DB30A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8D10-4991-4189-97F5-1F6687D088A9}" type="datetimeFigureOut">
              <a:rPr lang="en-US" smtClean="0"/>
              <a:t>2020-07-08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3D202-7C3D-4DC0-B1CC-158C7755A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41D44-D3DF-4437-909F-DD433AA80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C8A8AAB-6F71-4C7D-81EE-5CCB6C0038C7}"/>
              </a:ext>
            </a:extLst>
          </p:cNvPr>
          <p:cNvSpPr/>
          <p:nvPr/>
        </p:nvSpPr>
        <p:spPr>
          <a:xfrm>
            <a:off x="0" y="2"/>
            <a:ext cx="12192000" cy="6723088"/>
          </a:xfrm>
          <a:prstGeom prst="frame">
            <a:avLst>
              <a:gd name="adj1" fmla="val 3486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C4C8C0-92EF-4BCA-A717-A5C61E622ACD}"/>
              </a:ext>
            </a:extLst>
          </p:cNvPr>
          <p:cNvSpPr/>
          <p:nvPr/>
        </p:nvSpPr>
        <p:spPr>
          <a:xfrm>
            <a:off x="254833" y="164893"/>
            <a:ext cx="11692325" cy="6340838"/>
          </a:xfrm>
          <a:prstGeom prst="rect">
            <a:avLst/>
          </a:prstGeom>
          <a:noFill/>
          <a:ln w="57150">
            <a:solidFill>
              <a:srgbClr val="2C1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7BC6CF-E4CD-4BE9-8549-C3CD99539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"/>
          <a:stretch/>
        </p:blipFill>
        <p:spPr>
          <a:xfrm rot="10800000">
            <a:off x="7748010" y="238346"/>
            <a:ext cx="4199148" cy="6267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0D8104-67EA-48D7-82D4-C340959E73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b="3779"/>
          <a:stretch/>
        </p:blipFill>
        <p:spPr>
          <a:xfrm>
            <a:off x="254833" y="238346"/>
            <a:ext cx="4407108" cy="6267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C88A5E-7CFD-4FE4-B477-119915A9C67F}"/>
              </a:ext>
            </a:extLst>
          </p:cNvPr>
          <p:cNvSpPr/>
          <p:nvPr/>
        </p:nvSpPr>
        <p:spPr>
          <a:xfrm>
            <a:off x="254833" y="238345"/>
            <a:ext cx="11682333" cy="6267384"/>
          </a:xfrm>
          <a:prstGeom prst="rect">
            <a:avLst/>
          </a:prstGeom>
          <a:noFill/>
          <a:ln w="57150">
            <a:solidFill>
              <a:srgbClr val="2C1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Dear Students, </a:t>
            </a:r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Welcome 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To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365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0CC8F2F-1611-424A-AF71-9681E623F8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03689-B830-4CB2-8B76-022037B2B665}"/>
              </a:ext>
            </a:extLst>
          </p:cNvPr>
          <p:cNvSpPr txBox="1"/>
          <p:nvPr/>
        </p:nvSpPr>
        <p:spPr>
          <a:xfrm>
            <a:off x="1447799" y="332282"/>
            <a:ext cx="962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answers using right forms of verbs.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B7819A-1484-4CF5-951D-3F9A9444E7D4}"/>
              </a:ext>
            </a:extLst>
          </p:cNvPr>
          <p:cNvSpPr/>
          <p:nvPr/>
        </p:nvSpPr>
        <p:spPr>
          <a:xfrm>
            <a:off x="704538" y="4170857"/>
            <a:ext cx="10792917" cy="2362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 _____ (rise) in the east. It ____     (give) us light. It _____ (be) the most important source of energy for life on Earth. The sun _____ (set) in the west.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05F39-97EB-4EAD-B6ED-AF5A2B239820}"/>
              </a:ext>
            </a:extLst>
          </p:cNvPr>
          <p:cNvSpPr/>
          <p:nvPr/>
        </p:nvSpPr>
        <p:spPr>
          <a:xfrm>
            <a:off x="2676369" y="4193428"/>
            <a:ext cx="2591370" cy="5559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7AA1D-AFBB-40E3-A85A-4B3D67764BC6}"/>
              </a:ext>
            </a:extLst>
          </p:cNvPr>
          <p:cNvSpPr/>
          <p:nvPr/>
        </p:nvSpPr>
        <p:spPr>
          <a:xfrm>
            <a:off x="8428220" y="4292197"/>
            <a:ext cx="3059242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7AF2CB-8AF9-4581-8A30-CD8467704655}"/>
              </a:ext>
            </a:extLst>
          </p:cNvPr>
          <p:cNvSpPr/>
          <p:nvPr/>
        </p:nvSpPr>
        <p:spPr>
          <a:xfrm>
            <a:off x="3184654" y="4864777"/>
            <a:ext cx="2316736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5078B1-604E-424A-8E46-9247A872A579}"/>
              </a:ext>
            </a:extLst>
          </p:cNvPr>
          <p:cNvSpPr/>
          <p:nvPr/>
        </p:nvSpPr>
        <p:spPr>
          <a:xfrm>
            <a:off x="8873368" y="5414263"/>
            <a:ext cx="2674053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D63B72-EE58-4D2C-9A3D-1B7029BA9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0" y="1060460"/>
            <a:ext cx="5226571" cy="2952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A30FDC-AA42-40F5-B099-AEF7EB5AD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30" y="1066245"/>
            <a:ext cx="5226570" cy="2962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40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A751009-2654-4EDD-90DD-4772CF945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503CCC-6C48-4378-80C4-B8F68BA5BE38}"/>
              </a:ext>
            </a:extLst>
          </p:cNvPr>
          <p:cNvSpPr/>
          <p:nvPr/>
        </p:nvSpPr>
        <p:spPr>
          <a:xfrm>
            <a:off x="749509" y="362261"/>
            <a:ext cx="10747948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the sentences.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32CF8E-CA65-417A-B634-26852F636E84}"/>
              </a:ext>
            </a:extLst>
          </p:cNvPr>
          <p:cNvSpPr/>
          <p:nvPr/>
        </p:nvSpPr>
        <p:spPr>
          <a:xfrm>
            <a:off x="5338678" y="1643070"/>
            <a:ext cx="1514644" cy="6852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2F08FB-4C38-46A1-A0AF-FB03CCE79A82}"/>
              </a:ext>
            </a:extLst>
          </p:cNvPr>
          <p:cNvSpPr/>
          <p:nvPr/>
        </p:nvSpPr>
        <p:spPr>
          <a:xfrm>
            <a:off x="5291521" y="3405776"/>
            <a:ext cx="2241519" cy="895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9BCB7-98FD-4E45-A6CD-D43887F9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909" y="1626849"/>
            <a:ext cx="9033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My mother cooks food for us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 every day.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82F3D4-B6B5-46EE-B626-59AB794253B6}"/>
              </a:ext>
            </a:extLst>
          </p:cNvPr>
          <p:cNvSpPr/>
          <p:nvPr/>
        </p:nvSpPr>
        <p:spPr>
          <a:xfrm>
            <a:off x="9303562" y="1643070"/>
            <a:ext cx="2529014" cy="696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D647303-0F58-4929-934D-C96618341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902" y="3433357"/>
            <a:ext cx="74925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They exercise  regularly.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482FAA-F4B3-44E9-9F17-1607675BD9D3}"/>
              </a:ext>
            </a:extLst>
          </p:cNvPr>
          <p:cNvSpPr/>
          <p:nvPr/>
        </p:nvSpPr>
        <p:spPr>
          <a:xfrm>
            <a:off x="7533040" y="3405776"/>
            <a:ext cx="2405432" cy="895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699D0-EA22-4C22-9AB5-347DABAE63B1}"/>
              </a:ext>
            </a:extLst>
          </p:cNvPr>
          <p:cNvSpPr txBox="1"/>
          <p:nvPr/>
        </p:nvSpPr>
        <p:spPr>
          <a:xfrm>
            <a:off x="749509" y="4793932"/>
            <a:ext cx="10747948" cy="1754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 the sentence there is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everyday/always/regularly/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occasionally/usually/often/sometimes/generally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sentence will be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Indefinite Tense.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89EEBF-DA42-433F-9CCB-78C5FD9C3D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t="12929" r="29414"/>
          <a:stretch/>
        </p:blipFill>
        <p:spPr>
          <a:xfrm>
            <a:off x="759626" y="1119564"/>
            <a:ext cx="2154283" cy="170608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EBDC49-C041-45BB-97C5-CB360D08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8" y="2968867"/>
            <a:ext cx="3028950" cy="170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3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 animBg="1"/>
      <p:bldP spid="9" grpId="0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E55FC5-6289-4DA2-BC7C-3BDF4B129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0" t="4408" r="26758" b="8415"/>
          <a:stretch/>
        </p:blipFill>
        <p:spPr>
          <a:xfrm>
            <a:off x="9426498" y="931888"/>
            <a:ext cx="2625602" cy="5623809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836062D-0891-4BC8-8734-DF321E46F7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9C462-618B-47F8-AA9A-43640C66086D}"/>
              </a:ext>
            </a:extLst>
          </p:cNvPr>
          <p:cNvSpPr txBox="1"/>
          <p:nvPr/>
        </p:nvSpPr>
        <p:spPr>
          <a:xfrm>
            <a:off x="299628" y="3179006"/>
            <a:ext cx="10328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boy ____ (go) to school regularly.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B01D1-258F-4DD8-86D5-8C660D7A49FB}"/>
              </a:ext>
            </a:extLst>
          </p:cNvPr>
          <p:cNvSpPr txBox="1"/>
          <p:nvPr/>
        </p:nvSpPr>
        <p:spPr>
          <a:xfrm>
            <a:off x="299628" y="3864806"/>
            <a:ext cx="10328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He ____ (study) attentively everyday.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DC81A-0CC9-4ADB-A2EE-1856D9416149}"/>
              </a:ext>
            </a:extLst>
          </p:cNvPr>
          <p:cNvSpPr txBox="1"/>
          <p:nvPr/>
        </p:nvSpPr>
        <p:spPr>
          <a:xfrm>
            <a:off x="299628" y="4550606"/>
            <a:ext cx="10328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He always ____ (speak) the truth.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5E537-3DF9-4A15-8E48-02524D1B1B7A}"/>
              </a:ext>
            </a:extLst>
          </p:cNvPr>
          <p:cNvSpPr txBox="1"/>
          <p:nvPr/>
        </p:nvSpPr>
        <p:spPr>
          <a:xfrm>
            <a:off x="299630" y="5201163"/>
            <a:ext cx="9728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He and his parents often  ____ (visit) their relatives.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094E3-FD43-4254-B31C-DBC874D1DEEB}"/>
              </a:ext>
            </a:extLst>
          </p:cNvPr>
          <p:cNvSpPr txBox="1"/>
          <p:nvPr/>
        </p:nvSpPr>
        <p:spPr>
          <a:xfrm>
            <a:off x="614597" y="197372"/>
            <a:ext cx="1095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answers using right forms of verbs.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E980D-C002-4777-BB82-1C921260FE9A}"/>
              </a:ext>
            </a:extLst>
          </p:cNvPr>
          <p:cNvSpPr/>
          <p:nvPr/>
        </p:nvSpPr>
        <p:spPr>
          <a:xfrm>
            <a:off x="2858130" y="3353905"/>
            <a:ext cx="2403425" cy="5232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47116F-12D6-4B5B-B134-3100B4ED1823}"/>
              </a:ext>
            </a:extLst>
          </p:cNvPr>
          <p:cNvSpPr/>
          <p:nvPr/>
        </p:nvSpPr>
        <p:spPr>
          <a:xfrm>
            <a:off x="1770097" y="3986856"/>
            <a:ext cx="3028014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D98E16-891A-41FF-A97A-CBBE45FD3CB4}"/>
              </a:ext>
            </a:extLst>
          </p:cNvPr>
          <p:cNvSpPr/>
          <p:nvPr/>
        </p:nvSpPr>
        <p:spPr>
          <a:xfrm>
            <a:off x="3477725" y="4666754"/>
            <a:ext cx="3028014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02C5E-D738-4DF0-BEB5-AE84B3A57956}"/>
              </a:ext>
            </a:extLst>
          </p:cNvPr>
          <p:cNvSpPr/>
          <p:nvPr/>
        </p:nvSpPr>
        <p:spPr>
          <a:xfrm>
            <a:off x="6955443" y="5316511"/>
            <a:ext cx="2878112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CC7CB-E031-462F-B066-C9B57AB4E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85" y="854438"/>
            <a:ext cx="4414786" cy="2470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C59F96-7610-4236-9E00-02124EA6DADC}"/>
              </a:ext>
            </a:extLst>
          </p:cNvPr>
          <p:cNvSpPr txBox="1"/>
          <p:nvPr/>
        </p:nvSpPr>
        <p:spPr>
          <a:xfrm>
            <a:off x="3776185" y="2582192"/>
            <a:ext cx="441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Barohit</a:t>
            </a:r>
            <a:r>
              <a:rPr lang="en-US" sz="24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High School</a:t>
            </a: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Ishwargonj</a:t>
            </a:r>
            <a:r>
              <a:rPr lang="en-US" sz="2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Mymensingh</a:t>
            </a:r>
          </a:p>
        </p:txBody>
      </p:sp>
    </p:spTree>
    <p:extLst>
      <p:ext uri="{BB962C8B-B14F-4D97-AF65-F5344CB8AC3E}">
        <p14:creationId xmlns:p14="http://schemas.microsoft.com/office/powerpoint/2010/main" val="28612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AC0CCA-DC9B-4DE8-81D3-BC9089940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3473" r="34204" b="19729"/>
          <a:stretch/>
        </p:blipFill>
        <p:spPr>
          <a:xfrm>
            <a:off x="7813307" y="1246159"/>
            <a:ext cx="3665248" cy="2592557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DD6627C4-05BA-4AB2-AA7B-6AAAE9A89F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70160B-2E56-4EF5-9BA8-F843F7B50311}"/>
              </a:ext>
            </a:extLst>
          </p:cNvPr>
          <p:cNvSpPr/>
          <p:nvPr/>
        </p:nvSpPr>
        <p:spPr>
          <a:xfrm>
            <a:off x="869430" y="475565"/>
            <a:ext cx="10653827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Look at  the sentences.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D97ACC-E5B2-4C9A-ADBB-45C9233F15BF}"/>
              </a:ext>
            </a:extLst>
          </p:cNvPr>
          <p:cNvSpPr/>
          <p:nvPr/>
        </p:nvSpPr>
        <p:spPr>
          <a:xfrm>
            <a:off x="2618569" y="1905655"/>
            <a:ext cx="3287556" cy="8222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547D99-D1B0-4678-8235-9A55E6B378BA}"/>
              </a:ext>
            </a:extLst>
          </p:cNvPr>
          <p:cNvSpPr/>
          <p:nvPr/>
        </p:nvSpPr>
        <p:spPr>
          <a:xfrm>
            <a:off x="1959803" y="3792257"/>
            <a:ext cx="3081277" cy="8516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E3FA25-260D-4644-948F-8C3184EAD0F2}"/>
              </a:ext>
            </a:extLst>
          </p:cNvPr>
          <p:cNvSpPr/>
          <p:nvPr/>
        </p:nvSpPr>
        <p:spPr>
          <a:xfrm>
            <a:off x="1027115" y="1876228"/>
            <a:ext cx="1386918" cy="8516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5D3936-1B81-4711-9DE1-A0683CFA7839}"/>
              </a:ext>
            </a:extLst>
          </p:cNvPr>
          <p:cNvSpPr/>
          <p:nvPr/>
        </p:nvSpPr>
        <p:spPr>
          <a:xfrm>
            <a:off x="7150922" y="3838716"/>
            <a:ext cx="4031740" cy="779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61B47-ECD8-41A4-8E58-4E54875EF9EC}"/>
              </a:ext>
            </a:extLst>
          </p:cNvPr>
          <p:cNvSpPr txBox="1"/>
          <p:nvPr/>
        </p:nvSpPr>
        <p:spPr>
          <a:xfrm>
            <a:off x="1027115" y="1851484"/>
            <a:ext cx="609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Now, I am teaching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3C27BD-AA97-42C2-BBCB-2996D3977C1D}"/>
              </a:ext>
            </a:extLst>
          </p:cNvPr>
          <p:cNvSpPr/>
          <p:nvPr/>
        </p:nvSpPr>
        <p:spPr>
          <a:xfrm>
            <a:off x="726698" y="3863911"/>
            <a:ext cx="11047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They are watching Television at this moment.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72C54-2793-4538-BCB0-E4308B056DB3}"/>
              </a:ext>
            </a:extLst>
          </p:cNvPr>
          <p:cNvSpPr txBox="1"/>
          <p:nvPr/>
        </p:nvSpPr>
        <p:spPr>
          <a:xfrm>
            <a:off x="726698" y="5196151"/>
            <a:ext cx="11047750" cy="70788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Which tense is expressed by the sentences?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93C4DA-7F75-4EC9-A647-0542AD3D2E5A}"/>
              </a:ext>
            </a:extLst>
          </p:cNvPr>
          <p:cNvSpPr/>
          <p:nvPr/>
        </p:nvSpPr>
        <p:spPr>
          <a:xfrm>
            <a:off x="921282" y="4985654"/>
            <a:ext cx="11158780" cy="111899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Can you tell why the sentences are present continuous tense?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9612F-FDF3-43E0-999A-00BA9A9BE04F}"/>
              </a:ext>
            </a:extLst>
          </p:cNvPr>
          <p:cNvSpPr txBox="1"/>
          <p:nvPr/>
        </p:nvSpPr>
        <p:spPr>
          <a:xfrm>
            <a:off x="1027115" y="4547994"/>
            <a:ext cx="10220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Present Continuous tense</a:t>
            </a:r>
            <a:r>
              <a:rPr lang="en-US" sz="6000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C26B29-D0EA-4E32-BF68-718EB247D54A}"/>
              </a:ext>
            </a:extLst>
          </p:cNvPr>
          <p:cNvSpPr txBox="1"/>
          <p:nvPr/>
        </p:nvSpPr>
        <p:spPr>
          <a:xfrm>
            <a:off x="572125" y="4781282"/>
            <a:ext cx="11047750" cy="19389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If in the sentence there is </a:t>
            </a:r>
            <a:r>
              <a:rPr lang="en-US" sz="4000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now/at this moment/at this time</a:t>
            </a:r>
            <a:r>
              <a:rPr lang="en-US" sz="4000" dirty="0">
                <a:solidFill>
                  <a:srgbClr val="0000C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the sentence will be </a:t>
            </a:r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Present Continuous tense</a:t>
            </a:r>
            <a:r>
              <a:rPr lang="en-US" sz="40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538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0" grpId="1" animBg="1"/>
      <p:bldP spid="17" grpId="0" animBg="1"/>
      <p:bldP spid="17" grpId="1" animBg="1"/>
      <p:bldP spid="14" grpId="0"/>
      <p:bldP spid="14" grpId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CD6B99-DD32-4D09-8610-540A926BE975}"/>
              </a:ext>
            </a:extLst>
          </p:cNvPr>
          <p:cNvSpPr/>
          <p:nvPr/>
        </p:nvSpPr>
        <p:spPr>
          <a:xfrm>
            <a:off x="559635" y="929393"/>
            <a:ext cx="11072731" cy="1317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Subject +am/is/are + 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ম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ূ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ল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Verb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present form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ing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+ Object + other words.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94B1F035-CE38-447F-BA74-BDA09F46471D}"/>
              </a:ext>
            </a:extLst>
          </p:cNvPr>
          <p:cNvSpPr/>
          <p:nvPr/>
        </p:nvSpPr>
        <p:spPr>
          <a:xfrm>
            <a:off x="559635" y="254834"/>
            <a:ext cx="11072730" cy="809469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Structure of the Present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Continous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Tense: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B0AC9-5508-4503-AD3E-4682BE18EABA}"/>
              </a:ext>
            </a:extLst>
          </p:cNvPr>
          <p:cNvSpPr/>
          <p:nvPr/>
        </p:nvSpPr>
        <p:spPr>
          <a:xfrm>
            <a:off x="959369" y="4063617"/>
            <a:ext cx="106729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Example:</a:t>
            </a:r>
          </a:p>
          <a:p>
            <a:pPr marL="742950" indent="-742950">
              <a:buAutoNum type="alphaLcParenR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The teacher is talking to the class.</a:t>
            </a:r>
          </a:p>
          <a:p>
            <a:pPr marL="742950" indent="-742950">
              <a:buAutoNum type="alphaLcParenR" startAt="2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He is going to school.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c) You are making a noise.</a:t>
            </a:r>
            <a:endParaRPr lang="en-US" sz="4000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6EFC523-0865-4F03-A33E-B970175781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D8329-347D-411B-9D62-FE6005EA8BC8}"/>
              </a:ext>
            </a:extLst>
          </p:cNvPr>
          <p:cNvSpPr/>
          <p:nvPr/>
        </p:nvSpPr>
        <p:spPr>
          <a:xfrm>
            <a:off x="534645" y="2405606"/>
            <a:ext cx="11072731" cy="154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I-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পরে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‘am’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।  He, she, it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এবং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অন্যসব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3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person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singular number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পরে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‘is’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। We, you, they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plural subject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পরে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‘are’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বসে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19A31C-7597-4E7C-BF70-70C49FA78E9D}"/>
              </a:ext>
            </a:extLst>
          </p:cNvPr>
          <p:cNvSpPr/>
          <p:nvPr/>
        </p:nvSpPr>
        <p:spPr>
          <a:xfrm>
            <a:off x="494678" y="405694"/>
            <a:ext cx="1134755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নিম্নের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Verb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গুলির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সাধারণত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Present Continuous Tense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।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love, see, believe, understand, feel, seem, look, hear, smell, taste, think, expect, assume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ইত্যাদি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।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Example: </a:t>
            </a:r>
          </a:p>
          <a:p>
            <a:pPr marL="742950" indent="-742950">
              <a:buAutoNum type="alphaL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 see a bird. ( Not I am seeing a bird) </a:t>
            </a:r>
          </a:p>
          <a:p>
            <a:pPr marL="742950" indent="-742950">
              <a:buAutoNum type="alphaL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 hope you are well. ( Not I am hopping  you are well)</a:t>
            </a:r>
            <a:endParaRPr lang="en-US" sz="3600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AF58D98-16D4-4130-A253-7471FA33C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A25853A-479E-4D83-8743-A2BACF4250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919D35-EC15-4F2C-B936-C8F2EF4196B0}"/>
              </a:ext>
            </a:extLst>
          </p:cNvPr>
          <p:cNvSpPr/>
          <p:nvPr/>
        </p:nvSpPr>
        <p:spPr>
          <a:xfrm>
            <a:off x="838200" y="1465202"/>
            <a:ext cx="10689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1. The wheel -----   (move) on the line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at this moment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9937D0-76EF-4A5C-B4C2-2E8092303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42" y="2788641"/>
            <a:ext cx="110789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2.The boys ------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  (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play) in the field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</a:rPr>
              <a:t>now.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2658F-3045-48A1-8767-F30F5305A30C}"/>
              </a:ext>
            </a:extLst>
          </p:cNvPr>
          <p:cNvSpPr/>
          <p:nvPr/>
        </p:nvSpPr>
        <p:spPr>
          <a:xfrm>
            <a:off x="3634177" y="2868986"/>
            <a:ext cx="2916526" cy="6144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are playing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0D479-EFB1-4DAA-AA31-F946B536CCA0}"/>
              </a:ext>
            </a:extLst>
          </p:cNvPr>
          <p:cNvSpPr txBox="1"/>
          <p:nvPr/>
        </p:nvSpPr>
        <p:spPr>
          <a:xfrm>
            <a:off x="838200" y="378658"/>
            <a:ext cx="1068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Give answers using right forms of verbs.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30365-7ECC-4E03-A7C3-BD8D11C7A05F}"/>
              </a:ext>
            </a:extLst>
          </p:cNvPr>
          <p:cNvSpPr/>
          <p:nvPr/>
        </p:nvSpPr>
        <p:spPr>
          <a:xfrm>
            <a:off x="4136970" y="1521329"/>
            <a:ext cx="3013338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is moving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922720E-9857-4169-92E2-5906F0063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42" y="3769239"/>
            <a:ext cx="105693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Arial Rounded MT Bold" panose="020F0704030504030204" pitchFamily="34" charset="0"/>
              </a:rPr>
              <a:t>3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. Mina  ------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    (make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) a cup of tea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</a:rPr>
              <a:t>at present.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9EA5A9D-FB63-4F77-92B1-4E7C91B62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279907"/>
            <a:ext cx="105693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Arial Rounded MT Bold" panose="020F0704030504030204" pitchFamily="34" charset="0"/>
              </a:rPr>
              <a:t>4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. They  ------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  (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pluck)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 mangoes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</a:rPr>
              <a:t>now.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B463A-CA43-459E-8002-42EBDC2AB85B}"/>
              </a:ext>
            </a:extLst>
          </p:cNvPr>
          <p:cNvSpPr/>
          <p:nvPr/>
        </p:nvSpPr>
        <p:spPr>
          <a:xfrm>
            <a:off x="2889972" y="3884206"/>
            <a:ext cx="3385594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is making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1A97A-69A2-4AAF-B5BB-7AB43E06C440}"/>
              </a:ext>
            </a:extLst>
          </p:cNvPr>
          <p:cNvSpPr/>
          <p:nvPr/>
        </p:nvSpPr>
        <p:spPr>
          <a:xfrm>
            <a:off x="2791597" y="5279907"/>
            <a:ext cx="3304403" cy="7418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are plucking</a:t>
            </a:r>
          </a:p>
        </p:txBody>
      </p:sp>
    </p:spTree>
    <p:extLst>
      <p:ext uri="{BB962C8B-B14F-4D97-AF65-F5344CB8AC3E}">
        <p14:creationId xmlns:p14="http://schemas.microsoft.com/office/powerpoint/2010/main" val="798442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/>
      <p:bldP spid="7" grpId="1" animBg="1"/>
      <p:bldP spid="11" grpId="1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FCF34-B4A7-423A-89EA-697480FCD24E}"/>
              </a:ext>
            </a:extLst>
          </p:cNvPr>
          <p:cNvSpPr/>
          <p:nvPr/>
        </p:nvSpPr>
        <p:spPr>
          <a:xfrm>
            <a:off x="2497028" y="1418804"/>
            <a:ext cx="8034727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I have seen him recently.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45E4FB-878E-4AD7-BA24-C1A70636CD8C}"/>
              </a:ext>
            </a:extLst>
          </p:cNvPr>
          <p:cNvSpPr/>
          <p:nvPr/>
        </p:nvSpPr>
        <p:spPr>
          <a:xfrm>
            <a:off x="2497028" y="2501298"/>
            <a:ext cx="650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He has gone out just now.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07232C-71E2-440B-82A5-556B6EDE600E}"/>
              </a:ext>
            </a:extLst>
          </p:cNvPr>
          <p:cNvSpPr/>
          <p:nvPr/>
        </p:nvSpPr>
        <p:spPr>
          <a:xfrm>
            <a:off x="614597" y="340944"/>
            <a:ext cx="1102555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Look at the sentences.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EDA8B-58E6-4395-8D66-FEC915680A0A}"/>
              </a:ext>
            </a:extLst>
          </p:cNvPr>
          <p:cNvSpPr txBox="1"/>
          <p:nvPr/>
        </p:nvSpPr>
        <p:spPr>
          <a:xfrm>
            <a:off x="686064" y="4265499"/>
            <a:ext cx="1126739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If in the sentence there is </a:t>
            </a:r>
            <a:r>
              <a:rPr lang="en-US" sz="4400" dirty="0">
                <a:solidFill>
                  <a:srgbClr val="0000CC"/>
                </a:solidFill>
                <a:latin typeface="Arial Rounded MT Bold" panose="020F0704030504030204" pitchFamily="34" charset="0"/>
              </a:rPr>
              <a:t>just /just now /already/</a:t>
            </a:r>
            <a:r>
              <a:rPr lang="en-US" sz="4400" dirty="0">
                <a:latin typeface="Arial Rounded MT Bold" panose="020F070403050403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 Rounded MT Bold" panose="020F0704030504030204" pitchFamily="34" charset="0"/>
              </a:rPr>
              <a:t>recently/lately/yet/ever</a:t>
            </a:r>
            <a:r>
              <a:rPr lang="en-US" sz="4400" dirty="0">
                <a:latin typeface="Arial Rounded MT Bold" panose="020F0704030504030204" pitchFamily="34" charset="0"/>
              </a:rPr>
              <a:t>, the sentence will be </a:t>
            </a:r>
            <a:r>
              <a:rPr lang="en-US" sz="4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Present Perfect tense</a:t>
            </a:r>
            <a:r>
              <a:rPr lang="en-US" sz="4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44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BA64B5-2C7A-4C89-89C1-2A241F4FA284}"/>
              </a:ext>
            </a:extLst>
          </p:cNvPr>
          <p:cNvSpPr/>
          <p:nvPr/>
        </p:nvSpPr>
        <p:spPr>
          <a:xfrm>
            <a:off x="6370819" y="1394759"/>
            <a:ext cx="2649979" cy="799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0EAF36-6841-4887-8936-843C92DB3C37}"/>
              </a:ext>
            </a:extLst>
          </p:cNvPr>
          <p:cNvSpPr/>
          <p:nvPr/>
        </p:nvSpPr>
        <p:spPr>
          <a:xfrm>
            <a:off x="6505731" y="2448424"/>
            <a:ext cx="2494872" cy="922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EEA89-FE9D-46C4-8A43-667315213E45}"/>
              </a:ext>
            </a:extLst>
          </p:cNvPr>
          <p:cNvSpPr/>
          <p:nvPr/>
        </p:nvSpPr>
        <p:spPr>
          <a:xfrm>
            <a:off x="599333" y="5098020"/>
            <a:ext cx="1126739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Which tense is expressed by these sentences?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64D1FB-F369-4E36-8B57-7659F36C65FF}"/>
              </a:ext>
            </a:extLst>
          </p:cNvPr>
          <p:cNvSpPr/>
          <p:nvPr/>
        </p:nvSpPr>
        <p:spPr>
          <a:xfrm>
            <a:off x="2107769" y="5376601"/>
            <a:ext cx="842398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Present Perfect Tense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AABCC7-2E87-4DD3-B2E7-6D05AE25C31B}"/>
              </a:ext>
            </a:extLst>
          </p:cNvPr>
          <p:cNvSpPr/>
          <p:nvPr/>
        </p:nvSpPr>
        <p:spPr>
          <a:xfrm>
            <a:off x="1225677" y="4433324"/>
            <a:ext cx="9306078" cy="1938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Can you tell why the sentences are present perfect tense?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F555DE-A75F-48DB-907B-2F8B2BBEFD3D}"/>
              </a:ext>
            </a:extLst>
          </p:cNvPr>
          <p:cNvSpPr/>
          <p:nvPr/>
        </p:nvSpPr>
        <p:spPr>
          <a:xfrm>
            <a:off x="2497028" y="3516631"/>
            <a:ext cx="9054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Have you ever been to Cox’s Bazar?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F0933D-C1E8-48C9-A12E-A28370243247}"/>
              </a:ext>
            </a:extLst>
          </p:cNvPr>
          <p:cNvSpPr/>
          <p:nvPr/>
        </p:nvSpPr>
        <p:spPr>
          <a:xfrm>
            <a:off x="4800949" y="3516631"/>
            <a:ext cx="1295051" cy="799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BBA00C04-7EC7-44C5-B436-80CC2E015E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8" grpId="0" animBg="1"/>
      <p:bldP spid="11" grpId="0" build="allAtOnce"/>
      <p:bldP spid="12" grpId="0"/>
      <p:bldP spid="12" grpId="1"/>
      <p:bldP spid="13" grpId="0"/>
      <p:bldP spid="13" grpId="1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24852-3C37-4ECD-80A2-18472346FCDA}"/>
              </a:ext>
            </a:extLst>
          </p:cNvPr>
          <p:cNvSpPr txBox="1"/>
          <p:nvPr/>
        </p:nvSpPr>
        <p:spPr>
          <a:xfrm>
            <a:off x="908721" y="2381805"/>
            <a:ext cx="10132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2. The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train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just (reach) the station.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1E97B-FBA3-4855-9F92-5F4E4F907627}"/>
              </a:ext>
            </a:extLst>
          </p:cNvPr>
          <p:cNvSpPr txBox="1"/>
          <p:nvPr/>
        </p:nvSpPr>
        <p:spPr>
          <a:xfrm>
            <a:off x="876928" y="3723831"/>
            <a:ext cx="10132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3. They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go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) out just now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DE465-B8EE-4C9F-BA0E-ACBAFC3A89E0}"/>
              </a:ext>
            </a:extLst>
          </p:cNvPr>
          <p:cNvSpPr txBox="1"/>
          <p:nvPr/>
        </p:nvSpPr>
        <p:spPr>
          <a:xfrm>
            <a:off x="908721" y="1762056"/>
            <a:ext cx="1013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Ans: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has already gone home.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62557-0CF7-406D-B0EA-E602411C860A}"/>
              </a:ext>
            </a:extLst>
          </p:cNvPr>
          <p:cNvSpPr txBox="1"/>
          <p:nvPr/>
        </p:nvSpPr>
        <p:spPr>
          <a:xfrm>
            <a:off x="919398" y="3028136"/>
            <a:ext cx="1036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Ans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train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has just reached the station.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D242B-692A-40F0-8AC4-C0F9E4485441}"/>
              </a:ext>
            </a:extLst>
          </p:cNvPr>
          <p:cNvSpPr txBox="1"/>
          <p:nvPr/>
        </p:nvSpPr>
        <p:spPr>
          <a:xfrm>
            <a:off x="876928" y="4416921"/>
            <a:ext cx="1032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Ans: They have gone out just 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23CEF-9B75-475E-9C14-72FD770CFB41}"/>
              </a:ext>
            </a:extLst>
          </p:cNvPr>
          <p:cNvSpPr txBox="1"/>
          <p:nvPr/>
        </p:nvSpPr>
        <p:spPr>
          <a:xfrm>
            <a:off x="888734" y="1108531"/>
            <a:ext cx="994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already (go) home</a:t>
            </a:r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A1F6D-DA5B-41ED-B33C-63A970CE895C}"/>
              </a:ext>
            </a:extLst>
          </p:cNvPr>
          <p:cNvSpPr txBox="1"/>
          <p:nvPr/>
        </p:nvSpPr>
        <p:spPr>
          <a:xfrm>
            <a:off x="888734" y="390219"/>
            <a:ext cx="1036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Give answers using right forms of verbs.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E6286E9-8750-4231-A696-514C2A6F32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2FD12-1126-4450-8E8A-51F82FBDE4C6}"/>
              </a:ext>
            </a:extLst>
          </p:cNvPr>
          <p:cNvSpPr txBox="1"/>
          <p:nvPr/>
        </p:nvSpPr>
        <p:spPr>
          <a:xfrm>
            <a:off x="908720" y="5067722"/>
            <a:ext cx="10132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4. Have you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hear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) the name of poet Nazrul.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58F38C-1E56-451F-A852-3A61366ABC5D}"/>
              </a:ext>
            </a:extLst>
          </p:cNvPr>
          <p:cNvSpPr txBox="1"/>
          <p:nvPr/>
        </p:nvSpPr>
        <p:spPr>
          <a:xfrm>
            <a:off x="900170" y="5852874"/>
            <a:ext cx="1063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Ans: Have you heard the name of poet Nazrul?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5C7E41-C5AF-4EEC-8805-9991A101C7D6}"/>
              </a:ext>
            </a:extLst>
          </p:cNvPr>
          <p:cNvSpPr txBox="1"/>
          <p:nvPr/>
        </p:nvSpPr>
        <p:spPr>
          <a:xfrm>
            <a:off x="2352429" y="444714"/>
            <a:ext cx="6443722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Now, Match the answers.</a:t>
            </a:r>
          </a:p>
        </p:txBody>
      </p:sp>
    </p:spTree>
    <p:extLst>
      <p:ext uri="{BB962C8B-B14F-4D97-AF65-F5344CB8AC3E}">
        <p14:creationId xmlns:p14="http://schemas.microsoft.com/office/powerpoint/2010/main" val="22659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D1A824-9486-4F3C-8528-079880E66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2" y="1932737"/>
            <a:ext cx="3927425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30E741-E60D-4227-9EB5-2E499FEE7147}"/>
              </a:ext>
            </a:extLst>
          </p:cNvPr>
          <p:cNvSpPr txBox="1"/>
          <p:nvPr/>
        </p:nvSpPr>
        <p:spPr>
          <a:xfrm>
            <a:off x="672186" y="4570052"/>
            <a:ext cx="1111270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If in the sentence there is </a:t>
            </a:r>
            <a:r>
              <a:rPr lang="en-US" sz="4000" dirty="0">
                <a:solidFill>
                  <a:srgbClr val="0000CC"/>
                </a:solidFill>
                <a:latin typeface="Arial Rounded MT Bold" panose="020F0704030504030204" pitchFamily="34" charset="0"/>
              </a:rPr>
              <a:t>for/since+ time </a:t>
            </a:r>
            <a:r>
              <a:rPr lang="en-US" sz="4000" dirty="0">
                <a:latin typeface="Arial Rounded MT Bold" panose="020F0704030504030204" pitchFamily="34" charset="0"/>
              </a:rPr>
              <a:t>the sentence will be </a:t>
            </a:r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Present Perfect Continuous Tense.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BD0BA8-1E32-4F32-B85D-8614EC7B3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" y="276384"/>
            <a:ext cx="4810951" cy="356135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7217CD17-9834-4A9E-AB0E-C12205F548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BED994-D785-4E01-91EE-78D1452090BF}"/>
              </a:ext>
            </a:extLst>
          </p:cNvPr>
          <p:cNvSpPr/>
          <p:nvPr/>
        </p:nvSpPr>
        <p:spPr>
          <a:xfrm>
            <a:off x="983701" y="3973504"/>
            <a:ext cx="10955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been doing the work since  morning.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7D5BC7-0D92-4ACE-8B22-26298F203B98}"/>
              </a:ext>
            </a:extLst>
          </p:cNvPr>
          <p:cNvSpPr/>
          <p:nvPr/>
        </p:nvSpPr>
        <p:spPr>
          <a:xfrm>
            <a:off x="4335840" y="1185962"/>
            <a:ext cx="755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has been raining  for two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8C3216-6E17-4CAC-8DFF-596FF3BAC780}"/>
              </a:ext>
            </a:extLst>
          </p:cNvPr>
          <p:cNvSpPr/>
          <p:nvPr/>
        </p:nvSpPr>
        <p:spPr>
          <a:xfrm>
            <a:off x="8724276" y="1184223"/>
            <a:ext cx="779488" cy="6913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7BA7BB-3749-4C92-96D1-A946C994604A}"/>
              </a:ext>
            </a:extLst>
          </p:cNvPr>
          <p:cNvSpPr/>
          <p:nvPr/>
        </p:nvSpPr>
        <p:spPr>
          <a:xfrm>
            <a:off x="9503764" y="1148948"/>
            <a:ext cx="2383587" cy="7619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F4039-096F-4C20-A461-4925F7BA5F29}"/>
              </a:ext>
            </a:extLst>
          </p:cNvPr>
          <p:cNvSpPr/>
          <p:nvPr/>
        </p:nvSpPr>
        <p:spPr>
          <a:xfrm>
            <a:off x="1169234" y="373113"/>
            <a:ext cx="1040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Look at the pictures and the sentences.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BC40A9-F427-4A4E-9049-4B641DD0B52B}"/>
              </a:ext>
            </a:extLst>
          </p:cNvPr>
          <p:cNvSpPr/>
          <p:nvPr/>
        </p:nvSpPr>
        <p:spPr>
          <a:xfrm>
            <a:off x="1460649" y="4801257"/>
            <a:ext cx="10484013" cy="1422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Can you tell why the sentences are present perfect continuous tense?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464EBD-35C1-4885-9E98-29B10B8784B6}"/>
              </a:ext>
            </a:extLst>
          </p:cNvPr>
          <p:cNvSpPr/>
          <p:nvPr/>
        </p:nvSpPr>
        <p:spPr>
          <a:xfrm>
            <a:off x="494675" y="5047706"/>
            <a:ext cx="11202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Which tense is expressed by the sentences?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77A911-0FC8-4F49-A944-DB41F44568B8}"/>
              </a:ext>
            </a:extLst>
          </p:cNvPr>
          <p:cNvSpPr/>
          <p:nvPr/>
        </p:nvSpPr>
        <p:spPr>
          <a:xfrm>
            <a:off x="7151557" y="4023821"/>
            <a:ext cx="1401582" cy="5685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1AE126-E2BC-41AA-857C-733E57D4CF75}"/>
              </a:ext>
            </a:extLst>
          </p:cNvPr>
          <p:cNvSpPr/>
          <p:nvPr/>
        </p:nvSpPr>
        <p:spPr>
          <a:xfrm>
            <a:off x="8599263" y="4016813"/>
            <a:ext cx="2362201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AD0065-2D26-4CBA-81EB-7F50EED6E8BA}"/>
              </a:ext>
            </a:extLst>
          </p:cNvPr>
          <p:cNvSpPr/>
          <p:nvPr/>
        </p:nvSpPr>
        <p:spPr>
          <a:xfrm>
            <a:off x="494675" y="5657306"/>
            <a:ext cx="11202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The Present Perfect Continuous Tense</a:t>
            </a:r>
          </a:p>
        </p:txBody>
      </p:sp>
    </p:spTree>
    <p:extLst>
      <p:ext uri="{BB962C8B-B14F-4D97-AF65-F5344CB8AC3E}">
        <p14:creationId xmlns:p14="http://schemas.microsoft.com/office/powerpoint/2010/main" val="3871111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  <p:bldP spid="10" grpId="0"/>
      <p:bldP spid="10" grpId="1"/>
      <p:bldP spid="11" grpId="0"/>
      <p:bldP spid="11" grpId="1"/>
      <p:bldP spid="12" grpId="0" animBg="1"/>
      <p:bldP spid="13" grpId="0" animBg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007FCB1D-66AE-4E4A-BC3F-A6FFA61FD4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30FE8-6C27-4CE4-B02F-150064929061}"/>
              </a:ext>
            </a:extLst>
          </p:cNvPr>
          <p:cNvSpPr txBox="1"/>
          <p:nvPr/>
        </p:nvSpPr>
        <p:spPr>
          <a:xfrm>
            <a:off x="3867462" y="1165293"/>
            <a:ext cx="6925454" cy="341632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Habibur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</a:t>
            </a:r>
          </a:p>
          <a:p>
            <a:pPr algn="ctr"/>
            <a:r>
              <a:rPr 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Barohit</a:t>
            </a: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High School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Ishwargonj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Mymensingh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No:  01724102270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habibur.dcd6@ gmail.com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ABE8DC-E1C7-472F-919C-FB121E235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0" y="1218096"/>
            <a:ext cx="2728208" cy="2964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3F335C-2536-4B92-A69C-6BAF7622F7D3}"/>
              </a:ext>
            </a:extLst>
          </p:cNvPr>
          <p:cNvSpPr txBox="1"/>
          <p:nvPr/>
        </p:nvSpPr>
        <p:spPr>
          <a:xfrm>
            <a:off x="3867462" y="4701563"/>
            <a:ext cx="6925454" cy="181588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Class :Seven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Lesson:13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English Grammar &amp; Composition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Date:08/07/2020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44ADF7-6509-4A41-A921-6726B0E4CE70}"/>
              </a:ext>
            </a:extLst>
          </p:cNvPr>
          <p:cNvSpPr/>
          <p:nvPr/>
        </p:nvSpPr>
        <p:spPr>
          <a:xfrm>
            <a:off x="4197245" y="289326"/>
            <a:ext cx="3477719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7030A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7A492-88EC-411C-8C28-106178097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45" y="4322513"/>
            <a:ext cx="2060538" cy="22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E10F07D-11DE-419F-A9DA-83FCD801CC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70F72-FC28-4EF7-BBF1-32878EC1154D}"/>
              </a:ext>
            </a:extLst>
          </p:cNvPr>
          <p:cNvSpPr txBox="1"/>
          <p:nvPr/>
        </p:nvSpPr>
        <p:spPr>
          <a:xfrm>
            <a:off x="1143000" y="3962400"/>
            <a:ext cx="1019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2. They (watch) TV for an hour.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55547-D863-471F-AE10-641BF5C22DA4}"/>
              </a:ext>
            </a:extLst>
          </p:cNvPr>
          <p:cNvSpPr txBox="1"/>
          <p:nvPr/>
        </p:nvSpPr>
        <p:spPr>
          <a:xfrm>
            <a:off x="1143000" y="5101070"/>
            <a:ext cx="10447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C17A9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Ans. They have been watching TV for an hour.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8464A-7ACF-4826-87E7-B7C8466029A1}"/>
              </a:ext>
            </a:extLst>
          </p:cNvPr>
          <p:cNvSpPr txBox="1"/>
          <p:nvPr/>
        </p:nvSpPr>
        <p:spPr>
          <a:xfrm>
            <a:off x="1142998" y="420338"/>
            <a:ext cx="1021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Give answers using right forms of verbs.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6550D-B2CE-4DD7-A605-4C85A2DCC384}"/>
              </a:ext>
            </a:extLst>
          </p:cNvPr>
          <p:cNvSpPr txBox="1"/>
          <p:nvPr/>
        </p:nvSpPr>
        <p:spPr>
          <a:xfrm>
            <a:off x="1164235" y="1344009"/>
            <a:ext cx="1019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1. The boy (play) football since morning.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54BD4-DDBB-4D91-83C4-187F3BA947BD}"/>
              </a:ext>
            </a:extLst>
          </p:cNvPr>
          <p:cNvSpPr txBox="1"/>
          <p:nvPr/>
        </p:nvSpPr>
        <p:spPr>
          <a:xfrm>
            <a:off x="1164236" y="2363025"/>
            <a:ext cx="10198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Ans: The boy has been playing football since morning.</a:t>
            </a:r>
          </a:p>
        </p:txBody>
      </p:sp>
    </p:spTree>
    <p:extLst>
      <p:ext uri="{BB962C8B-B14F-4D97-AF65-F5344CB8AC3E}">
        <p14:creationId xmlns:p14="http://schemas.microsoft.com/office/powerpoint/2010/main" val="316988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1E248E-06C0-4195-BA95-047E8F77E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FE8EA8-5D54-49AD-9BA4-25AC098FD107}"/>
              </a:ext>
            </a:extLst>
          </p:cNvPr>
          <p:cNvSpPr/>
          <p:nvPr/>
        </p:nvSpPr>
        <p:spPr>
          <a:xfrm>
            <a:off x="464210" y="1266863"/>
            <a:ext cx="11263578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1. Mr. Habib ---------- (teach) us English.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50318-70FE-495D-B3E1-ACC09E8DE49F}"/>
              </a:ext>
            </a:extLst>
          </p:cNvPr>
          <p:cNvSpPr/>
          <p:nvPr/>
        </p:nvSpPr>
        <p:spPr>
          <a:xfrm>
            <a:off x="464210" y="2046288"/>
            <a:ext cx="11263578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2. The moon ------ (give ) us light.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CE74E-D33D-423D-B45D-3D1FA9941122}"/>
              </a:ext>
            </a:extLst>
          </p:cNvPr>
          <p:cNvSpPr/>
          <p:nvPr/>
        </p:nvSpPr>
        <p:spPr>
          <a:xfrm>
            <a:off x="2293495" y="328344"/>
            <a:ext cx="7135317" cy="8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Evaluation (Orally)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075A8-19AD-4B22-A3DC-458A4665AFF3}"/>
              </a:ext>
            </a:extLst>
          </p:cNvPr>
          <p:cNvSpPr/>
          <p:nvPr/>
        </p:nvSpPr>
        <p:spPr>
          <a:xfrm>
            <a:off x="464209" y="2760405"/>
            <a:ext cx="11263579" cy="1132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3. The population of Bangladesh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-----------(</a:t>
            </a:r>
            <a:r>
              <a:rPr lang="en-US" sz="40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increas</a:t>
            </a: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) rapidly</a:t>
            </a:r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C74A10-4A2E-4D95-A639-77789EB9189A}"/>
              </a:ext>
            </a:extLst>
          </p:cNvPr>
          <p:cNvSpPr/>
          <p:nvPr/>
        </p:nvSpPr>
        <p:spPr>
          <a:xfrm>
            <a:off x="464210" y="4163156"/>
            <a:ext cx="11392524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4. I ------(love) my country</a:t>
            </a:r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E2C19-6D73-4249-9CA5-5C036CC669EE}"/>
              </a:ext>
            </a:extLst>
          </p:cNvPr>
          <p:cNvSpPr/>
          <p:nvPr/>
        </p:nvSpPr>
        <p:spPr>
          <a:xfrm>
            <a:off x="3556948" y="1238698"/>
            <a:ext cx="3683305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teaches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039D5-2D88-416B-A741-31D28332A45D}"/>
              </a:ext>
            </a:extLst>
          </p:cNvPr>
          <p:cNvSpPr/>
          <p:nvPr/>
        </p:nvSpPr>
        <p:spPr>
          <a:xfrm>
            <a:off x="3672279" y="2017384"/>
            <a:ext cx="2698545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F68467-BE1C-41D6-A963-E5A81D4FA16C}"/>
              </a:ext>
            </a:extLst>
          </p:cNvPr>
          <p:cNvSpPr/>
          <p:nvPr/>
        </p:nvSpPr>
        <p:spPr>
          <a:xfrm>
            <a:off x="464212" y="3354050"/>
            <a:ext cx="4167750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are increasing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E8811E-7151-484A-A01C-3B89D5637A38}"/>
              </a:ext>
            </a:extLst>
          </p:cNvPr>
          <p:cNvSpPr/>
          <p:nvPr/>
        </p:nvSpPr>
        <p:spPr>
          <a:xfrm>
            <a:off x="1394085" y="4152124"/>
            <a:ext cx="2428407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love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961813-B523-4854-973D-C171473EFF14}"/>
              </a:ext>
            </a:extLst>
          </p:cNvPr>
          <p:cNvSpPr/>
          <p:nvPr/>
        </p:nvSpPr>
        <p:spPr>
          <a:xfrm>
            <a:off x="464695" y="5754014"/>
            <a:ext cx="11392525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6.He   ---------------(sleep)  for three hours.</a:t>
            </a:r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58A25F-1261-4F36-B91C-B5AFE7CE6D7E}"/>
              </a:ext>
            </a:extLst>
          </p:cNvPr>
          <p:cNvSpPr/>
          <p:nvPr/>
        </p:nvSpPr>
        <p:spPr>
          <a:xfrm>
            <a:off x="1789166" y="5735592"/>
            <a:ext cx="4701575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has been sleeping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C77DB4-EA42-488A-A101-BE34B471015A}"/>
              </a:ext>
            </a:extLst>
          </p:cNvPr>
          <p:cNvSpPr/>
          <p:nvPr/>
        </p:nvSpPr>
        <p:spPr>
          <a:xfrm>
            <a:off x="464694" y="4928002"/>
            <a:ext cx="11392525" cy="589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5. I have already  ------ (do) my homework.</a:t>
            </a:r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D486E2-21BF-4BEA-98D7-8ACAC41E4681}"/>
              </a:ext>
            </a:extLst>
          </p:cNvPr>
          <p:cNvSpPr/>
          <p:nvPr/>
        </p:nvSpPr>
        <p:spPr>
          <a:xfrm>
            <a:off x="4796853" y="4931912"/>
            <a:ext cx="2173574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80037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D1F89B9-15D6-4487-BB7A-69371278F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ECD1D-77DB-44C5-8E79-44D6EA4D5910}"/>
              </a:ext>
            </a:extLst>
          </p:cNvPr>
          <p:cNvSpPr txBox="1"/>
          <p:nvPr/>
        </p:nvSpPr>
        <p:spPr>
          <a:xfrm>
            <a:off x="1514007" y="3376067"/>
            <a:ext cx="95637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Recall these rules and practice more and more.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8F393-6AAA-435B-989C-68F1AC58E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80" y="484239"/>
            <a:ext cx="3476405" cy="2795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64A65D-669E-42FA-B33A-9232FA416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47" y="484239"/>
            <a:ext cx="4208847" cy="26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F3CD3-1236-48F3-B851-F5E81108E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79" y="1547112"/>
            <a:ext cx="3927423" cy="2080502"/>
          </a:xfrm>
          <a:prstGeom prst="rect">
            <a:avLst/>
          </a:prstGeom>
          <a:ln>
            <a:solidFill>
              <a:srgbClr val="6600FF"/>
            </a:solidFill>
          </a:ln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758B9F9-6B2B-452C-B836-731509EE59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0A895-4275-4D72-993C-C01C3EE52AAF}"/>
              </a:ext>
            </a:extLst>
          </p:cNvPr>
          <p:cNvSpPr txBox="1"/>
          <p:nvPr/>
        </p:nvSpPr>
        <p:spPr>
          <a:xfrm>
            <a:off x="387410" y="5063002"/>
            <a:ext cx="11289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Allah Hafez.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ED08C-2A12-4037-91EC-8DCA992B32C9}"/>
              </a:ext>
            </a:extLst>
          </p:cNvPr>
          <p:cNvSpPr txBox="1"/>
          <p:nvPr/>
        </p:nvSpPr>
        <p:spPr>
          <a:xfrm>
            <a:off x="984851" y="3423810"/>
            <a:ext cx="10452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Stay Home; Stay Safe.</a:t>
            </a:r>
          </a:p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Good  wishes for all of you.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A306F-5B17-4CE2-B739-60FF16321DCD}"/>
              </a:ext>
            </a:extLst>
          </p:cNvPr>
          <p:cNvSpPr txBox="1"/>
          <p:nvPr/>
        </p:nvSpPr>
        <p:spPr>
          <a:xfrm>
            <a:off x="478588" y="266924"/>
            <a:ext cx="1128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Thank you everybody.</a:t>
            </a:r>
          </a:p>
        </p:txBody>
      </p:sp>
    </p:spTree>
    <p:extLst>
      <p:ext uri="{BB962C8B-B14F-4D97-AF65-F5344CB8AC3E}">
        <p14:creationId xmlns:p14="http://schemas.microsoft.com/office/powerpoint/2010/main" val="1563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81FCFFE-698C-4090-8FAC-B303015AA0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E3155-3339-4BF1-A912-9FC0206E0938}"/>
              </a:ext>
            </a:extLst>
          </p:cNvPr>
          <p:cNvSpPr txBox="1"/>
          <p:nvPr/>
        </p:nvSpPr>
        <p:spPr>
          <a:xfrm>
            <a:off x="1261672" y="4601225"/>
            <a:ext cx="9216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Q: How does the flower look?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C3B89-BDC8-4B6C-8B89-A5967B6AD813}"/>
              </a:ext>
            </a:extLst>
          </p:cNvPr>
          <p:cNvSpPr/>
          <p:nvPr/>
        </p:nvSpPr>
        <p:spPr>
          <a:xfrm>
            <a:off x="1261672" y="5613808"/>
            <a:ext cx="10475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 Rounded MT Bold" panose="020F0704030504030204" pitchFamily="34" charset="0"/>
              </a:rPr>
              <a:t> A: The flower looks very  beautiful.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6A1C9-BB81-4D9E-9B4C-707D23ACF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07" y="1285848"/>
            <a:ext cx="4428981" cy="3222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D1CBD3-4BD9-4119-9462-58D405F39E71}"/>
              </a:ext>
            </a:extLst>
          </p:cNvPr>
          <p:cNvSpPr/>
          <p:nvPr/>
        </p:nvSpPr>
        <p:spPr>
          <a:xfrm>
            <a:off x="1261672" y="442550"/>
            <a:ext cx="9666158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the sentence.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2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B65914C-6344-4DB8-957A-72C3E589A7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A3EFE1E-DA99-461D-849A-E839B1CF7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381" y="4815087"/>
            <a:ext cx="1062802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Q: 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are the children doing in the field?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AC5E755-FA8D-4DCC-925F-D693B3CA8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33" y="5634811"/>
            <a:ext cx="1166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A: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Children are playing football in the field.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16528-7F1A-484D-9EE7-B9234D7754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 b="14446"/>
          <a:stretch/>
        </p:blipFill>
        <p:spPr>
          <a:xfrm>
            <a:off x="2882685" y="1130586"/>
            <a:ext cx="6741762" cy="3529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72413-0058-44C5-9D69-CC3A3C7DD82A}"/>
              </a:ext>
            </a:extLst>
          </p:cNvPr>
          <p:cNvSpPr/>
          <p:nvPr/>
        </p:nvSpPr>
        <p:spPr>
          <a:xfrm>
            <a:off x="1261672" y="442550"/>
            <a:ext cx="9666158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the sentence.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958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143C933-68DF-4111-B20E-5747538608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42D906-7B60-4B8A-A788-6B901F64C89A}"/>
              </a:ext>
            </a:extLst>
          </p:cNvPr>
          <p:cNvSpPr/>
          <p:nvPr/>
        </p:nvSpPr>
        <p:spPr>
          <a:xfrm>
            <a:off x="2735081" y="4766830"/>
            <a:ext cx="55925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Verb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F2DA4-81D8-44A6-A3B7-DA25444BE28F}"/>
              </a:ext>
            </a:extLst>
          </p:cNvPr>
          <p:cNvSpPr txBox="1"/>
          <p:nvPr/>
        </p:nvSpPr>
        <p:spPr>
          <a:xfrm>
            <a:off x="426327" y="3538550"/>
            <a:ext cx="11377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the parts of speech of the words in the circles?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D270B8-8EC6-44AD-AEC9-DDD77D236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02" y="2522875"/>
            <a:ext cx="113775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2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.The Children are playing football in the field.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A66CB2-48A9-4253-89BF-DECA02CF9282}"/>
              </a:ext>
            </a:extLst>
          </p:cNvPr>
          <p:cNvSpPr/>
          <p:nvPr/>
        </p:nvSpPr>
        <p:spPr>
          <a:xfrm>
            <a:off x="3581399" y="1533797"/>
            <a:ext cx="1605197" cy="862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95EB49-5B18-4A27-967D-D394F2349484}"/>
              </a:ext>
            </a:extLst>
          </p:cNvPr>
          <p:cNvSpPr/>
          <p:nvPr/>
        </p:nvSpPr>
        <p:spPr>
          <a:xfrm>
            <a:off x="4062335" y="2492369"/>
            <a:ext cx="2938072" cy="862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125818-B023-402F-AE30-8671B6FA0D5D}"/>
              </a:ext>
            </a:extLst>
          </p:cNvPr>
          <p:cNvSpPr/>
          <p:nvPr/>
        </p:nvSpPr>
        <p:spPr>
          <a:xfrm>
            <a:off x="449705" y="1543974"/>
            <a:ext cx="10927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1.The flower looks very beautiful.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329-C678-4461-BAC8-332554D8458F}"/>
              </a:ext>
            </a:extLst>
          </p:cNvPr>
          <p:cNvSpPr/>
          <p:nvPr/>
        </p:nvSpPr>
        <p:spPr>
          <a:xfrm>
            <a:off x="1261672" y="442550"/>
            <a:ext cx="9666158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55C9BC9-F559-4D4C-B2E3-47232783E6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Ribbon 3">
            <a:extLst>
              <a:ext uri="{FF2B5EF4-FFF2-40B4-BE49-F238E27FC236}">
                <a16:creationId xmlns:a16="http://schemas.microsoft.com/office/drawing/2014/main" id="{A5CC3053-C095-43C6-80DF-2132E3382AC4}"/>
              </a:ext>
            </a:extLst>
          </p:cNvPr>
          <p:cNvSpPr/>
          <p:nvPr/>
        </p:nvSpPr>
        <p:spPr>
          <a:xfrm>
            <a:off x="1208868" y="921657"/>
            <a:ext cx="9996407" cy="1778758"/>
          </a:xfrm>
          <a:prstGeom prst="ribbon">
            <a:avLst>
              <a:gd name="adj1" fmla="val 26992"/>
              <a:gd name="adj2" fmla="val 72353"/>
            </a:avLst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Rounded MT Bold" panose="020F0704030504030204" pitchFamily="34" charset="0"/>
                <a:cs typeface="Andalus" pitchFamily="18" charset="-78"/>
              </a:rPr>
              <a:t>Our Today’s topic is-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32EBF96-60EE-4585-AA49-8C0C1785B2A4}"/>
              </a:ext>
            </a:extLst>
          </p:cNvPr>
          <p:cNvSpPr/>
          <p:nvPr/>
        </p:nvSpPr>
        <p:spPr>
          <a:xfrm>
            <a:off x="1208869" y="3174999"/>
            <a:ext cx="9996406" cy="2761343"/>
          </a:xfrm>
          <a:prstGeom prst="roundRect">
            <a:avLst/>
          </a:prstGeom>
          <a:noFill/>
          <a:ln w="1270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Right forms of verbs</a:t>
            </a:r>
          </a:p>
        </p:txBody>
      </p:sp>
    </p:spTree>
    <p:extLst>
      <p:ext uri="{BB962C8B-B14F-4D97-AF65-F5344CB8AC3E}">
        <p14:creationId xmlns:p14="http://schemas.microsoft.com/office/powerpoint/2010/main" val="14348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1F24FAC-6EDE-49D5-8885-57D5C8B08C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DC0B73E-C6FF-48F8-9456-96908F3195B7}"/>
              </a:ext>
            </a:extLst>
          </p:cNvPr>
          <p:cNvSpPr/>
          <p:nvPr/>
        </p:nvSpPr>
        <p:spPr>
          <a:xfrm>
            <a:off x="764498" y="1918741"/>
            <a:ext cx="10927829" cy="43921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After completing the lesson the  students will be able to –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write the sentences using right forms of verbs.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fill the gaps with right forms of verbs (with clues).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9A0C0E-15FB-4694-9A2F-F9BF972C83C2}"/>
              </a:ext>
            </a:extLst>
          </p:cNvPr>
          <p:cNvSpPr/>
          <p:nvPr/>
        </p:nvSpPr>
        <p:spPr>
          <a:xfrm>
            <a:off x="1289154" y="697042"/>
            <a:ext cx="9773586" cy="838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20473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BCFE806-7D53-4ACC-A079-1EAD2AF27E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4CE00-04EF-4741-90D2-7469B9BCE846}"/>
              </a:ext>
            </a:extLst>
          </p:cNvPr>
          <p:cNvSpPr/>
          <p:nvPr/>
        </p:nvSpPr>
        <p:spPr>
          <a:xfrm>
            <a:off x="993589" y="362260"/>
            <a:ext cx="10114122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the sentences.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77B5B7-0BAE-4C1D-A495-3ECA1B1BD750}"/>
              </a:ext>
            </a:extLst>
          </p:cNvPr>
          <p:cNvSpPr/>
          <p:nvPr/>
        </p:nvSpPr>
        <p:spPr>
          <a:xfrm>
            <a:off x="4255488" y="2824221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Ice  floats on water.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D3C3C-FD43-4A10-8977-A921F5C287CD}"/>
              </a:ext>
            </a:extLst>
          </p:cNvPr>
          <p:cNvSpPr/>
          <p:nvPr/>
        </p:nvSpPr>
        <p:spPr>
          <a:xfrm>
            <a:off x="3642610" y="1495799"/>
            <a:ext cx="8047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Every mother  loves  her child.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53DCEE-2CF1-4E96-AC79-4BE45B6A1230}"/>
              </a:ext>
            </a:extLst>
          </p:cNvPr>
          <p:cNvSpPr/>
          <p:nvPr/>
        </p:nvSpPr>
        <p:spPr>
          <a:xfrm>
            <a:off x="3759980" y="4019110"/>
            <a:ext cx="551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Trees give us oxygen</a:t>
            </a:r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CA2023-09CA-4EE6-969E-4AE78676310D}"/>
              </a:ext>
            </a:extLst>
          </p:cNvPr>
          <p:cNvSpPr/>
          <p:nvPr/>
        </p:nvSpPr>
        <p:spPr>
          <a:xfrm>
            <a:off x="7240245" y="1442966"/>
            <a:ext cx="1379095" cy="823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377C04-DBFB-413F-8C42-D162AE0AD3C7}"/>
              </a:ext>
            </a:extLst>
          </p:cNvPr>
          <p:cNvSpPr/>
          <p:nvPr/>
        </p:nvSpPr>
        <p:spPr>
          <a:xfrm>
            <a:off x="5182768" y="2781038"/>
            <a:ext cx="1633928" cy="8166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125181-14A3-4A95-96C2-A682225F0EC4}"/>
              </a:ext>
            </a:extLst>
          </p:cNvPr>
          <p:cNvSpPr/>
          <p:nvPr/>
        </p:nvSpPr>
        <p:spPr>
          <a:xfrm>
            <a:off x="5242728" y="4084704"/>
            <a:ext cx="1277993" cy="708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DE037-A802-4F07-9BD0-721441385D35}"/>
              </a:ext>
            </a:extLst>
          </p:cNvPr>
          <p:cNvSpPr txBox="1"/>
          <p:nvPr/>
        </p:nvSpPr>
        <p:spPr>
          <a:xfrm>
            <a:off x="702407" y="5070746"/>
            <a:ext cx="11212643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If the sentence is Universal truth or Habitual fact, it will be </a:t>
            </a:r>
            <a:r>
              <a:rPr lang="en-US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Present Indefinite Tense</a:t>
            </a:r>
            <a:r>
              <a:rPr lang="en-US" sz="4000" b="1" dirty="0"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83D8F3-6607-403E-9441-D22FC8DB9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r="16468" b="13585"/>
          <a:stretch/>
        </p:blipFill>
        <p:spPr>
          <a:xfrm>
            <a:off x="993589" y="1070081"/>
            <a:ext cx="2470471" cy="20693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8CB8A0-02D6-4B4D-AC97-23672ACBC9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3" t="5152" r="28298" b="10033"/>
          <a:stretch/>
        </p:blipFill>
        <p:spPr>
          <a:xfrm>
            <a:off x="9328287" y="2079752"/>
            <a:ext cx="2309817" cy="3036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EEDB4B-57C2-4496-8DF6-3EDDBE6420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6839" r="16062"/>
          <a:stretch/>
        </p:blipFill>
        <p:spPr>
          <a:xfrm>
            <a:off x="993589" y="3189370"/>
            <a:ext cx="2481162" cy="1941222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8C1EA8-F50B-4AC4-81CF-0D73E4AEE350}"/>
              </a:ext>
            </a:extLst>
          </p:cNvPr>
          <p:cNvSpPr/>
          <p:nvPr/>
        </p:nvSpPr>
        <p:spPr>
          <a:xfrm>
            <a:off x="553896" y="5684614"/>
            <a:ext cx="11084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Which tense is expressed by the sentences?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9D8F1-EF2B-4ACA-AB8A-B1232B3950CC}"/>
              </a:ext>
            </a:extLst>
          </p:cNvPr>
          <p:cNvSpPr/>
          <p:nvPr/>
        </p:nvSpPr>
        <p:spPr>
          <a:xfrm>
            <a:off x="1270418" y="5716141"/>
            <a:ext cx="9651159" cy="76200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Present Indefinite Tense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A0487C-36CD-4B6A-B01D-9517B0480B07}"/>
              </a:ext>
            </a:extLst>
          </p:cNvPr>
          <p:cNvSpPr txBox="1"/>
          <p:nvPr/>
        </p:nvSpPr>
        <p:spPr>
          <a:xfrm>
            <a:off x="553895" y="5240069"/>
            <a:ext cx="11084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Do the sentences express universal truth?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F2401E-F3EC-4016-AE7E-90427ADB5D14}"/>
              </a:ext>
            </a:extLst>
          </p:cNvPr>
          <p:cNvSpPr/>
          <p:nvPr/>
        </p:nvSpPr>
        <p:spPr>
          <a:xfrm>
            <a:off x="555712" y="5303512"/>
            <a:ext cx="10652023" cy="91440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Can you tell why the sentences are present simple?</a:t>
            </a:r>
          </a:p>
        </p:txBody>
      </p:sp>
    </p:spTree>
    <p:extLst>
      <p:ext uri="{BB962C8B-B14F-4D97-AF65-F5344CB8AC3E}">
        <p14:creationId xmlns:p14="http://schemas.microsoft.com/office/powerpoint/2010/main" val="207434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4" grpId="1"/>
      <p:bldP spid="16" grpId="0" animBg="1"/>
      <p:bldP spid="16" grpId="1" animBg="1"/>
      <p:bldP spid="18" grpId="0"/>
      <p:bldP spid="18" grpId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CF97E6-11E8-47A8-BC38-CAA0FEB1D366}"/>
              </a:ext>
            </a:extLst>
          </p:cNvPr>
          <p:cNvSpPr/>
          <p:nvPr/>
        </p:nvSpPr>
        <p:spPr>
          <a:xfrm>
            <a:off x="374754" y="1033499"/>
            <a:ext cx="11442492" cy="11182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Subject +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ূ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Verb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present form + Object + other words.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6C4453F2-1CF5-438A-9A65-E7EF931C7E8F}"/>
              </a:ext>
            </a:extLst>
          </p:cNvPr>
          <p:cNvSpPr/>
          <p:nvPr/>
        </p:nvSpPr>
        <p:spPr>
          <a:xfrm>
            <a:off x="374754" y="298980"/>
            <a:ext cx="11442492" cy="750329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Structure of the Present Indefinite Tense: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37B0F-CAF4-4C98-89C6-367481DA19AB}"/>
              </a:ext>
            </a:extLst>
          </p:cNvPr>
          <p:cNvSpPr/>
          <p:nvPr/>
        </p:nvSpPr>
        <p:spPr>
          <a:xfrm>
            <a:off x="374754" y="2181709"/>
            <a:ext cx="11527434" cy="436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) Subject 3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Person Singular number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ল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ূ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   Verb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থ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ে ‘s/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es’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য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োগ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।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(ii) Verb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শেষে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s, ss,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যার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উচ্চারণ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‘চ’-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মত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),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x, z, ও  o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‘es’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যোগ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। 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(iii) Verb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শেষে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‘y’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তার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আগে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Consonant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‘y’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স্থলে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‘I’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বসিয়ে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‘es’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যোগ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। 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(iv) Verb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শেষে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‘y’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তার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আগে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Vowel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শুধু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‘s’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যোগ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1790227-B3B8-4CD6-AA68-58AE540651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1270</Words>
  <Application>Microsoft Office PowerPoint</Application>
  <PresentationFormat>Widescreen</PresentationFormat>
  <Paragraphs>146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Arial Rounded MT Bold</vt:lpstr>
      <vt:lpstr>Arial Unicode MS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152</cp:revision>
  <dcterms:created xsi:type="dcterms:W3CDTF">2020-06-29T00:28:20Z</dcterms:created>
  <dcterms:modified xsi:type="dcterms:W3CDTF">2020-07-08T14:29:27Z</dcterms:modified>
</cp:coreProperties>
</file>