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68" r:id="rId2"/>
    <p:sldMasterId id="2147483792" r:id="rId3"/>
    <p:sldMasterId id="2147483852" r:id="rId4"/>
    <p:sldMasterId id="2147483864" r:id="rId5"/>
    <p:sldMasterId id="2147483900" r:id="rId6"/>
    <p:sldMasterId id="2147483912" r:id="rId7"/>
    <p:sldMasterId id="2147483924" r:id="rId8"/>
    <p:sldMasterId id="2147483936" r:id="rId9"/>
    <p:sldMasterId id="2147483948" r:id="rId10"/>
  </p:sldMasterIdLst>
  <p:notesMasterIdLst>
    <p:notesMasterId r:id="rId35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D772-EF84-48AF-A2D9-94037A0A56D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2D25-A63D-48D9-97EE-D8A628562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D2D25-A63D-48D9-97EE-D8A6285620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D2D25-A63D-48D9-97EE-D8A6285620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8E51E3-AFD4-4EBD-A7A2-696404053261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ELL\Downloads\Good%20Morning%20flowers%20WhatsApp%20Animated%20GIF.mp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26.gif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sflislm69@gmail.com" TargetMode="External"/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8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991600" cy="7010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4343400"/>
            <a:ext cx="7391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002060"/>
                </a:solidFill>
              </a:rPr>
              <a:t>স্বাগতম</a:t>
            </a:r>
            <a:endParaRPr lang="en-US" sz="15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81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video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" y="228600"/>
            <a:ext cx="3581400" cy="35052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91440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</a:rPr>
              <a:t>বাংলাদেশ </a:t>
            </a:r>
          </a:p>
          <a:p>
            <a:r>
              <a:rPr lang="bn-BD" sz="4400" dirty="0" smtClean="0">
                <a:solidFill>
                  <a:schemeClr val="bg1"/>
                </a:solidFill>
              </a:rPr>
              <a:t>ভারত</a:t>
            </a:r>
          </a:p>
          <a:p>
            <a:r>
              <a:rPr lang="bn-BD" sz="4400" dirty="0" smtClean="0">
                <a:solidFill>
                  <a:schemeClr val="bg1"/>
                </a:solidFill>
              </a:rPr>
              <a:t>পাকিস্তান</a:t>
            </a:r>
          </a:p>
        </p:txBody>
      </p:sp>
      <p:sp>
        <p:nvSpPr>
          <p:cNvPr id="5" name="Oval 4"/>
          <p:cNvSpPr/>
          <p:nvPr/>
        </p:nvSpPr>
        <p:spPr>
          <a:xfrm>
            <a:off x="5105400" y="228600"/>
            <a:ext cx="3657600" cy="35052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990600"/>
            <a:ext cx="3429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</a:rPr>
              <a:t>ঢাকা </a:t>
            </a:r>
          </a:p>
          <a:p>
            <a:r>
              <a:rPr lang="bn-BD" sz="4400" dirty="0" smtClean="0">
                <a:solidFill>
                  <a:schemeClr val="bg1"/>
                </a:solidFill>
              </a:rPr>
              <a:t>দিল্লী</a:t>
            </a:r>
          </a:p>
          <a:p>
            <a:r>
              <a:rPr lang="bn-BD" sz="4400" dirty="0" smtClean="0">
                <a:solidFill>
                  <a:schemeClr val="bg1"/>
                </a:solidFill>
              </a:rPr>
              <a:t>ইসলামাবাদ</a:t>
            </a: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505200" y="1295400"/>
            <a:ext cx="2209800" cy="76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rot="10800000">
            <a:off x="2514600" y="1981201"/>
            <a:ext cx="3200400" cy="71229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352800" y="2667000"/>
            <a:ext cx="2438400" cy="7620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8100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</a:rPr>
              <a:t>  দেশ                                  রাজধানী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7244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</a:rPr>
              <a:t>অর্থাৎ দেশ রাজধানী অন্বয়=</a:t>
            </a:r>
          </a:p>
          <a:p>
            <a:endParaRPr lang="bn-BD" sz="2800" dirty="0" smtClean="0">
              <a:solidFill>
                <a:schemeClr val="bg1"/>
              </a:solidFill>
            </a:endParaRPr>
          </a:p>
          <a:p>
            <a:r>
              <a:rPr lang="bn-BD" sz="2800" dirty="0" smtClean="0">
                <a:solidFill>
                  <a:schemeClr val="bg1"/>
                </a:solidFill>
              </a:rPr>
              <a:t>{(বাংলাদেশ,ঢাকা),(ভারত,দিল্লী),(পাকিস্তান,ইসলামাবাদ)}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যদি A</a:t>
            </a:r>
            <a:r>
              <a:rPr lang="en-US" sz="3600" dirty="0" smtClean="0"/>
              <a:t> ও B </a:t>
            </a:r>
            <a:r>
              <a:rPr lang="en-US" sz="3600" dirty="0" err="1" smtClean="0"/>
              <a:t>দুইটি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তবে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দুইটির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কার্তেসীয়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গুণজ</a:t>
            </a:r>
            <a:r>
              <a:rPr lang="en-US" sz="3600" dirty="0" smtClean="0"/>
              <a:t> A×B </a:t>
            </a:r>
            <a:r>
              <a:rPr lang="en-US" sz="3600" dirty="0" err="1" smtClean="0"/>
              <a:t>সেটের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অন্তর্গত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ক্রমোজোড়্গুলোর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অশ্যু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উপসেট</a:t>
            </a:r>
            <a:r>
              <a:rPr lang="en-US" sz="3600" dirty="0" smtClean="0"/>
              <a:t> R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 A  </a:t>
            </a:r>
            <a:r>
              <a:rPr lang="en-US" sz="3600" dirty="0" err="1" smtClean="0"/>
              <a:t>সেট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B </a:t>
            </a:r>
            <a:r>
              <a:rPr lang="en-US" sz="3600" dirty="0" err="1" smtClean="0"/>
              <a:t>সেটের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অন্বয়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</a:t>
            </a:r>
          </a:p>
          <a:p>
            <a:r>
              <a:rPr lang="en-US" sz="3600" dirty="0" err="1" smtClean="0"/>
              <a:t>এখানে</a:t>
            </a:r>
            <a:r>
              <a:rPr lang="en-US" sz="3600" dirty="0" smtClean="0"/>
              <a:t>,  R </a:t>
            </a:r>
            <a:r>
              <a:rPr lang="en-US" sz="3600" dirty="0" err="1" smtClean="0"/>
              <a:t>সেট</a:t>
            </a:r>
            <a:r>
              <a:rPr lang="en-US" sz="3600" dirty="0" smtClean="0"/>
              <a:t> A×B </a:t>
            </a:r>
            <a:r>
              <a:rPr lang="en-US" sz="3600" dirty="0" err="1" smtClean="0"/>
              <a:t>সেটের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উপসেটঅর্থা</a:t>
            </a:r>
            <a:r>
              <a:rPr lang="en-US" sz="3600" dirty="0" smtClean="0"/>
              <a:t>ৎ R</a:t>
            </a:r>
            <a:r>
              <a:rPr lang="en-US" sz="3600" dirty="0" smtClean="0">
                <a:latin typeface="Yu Gothic UI Semilight"/>
                <a:ea typeface="Yu Gothic UI Semilight"/>
              </a:rPr>
              <a:t>⊆A×B </a:t>
            </a:r>
          </a:p>
          <a:p>
            <a:r>
              <a:rPr lang="en-US" sz="3600" dirty="0" err="1" smtClean="0">
                <a:latin typeface="Yu Gothic UI Semilight"/>
                <a:ea typeface="Yu Gothic UI Semilight"/>
              </a:rPr>
              <a:t>মনে</a:t>
            </a:r>
            <a:r>
              <a:rPr lang="en-US" sz="3600" dirty="0" smtClean="0">
                <a:latin typeface="Yu Gothic UI Semilight"/>
                <a:ea typeface="Yu Gothic UI Semilight"/>
              </a:rPr>
              <a:t> </a:t>
            </a:r>
            <a:r>
              <a:rPr lang="en-US" sz="3600" dirty="0" err="1" smtClean="0">
                <a:latin typeface="Yu Gothic UI Semilight"/>
                <a:ea typeface="Yu Gothic UI Semilight"/>
              </a:rPr>
              <a:t>করি</a:t>
            </a:r>
            <a:r>
              <a:rPr lang="en-US" sz="3600" dirty="0" smtClean="0">
                <a:latin typeface="Yu Gothic UI Semilight"/>
                <a:ea typeface="Yu Gothic UI Semilight"/>
              </a:rPr>
              <a:t> A={3,5} </a:t>
            </a:r>
            <a:r>
              <a:rPr lang="en-US" sz="3600" dirty="0" err="1" smtClean="0">
                <a:latin typeface="Yu Gothic UI Semilight"/>
                <a:ea typeface="Yu Gothic UI Semilight"/>
              </a:rPr>
              <a:t>এবং</a:t>
            </a:r>
            <a:r>
              <a:rPr lang="en-US" sz="3600" dirty="0" smtClean="0">
                <a:latin typeface="Yu Gothic UI Semilight"/>
                <a:ea typeface="Yu Gothic UI Semilight"/>
              </a:rPr>
              <a:t> B={2,4} </a:t>
            </a:r>
          </a:p>
          <a:p>
            <a:r>
              <a:rPr lang="en-US" sz="3600" dirty="0" err="1" smtClean="0">
                <a:latin typeface="Yu Gothic UI Semilight"/>
                <a:ea typeface="Yu Gothic UI Semilight"/>
              </a:rPr>
              <a:t>অত</a:t>
            </a:r>
            <a:r>
              <a:rPr lang="en-US" sz="3600" dirty="0" smtClean="0">
                <a:latin typeface="Yu Gothic UI Semilight"/>
                <a:ea typeface="Yu Gothic UI Semilight"/>
              </a:rPr>
              <a:t> </a:t>
            </a:r>
            <a:r>
              <a:rPr lang="en-US" sz="3600" dirty="0" err="1" smtClean="0">
                <a:latin typeface="Yu Gothic UI Semilight"/>
                <a:ea typeface="Yu Gothic UI Semilight"/>
              </a:rPr>
              <a:t>এব</a:t>
            </a:r>
            <a:r>
              <a:rPr lang="en-US" sz="3600" dirty="0" smtClean="0">
                <a:latin typeface="Yu Gothic UI Semilight"/>
                <a:ea typeface="Yu Gothic UI Semilight"/>
              </a:rPr>
              <a:t> A×B={3,5}×{2,4}</a:t>
            </a:r>
          </a:p>
          <a:p>
            <a:r>
              <a:rPr lang="en-US" sz="3600" dirty="0" smtClean="0">
                <a:latin typeface="Yu Gothic UI Semilight"/>
                <a:ea typeface="Yu Gothic UI Semilight"/>
              </a:rPr>
              <a:t>={(3,2),(3,4),(5,2),(5,4)}</a:t>
            </a:r>
            <a:endParaRPr lang="bn-BD" sz="3600" dirty="0" smtClean="0">
              <a:latin typeface="Yu Gothic UI Semilight"/>
              <a:ea typeface="Yu Gothic UI Semilight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447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</a:rPr>
              <a:t>অত এব, অন্বয় R={(3,2)(3,4)(5,2)(5,4)}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828800"/>
            <a:ext cx="8686800" cy="4876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যদি</a:t>
            </a:r>
            <a:r>
              <a:rPr lang="en-US" sz="4000" dirty="0" smtClean="0">
                <a:solidFill>
                  <a:schemeClr val="bg1"/>
                </a:solidFill>
              </a:rPr>
              <a:t> x&gt;y </a:t>
            </a:r>
            <a:r>
              <a:rPr lang="en-US" sz="4000" dirty="0" err="1" smtClean="0">
                <a:solidFill>
                  <a:schemeClr val="bg1"/>
                </a:solidFill>
              </a:rPr>
              <a:t>শর্ত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তবে</a:t>
            </a:r>
            <a:r>
              <a:rPr lang="en-US" sz="4000" dirty="0" smtClean="0">
                <a:solidFill>
                  <a:schemeClr val="bg1"/>
                </a:solidFill>
              </a:rPr>
              <a:t> R={(3,2),(5,2),(5,4)}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এবং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যদি</a:t>
            </a:r>
            <a:r>
              <a:rPr lang="en-US" sz="4000" dirty="0" smtClean="0">
                <a:solidFill>
                  <a:schemeClr val="bg1"/>
                </a:solidFill>
              </a:rPr>
              <a:t> x&lt;y </a:t>
            </a:r>
            <a:r>
              <a:rPr lang="en-US" sz="4000" dirty="0" err="1" smtClean="0">
                <a:solidFill>
                  <a:schemeClr val="bg1"/>
                </a:solidFill>
              </a:rPr>
              <a:t>শর্ত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তবে</a:t>
            </a:r>
            <a:r>
              <a:rPr lang="en-US" sz="4000" dirty="0" smtClean="0">
                <a:solidFill>
                  <a:schemeClr val="bg1"/>
                </a:solidFill>
              </a:rPr>
              <a:t> {(3,4)} 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যখন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সেটের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উপাদান</a:t>
            </a:r>
            <a:r>
              <a:rPr lang="en-US" sz="4000" dirty="0" smtClean="0">
                <a:solidFill>
                  <a:schemeClr val="bg1"/>
                </a:solidFill>
              </a:rPr>
              <a:t> x ও B </a:t>
            </a:r>
            <a:r>
              <a:rPr lang="en-US" sz="4000" dirty="0" err="1" smtClean="0">
                <a:solidFill>
                  <a:schemeClr val="bg1"/>
                </a:solidFill>
              </a:rPr>
              <a:t>সেটের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উপাদান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এবং</a:t>
            </a:r>
            <a:r>
              <a:rPr lang="en-US" sz="4000" dirty="0" smtClean="0">
                <a:solidFill>
                  <a:schemeClr val="bg1"/>
                </a:solidFill>
              </a:rPr>
              <a:t> (</a:t>
            </a:r>
            <a:r>
              <a:rPr lang="en-US" sz="4000" dirty="0" err="1" smtClean="0">
                <a:solidFill>
                  <a:schemeClr val="bg1"/>
                </a:solidFill>
              </a:rPr>
              <a:t>x,y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r>
              <a:rPr lang="en-US" sz="4000" dirty="0" smtClean="0">
                <a:solidFill>
                  <a:schemeClr val="bg1"/>
                </a:solidFill>
                <a:latin typeface="Microsoft YaHei UI Light"/>
                <a:ea typeface="Microsoft YaHei UI Light"/>
              </a:rPr>
              <a:t>∈</a:t>
            </a:r>
            <a:r>
              <a:rPr lang="en-US" sz="4000" dirty="0" smtClean="0">
                <a:solidFill>
                  <a:schemeClr val="bg1"/>
                </a:solidFill>
              </a:rPr>
              <a:t>R </a:t>
            </a:r>
            <a:r>
              <a:rPr lang="en-US" sz="4000" dirty="0" err="1" smtClean="0">
                <a:solidFill>
                  <a:schemeClr val="bg1"/>
                </a:solidFill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তবে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লিখা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xRy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</a:rPr>
              <a:t>এবং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পড়া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</a:rPr>
              <a:t>x,y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এর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অন্বিত</a:t>
            </a:r>
            <a:r>
              <a:rPr lang="en-US" sz="4000" dirty="0" smtClean="0">
                <a:solidFill>
                  <a:schemeClr val="bg1"/>
                </a:solidFill>
              </a:rPr>
              <a:t>।(x is related to y)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en-US" sz="3600" dirty="0" err="1" smtClean="0">
                <a:solidFill>
                  <a:schemeClr val="bg1"/>
                </a:solidFill>
              </a:rPr>
              <a:t>যদি</a:t>
            </a:r>
            <a:r>
              <a:rPr lang="en-US" sz="3600" dirty="0" smtClean="0">
                <a:solidFill>
                  <a:schemeClr val="bg1"/>
                </a:solidFill>
              </a:rPr>
              <a:t> A={1,2,3} B={0,2,4} </a:t>
            </a:r>
            <a:r>
              <a:rPr lang="en-US" sz="3600" dirty="0" err="1" smtClean="0">
                <a:solidFill>
                  <a:schemeClr val="bg1"/>
                </a:solidFill>
              </a:rPr>
              <a:t>এবং</a:t>
            </a:r>
            <a:r>
              <a:rPr lang="en-US" sz="3600" dirty="0" smtClean="0">
                <a:solidFill>
                  <a:schemeClr val="bg1"/>
                </a:solidFill>
              </a:rPr>
              <a:t> A ও B </a:t>
            </a:r>
            <a:r>
              <a:rPr lang="en-US" sz="3600" dirty="0" err="1" smtClean="0">
                <a:solidFill>
                  <a:schemeClr val="bg1"/>
                </a:solidFill>
              </a:rPr>
              <a:t>এর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উপাদানগুলোর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মধ্যে</a:t>
            </a:r>
            <a:r>
              <a:rPr lang="en-US" sz="3600" dirty="0" smtClean="0">
                <a:solidFill>
                  <a:schemeClr val="bg1"/>
                </a:solidFill>
              </a:rPr>
              <a:t> x=y-1 </a:t>
            </a:r>
            <a:r>
              <a:rPr lang="en-US" sz="3600" dirty="0" err="1" smtClean="0">
                <a:solidFill>
                  <a:schemeClr val="bg1"/>
                </a:solidFill>
              </a:rPr>
              <a:t>সম্পর্ক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বিবেচনায়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থাকে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তবে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সংশ্লিষ্ট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অন্বয়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বর্ণনা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কর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</a:p>
          <a:p>
            <a:pPr algn="ctr">
              <a:buBlip>
                <a:blip r:embed="rId2"/>
              </a:buBlip>
            </a:pPr>
            <a:r>
              <a:rPr lang="en-US" sz="3600" dirty="0" err="1" smtClean="0">
                <a:solidFill>
                  <a:schemeClr val="bg1"/>
                </a:solidFill>
              </a:rPr>
              <a:t>সমাধানঃ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দেওয়া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আছে</a:t>
            </a:r>
            <a:r>
              <a:rPr lang="en-US" sz="3600" dirty="0" smtClean="0">
                <a:solidFill>
                  <a:schemeClr val="bg1"/>
                </a:solidFill>
              </a:rPr>
              <a:t>, A={1,2,3},  B={0,2,4}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শর্তমতে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অন্বয়</a:t>
            </a:r>
            <a:r>
              <a:rPr lang="en-US" sz="3600" dirty="0" smtClean="0">
                <a:solidFill>
                  <a:schemeClr val="bg1"/>
                </a:solidFill>
              </a:rPr>
              <a:t>  R={(</a:t>
            </a:r>
            <a:r>
              <a:rPr lang="en-US" sz="3600" dirty="0" err="1" smtClean="0">
                <a:solidFill>
                  <a:schemeClr val="bg1"/>
                </a:solidFill>
              </a:rPr>
              <a:t>x,y</a:t>
            </a:r>
            <a:r>
              <a:rPr lang="en-US" sz="3600" dirty="0" smtClean="0">
                <a:solidFill>
                  <a:schemeClr val="bg1"/>
                </a:solidFill>
              </a:rPr>
              <a:t>): </a:t>
            </a:r>
            <a:r>
              <a:rPr lang="en-US" sz="3600" dirty="0" err="1" smtClean="0">
                <a:solidFill>
                  <a:schemeClr val="bg1"/>
                </a:solidFill>
              </a:rPr>
              <a:t>x</a:t>
            </a:r>
            <a:r>
              <a:rPr lang="en-US" sz="3600" dirty="0" err="1" smtClean="0">
                <a:solidFill>
                  <a:schemeClr val="bg1"/>
                </a:solidFill>
                <a:latin typeface="Microsoft YaHei UI Light"/>
                <a:ea typeface="Microsoft YaHei UI Light"/>
              </a:rPr>
              <a:t>∈</a:t>
            </a:r>
            <a:r>
              <a:rPr lang="en-US" sz="3600" dirty="0" err="1" smtClean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y</a:t>
            </a:r>
            <a:r>
              <a:rPr lang="en-US" sz="3600" dirty="0" err="1" smtClean="0">
                <a:solidFill>
                  <a:schemeClr val="bg1"/>
                </a:solidFill>
                <a:latin typeface="Microsoft YaHei UI Light"/>
                <a:ea typeface="Microsoft YaHei UI Light"/>
              </a:rPr>
              <a:t>∈</a:t>
            </a:r>
            <a:r>
              <a:rPr lang="en-US" sz="3600" dirty="0" err="1" smtClean="0">
                <a:solidFill>
                  <a:schemeClr val="bg1"/>
                </a:solidFill>
              </a:rPr>
              <a:t>B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এবংx</a:t>
            </a:r>
            <a:r>
              <a:rPr lang="en-US" sz="3600" dirty="0" smtClean="0">
                <a:solidFill>
                  <a:schemeClr val="bg1"/>
                </a:solidFill>
              </a:rPr>
              <a:t>=y-1} 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এখানে</a:t>
            </a:r>
            <a:r>
              <a:rPr lang="en-US" sz="3600" dirty="0" smtClean="0">
                <a:solidFill>
                  <a:schemeClr val="bg1"/>
                </a:solidFill>
              </a:rPr>
              <a:t>, A×B={1,2,3}×{0,2,4}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{(1,0),(1,2),(1,4,)(2,0),(2,2,)(2,4,)(3,0),(3,2,)(3,4)}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R={(1,2),(3,4)}</a:t>
            </a:r>
          </a:p>
          <a:p>
            <a:pPr algn="ctr"/>
            <a:endParaRPr lang="en-US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7848600" cy="60960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softEdge rad="127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নিচে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A ও B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সেটের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অন্বয়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লক্ষ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করি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2209800"/>
            <a:ext cx="3276600" cy="32766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81600" y="2362200"/>
            <a:ext cx="3505200" cy="33528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51460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1</a:t>
            </a:r>
          </a:p>
          <a:p>
            <a:r>
              <a:rPr lang="bn-BD" sz="6000" dirty="0" smtClean="0"/>
              <a:t>2</a:t>
            </a:r>
          </a:p>
          <a:p>
            <a:r>
              <a:rPr lang="bn-BD" sz="6000" dirty="0" smtClean="0"/>
              <a:t>3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26670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3</a:t>
            </a:r>
          </a:p>
          <a:p>
            <a:r>
              <a:rPr lang="bn-BD" sz="6000" dirty="0" smtClean="0"/>
              <a:t>4</a:t>
            </a:r>
          </a:p>
          <a:p>
            <a:r>
              <a:rPr lang="bn-BD" sz="6000" dirty="0" smtClean="0"/>
              <a:t>5</a:t>
            </a:r>
            <a:endParaRPr lang="en-US" sz="6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362200"/>
            <a:ext cx="3962400" cy="76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1524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ফাংশান</a:t>
            </a:r>
            <a:endParaRPr lang="en-US" sz="4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05000" y="3124200"/>
            <a:ext cx="49530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3962400"/>
            <a:ext cx="49530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81200" y="4800600"/>
            <a:ext cx="4876800" cy="76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81000" y="5562600"/>
            <a:ext cx="8458200" cy="1066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এখানে, যখন y=x+2 </a:t>
            </a:r>
            <a:r>
              <a:rPr lang="en-US" sz="4000" dirty="0" err="1" smtClean="0"/>
              <a:t>তখন</a:t>
            </a:r>
            <a:r>
              <a:rPr lang="en-US" sz="4000" dirty="0" smtClean="0"/>
              <a:t> x=1 </a:t>
            </a:r>
            <a:r>
              <a:rPr lang="en-US" sz="4000" dirty="0" err="1" smtClean="0"/>
              <a:t>হলে</a:t>
            </a:r>
            <a:r>
              <a:rPr lang="en-US" sz="4000" dirty="0" smtClean="0"/>
              <a:t>, y=3</a:t>
            </a:r>
            <a:endParaRPr lang="en-US" sz="4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tx2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আবার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x=2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হলে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y=4</a:t>
            </a:r>
          </a:p>
          <a:p>
            <a:pPr algn="ctr"/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=3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হলে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y=5</a:t>
            </a:r>
          </a:p>
          <a:p>
            <a:pPr algn="ctr"/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অর্থা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ৎ x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এক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একটি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মানের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জন্য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মাত্র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একটি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মান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পাওয়া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যায়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এবং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x ও y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মধ্যে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সম্পর্ক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তৈরী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হয়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।</a:t>
            </a:r>
          </a:p>
          <a:p>
            <a:pPr algn="ctr"/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অত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এব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y=x+2</a:t>
            </a:r>
          </a:p>
          <a:p>
            <a:pPr algn="ctr"/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সুতরাং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দুইটি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চলক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x ও y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এমন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ভাবে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সম্পর্কযুক্ত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যেন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x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যেকোন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একটি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মানের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জন্য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একটি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মান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পাওয়া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যায়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।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তবে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কে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x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ফাংশান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বলা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হয়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2590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X</a:t>
            </a:r>
            <a:r>
              <a:rPr lang="bn-BD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ফাংশানকে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সাধারণত</a:t>
            </a:r>
            <a:r>
              <a:rPr lang="en-US" sz="3600" dirty="0" smtClean="0">
                <a:solidFill>
                  <a:schemeClr val="tx1"/>
                </a:solidFill>
              </a:rPr>
              <a:t> y,  f(x), g(x), F(x) </a:t>
            </a:r>
            <a:r>
              <a:rPr lang="en-US" sz="3600" dirty="0" err="1" smtClean="0">
                <a:solidFill>
                  <a:schemeClr val="tx1"/>
                </a:solidFill>
              </a:rPr>
              <a:t>ইত্যাদি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প্রকাশ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</a:rPr>
              <a:t>।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5791200"/>
          <a:ext cx="1778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Equation" r:id="rId3" imgW="177480" imgH="203040" progId="Equation.3">
                  <p:embed/>
                </p:oleObj>
              </mc:Choice>
              <mc:Fallback>
                <p:oleObj name="Equation" r:id="rId3" imgW="177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791200"/>
                        <a:ext cx="177800" cy="7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2057400"/>
          <a:ext cx="2481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Equation" r:id="rId5" imgW="965160" imgH="228600" progId="Equation.3">
                  <p:embed/>
                </p:oleObj>
              </mc:Choice>
              <mc:Fallback>
                <p:oleObj name="Equation" r:id="rId5" imgW="9651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24812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39200" y="3810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133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মনে করি                            একটি ফাংশান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28600" y="2895600"/>
            <a:ext cx="8686800" cy="3733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8534400" cy="310854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এখানে, x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y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পাওযা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এখানে</a:t>
            </a:r>
            <a:r>
              <a:rPr lang="en-US" sz="2800" dirty="0" smtClean="0"/>
              <a:t> x ও y </a:t>
            </a:r>
            <a:r>
              <a:rPr lang="en-US" sz="2800" dirty="0" err="1" smtClean="0"/>
              <a:t>উভয়</a:t>
            </a:r>
            <a:r>
              <a:rPr lang="en-US" sz="2800" dirty="0" smtClean="0"/>
              <a:t> </a:t>
            </a:r>
            <a:r>
              <a:rPr lang="en-US" sz="2800" dirty="0" err="1" smtClean="0"/>
              <a:t>চলক</a:t>
            </a:r>
            <a:r>
              <a:rPr lang="en-US" sz="2800" dirty="0" smtClean="0"/>
              <a:t>। x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উপর</a:t>
            </a:r>
            <a:r>
              <a:rPr lang="en-US" sz="2800" dirty="0" smtClean="0"/>
              <a:t> y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নির্ভরশীল</a:t>
            </a:r>
            <a:r>
              <a:rPr lang="en-US" sz="2800" dirty="0" smtClean="0"/>
              <a:t>। </a:t>
            </a:r>
            <a:r>
              <a:rPr lang="en-US" sz="2800" dirty="0" err="1" smtClean="0"/>
              <a:t>কাজেই</a:t>
            </a:r>
            <a:r>
              <a:rPr lang="en-US" sz="2800" dirty="0" smtClean="0"/>
              <a:t> x </a:t>
            </a:r>
            <a:r>
              <a:rPr lang="en-US" sz="2800" dirty="0" err="1" smtClean="0"/>
              <a:t>স্বাধীন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চলক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y </a:t>
            </a:r>
            <a:r>
              <a:rPr lang="en-US" sz="2800" dirty="0" err="1" smtClean="0"/>
              <a:t>অধীন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চলক</a:t>
            </a:r>
            <a:endParaRPr lang="en-US" sz="2800" dirty="0" smtClean="0"/>
          </a:p>
          <a:p>
            <a:endParaRPr lang="en-US" sz="2800" dirty="0" smtClean="0"/>
          </a:p>
          <a:p>
            <a:pPr>
              <a:buBlip>
                <a:blip r:embed="rId7"/>
              </a:buBlip>
            </a:pPr>
            <a:r>
              <a:rPr lang="bn-BD" sz="2800" dirty="0" smtClean="0"/>
              <a:t>যদি g(x)=                                      </a:t>
            </a:r>
            <a:r>
              <a:rPr lang="en-US" sz="2800" dirty="0" err="1" smtClean="0"/>
              <a:t>তবে</a:t>
            </a:r>
            <a:r>
              <a:rPr lang="en-US" sz="2800" dirty="0" smtClean="0"/>
              <a:t> a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g(-2)=0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33600" y="5181600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8" imgW="1079280" imgH="203040" progId="Equation.3">
                  <p:embed/>
                </p:oleObj>
              </mc:Choice>
              <mc:Fallback>
                <p:oleObj name="Equation" r:id="rId8" imgW="10792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297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সমাধানঃ </a:t>
            </a:r>
          </a:p>
          <a:p>
            <a:r>
              <a:rPr lang="bn-BD" sz="3200" dirty="0" smtClean="0"/>
              <a:t>দেওয়া আছে</a:t>
            </a:r>
            <a:r>
              <a:rPr lang="bn-BD" dirty="0" smtClean="0"/>
              <a:t>,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914400"/>
          <a:ext cx="6096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3" imgW="2234880" imgH="1155600" progId="Equation.3">
                  <p:embed/>
                </p:oleObj>
              </mc:Choice>
              <mc:Fallback>
                <p:oleObj name="Equation" r:id="rId3" imgW="2234880" imgH="1155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14400"/>
                        <a:ext cx="6096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09800" y="20574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5" imgW="139680" imgH="126720" progId="Equation.3">
                  <p:embed/>
                </p:oleObj>
              </mc:Choice>
              <mc:Fallback>
                <p:oleObj name="Equation" r:id="rId5" imgW="13968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60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9530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যেহতু, g(-2)=0</a:t>
            </a:r>
            <a:endParaRPr lang="en-US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শর্তমতে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609600"/>
          <a:ext cx="31242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8" name="Equation" r:id="rId3" imgW="647640" imgH="1041120" progId="Equation.3">
                  <p:embed/>
                </p:oleObj>
              </mc:Choice>
              <mc:Fallback>
                <p:oleObj name="Equation" r:id="rId3" imgW="647640" imgH="1041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09600"/>
                        <a:ext cx="312420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1295400"/>
            <a:ext cx="144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     বা</a:t>
            </a:r>
          </a:p>
          <a:p>
            <a:endParaRPr lang="bn-BD" sz="3200" dirty="0" smtClean="0"/>
          </a:p>
          <a:p>
            <a:r>
              <a:rPr lang="bn-BD" sz="3200" dirty="0" smtClean="0"/>
              <a:t>       বা</a:t>
            </a:r>
          </a:p>
          <a:p>
            <a:endParaRPr lang="bn-BD" sz="3200" dirty="0" smtClean="0"/>
          </a:p>
          <a:p>
            <a:r>
              <a:rPr lang="bn-BD" sz="3200" dirty="0" smtClean="0"/>
              <a:t>       বা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a=2 </a:t>
            </a:r>
            <a:r>
              <a:rPr lang="en-US" sz="4000" dirty="0" smtClean="0"/>
              <a:t> </a:t>
            </a:r>
            <a:r>
              <a:rPr lang="en-US" sz="4000" dirty="0" err="1" smtClean="0"/>
              <a:t>হলে</a:t>
            </a:r>
            <a:r>
              <a:rPr lang="en-US" sz="4000" dirty="0" smtClean="0"/>
              <a:t> g (-2)=0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152275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6">
                    <a:lumMod val="50000"/>
                  </a:schemeClr>
                </a:solidFill>
              </a:rPr>
              <a:t>শিক্ষক</a:t>
            </a:r>
            <a:r>
              <a:rPr lang="en-US" sz="8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800" dirty="0" err="1" smtClean="0">
                <a:solidFill>
                  <a:schemeClr val="accent6">
                    <a:lumMod val="50000"/>
                  </a:schemeClr>
                </a:solidFill>
              </a:rPr>
              <a:t>পরিচিতি</a:t>
            </a:r>
            <a:endParaRPr lang="en-US" sz="8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945504"/>
            <a:ext cx="8991600" cy="491458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4800" dirty="0" smtClean="0">
                <a:solidFill>
                  <a:schemeClr val="tx1"/>
                </a:solidFill>
              </a:rPr>
              <a:t> </a:t>
            </a:r>
            <a:r>
              <a:rPr lang="bn-BD" sz="4800" dirty="0" smtClean="0">
                <a:solidFill>
                  <a:schemeClr val="tx1"/>
                </a:solidFill>
              </a:rPr>
              <a:t>মো</a:t>
            </a:r>
            <a:r>
              <a:rPr lang="en-US" sz="4800" dirty="0" smtClean="0">
                <a:solidFill>
                  <a:schemeClr val="tx1"/>
                </a:solidFill>
              </a:rPr>
              <a:t>ঃসাইফুল </a:t>
            </a:r>
            <a:r>
              <a:rPr lang="en-US" sz="4800" dirty="0" smtClean="0">
                <a:solidFill>
                  <a:schemeClr val="tx1"/>
                </a:solidFill>
              </a:rPr>
              <a:t>ইসলাম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বিএসসি বিএড এম এড </a:t>
            </a:r>
            <a:r>
              <a:rPr lang="bn-B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bn-BD" sz="2400" dirty="0" smtClean="0">
              <a:solidFill>
                <a:schemeClr val="tx1"/>
              </a:solidFill>
            </a:endParaRPr>
          </a:p>
          <a:p>
            <a:r>
              <a:rPr lang="en-SG" sz="3200" dirty="0" smtClean="0">
                <a:solidFill>
                  <a:schemeClr val="tx1"/>
                </a:solidFill>
              </a:rPr>
              <a:t>      </a:t>
            </a:r>
            <a:r>
              <a:rPr lang="bn-BD" sz="3200" dirty="0" smtClean="0">
                <a:solidFill>
                  <a:schemeClr val="tx1"/>
                </a:solidFill>
              </a:rPr>
              <a:t>সহকারি শিক্ষক (গণিত)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   গিধাউষাএইচএ </a:t>
            </a:r>
            <a:r>
              <a:rPr lang="bn-BD" sz="3200" dirty="0" smtClean="0">
                <a:solidFill>
                  <a:schemeClr val="tx1"/>
                </a:solidFill>
              </a:rPr>
              <a:t>উচ্চ বিদ্যালয়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  গৌরি</a:t>
            </a:r>
            <a:r>
              <a:rPr lang="bn-BD" sz="3200" dirty="0" smtClean="0">
                <a:solidFill>
                  <a:schemeClr val="tx1"/>
                </a:solidFill>
              </a:rPr>
              <a:t>পুর-</a:t>
            </a:r>
            <a:r>
              <a:rPr lang="en-US" sz="3200" dirty="0" smtClean="0">
                <a:solidFill>
                  <a:schemeClr val="tx1"/>
                </a:solidFill>
              </a:rPr>
              <a:t>ময়মনসিং</a:t>
            </a:r>
            <a:r>
              <a:rPr lang="bn-BD" sz="3200" dirty="0" smtClean="0">
                <a:solidFill>
                  <a:schemeClr val="tx1"/>
                </a:solidFill>
              </a:rPr>
              <a:t>হ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   মোবাইল -০১৭১৮১৯৩৮৬৫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   ইমেইল-   </a:t>
            </a:r>
            <a:r>
              <a:rPr lang="en-US" sz="3200" dirty="0" smtClean="0">
                <a:solidFill>
                  <a:schemeClr val="tx1"/>
                </a:solidFill>
                <a:hlinkClick r:id="rId2"/>
              </a:rPr>
              <a:t>sflislm69@gmail.com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86627"/>
            <a:ext cx="2313140" cy="20062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63000" cy="6400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/>
          <a:effectLst>
            <a:outerShdw blurRad="51500" dist="25400" dir="5400000" rotWithShape="0">
              <a:srgbClr val="000000">
                <a:alpha val="40000"/>
              </a:srgbClr>
            </a:outerShdw>
            <a:softEdge rad="635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9906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একক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 smtClean="0"/>
          </a:p>
          <a:p>
            <a:pPr algn="ctr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endParaRPr lang="en-US" sz="7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2133600"/>
          <a:ext cx="4114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8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33600"/>
                        <a:ext cx="4114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2362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হলে</a:t>
            </a:r>
            <a:r>
              <a:rPr lang="en-US" sz="3600" dirty="0" smtClean="0"/>
              <a:t> f(-1) </a:t>
            </a:r>
            <a:r>
              <a:rPr lang="en-US" sz="3600" dirty="0" err="1" smtClean="0"/>
              <a:t>নির্ণয়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দেওয়া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, 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3200400"/>
          <a:ext cx="62484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5" imgW="1714320" imgH="939600" progId="Equation.3">
                  <p:embed/>
                </p:oleObj>
              </mc:Choice>
              <mc:Fallback>
                <p:oleObj name="Equation" r:id="rId5" imgW="171432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62484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দলীয়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83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r>
              <a:rPr lang="bn-BD" sz="3200" dirty="0" smtClean="0"/>
              <a:t>যদি C={2,5,6}   D={4,5}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C ও  D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উপাদানগুলোর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 </a:t>
            </a:r>
            <a:r>
              <a:rPr lang="en-US" sz="3200" dirty="0" err="1" smtClean="0"/>
              <a:t>x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≤y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সম্পর্ক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বিবেচনায়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থাকে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তবে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অন্বয়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নির্ণয়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কর</a:t>
            </a:r>
            <a:r>
              <a:rPr lang="en-US" sz="3200" dirty="0" smtClean="0">
                <a:latin typeface="Microsoft YaHei UI Light"/>
                <a:ea typeface="Microsoft YaHei UI Light"/>
              </a:rPr>
              <a:t>?</a:t>
            </a:r>
            <a:r>
              <a:rPr lang="bn-BD" sz="3200" dirty="0" smtClean="0"/>
              <a:t> </a:t>
            </a:r>
            <a:endParaRPr lang="en-US" sz="3200" dirty="0" smtClean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8382000" cy="396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সমাধানঃ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দেওয়া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</a:t>
            </a:r>
            <a:r>
              <a:rPr lang="en-US" sz="3600" dirty="0" smtClean="0"/>
              <a:t>, C={2,5,6} 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D={4,5}</a:t>
            </a:r>
          </a:p>
          <a:p>
            <a:r>
              <a:rPr lang="en-US" sz="3600" dirty="0" err="1" smtClean="0"/>
              <a:t>শর্তমতে</a:t>
            </a:r>
            <a:r>
              <a:rPr lang="en-US" sz="3600" dirty="0" smtClean="0"/>
              <a:t>, </a:t>
            </a:r>
            <a:r>
              <a:rPr lang="en-US" sz="3600" dirty="0" err="1" smtClean="0"/>
              <a:t>অন্বয়</a:t>
            </a:r>
            <a:r>
              <a:rPr lang="en-US" sz="3600" dirty="0" smtClean="0"/>
              <a:t>  R={(</a:t>
            </a:r>
            <a:r>
              <a:rPr lang="en-US" sz="3600" dirty="0" err="1" smtClean="0"/>
              <a:t>x,y</a:t>
            </a:r>
            <a:r>
              <a:rPr lang="en-US" sz="3600" dirty="0" smtClean="0"/>
              <a:t>):</a:t>
            </a:r>
            <a:r>
              <a:rPr lang="en-US" sz="3600" dirty="0" err="1" smtClean="0"/>
              <a:t>x</a:t>
            </a:r>
            <a:r>
              <a:rPr lang="en-US" sz="3600" dirty="0" err="1" smtClean="0">
                <a:latin typeface="Microsoft YaHei UI Light"/>
                <a:ea typeface="Microsoft YaHei UI Light"/>
              </a:rPr>
              <a:t>∈A,y∈B</a:t>
            </a:r>
            <a:r>
              <a:rPr lang="en-US" sz="3600" dirty="0" smtClean="0">
                <a:latin typeface="Microsoft YaHei UI Light"/>
                <a:ea typeface="Microsoft YaHei UI Light"/>
              </a:rPr>
              <a:t> </a:t>
            </a:r>
            <a:r>
              <a:rPr lang="en-US" sz="3600" dirty="0" err="1" smtClean="0">
                <a:latin typeface="Microsoft YaHei UI Light"/>
                <a:ea typeface="Microsoft YaHei UI Light"/>
              </a:rPr>
              <a:t>এবং</a:t>
            </a:r>
            <a:r>
              <a:rPr lang="en-US" sz="3600" dirty="0" smtClean="0">
                <a:latin typeface="Microsoft YaHei UI Light"/>
                <a:ea typeface="Microsoft YaHei UI Light"/>
              </a:rPr>
              <a:t> </a:t>
            </a:r>
            <a:r>
              <a:rPr lang="en-US" sz="3600" dirty="0" err="1" smtClean="0">
                <a:latin typeface="Microsoft YaHei UI Light"/>
                <a:ea typeface="Microsoft YaHei UI Light"/>
              </a:rPr>
              <a:t>x≤y</a:t>
            </a:r>
            <a:r>
              <a:rPr lang="en-US" sz="3600" dirty="0" smtClean="0">
                <a:latin typeface="Microsoft YaHei UI Light"/>
                <a:ea typeface="Microsoft YaHei UI Light"/>
              </a:rPr>
              <a:t>}</a:t>
            </a:r>
          </a:p>
          <a:p>
            <a:r>
              <a:rPr lang="en-US" sz="3600" dirty="0" err="1" smtClean="0">
                <a:latin typeface="Microsoft YaHei UI Light"/>
                <a:ea typeface="Microsoft YaHei UI Light"/>
              </a:rPr>
              <a:t>এখন</a:t>
            </a:r>
            <a:r>
              <a:rPr lang="en-US" sz="3600" dirty="0" smtClean="0">
                <a:latin typeface="Microsoft YaHei UI Light"/>
                <a:ea typeface="Microsoft YaHei UI Light"/>
              </a:rPr>
              <a:t>, C×D={2,5,6}×{4,5}</a:t>
            </a:r>
          </a:p>
          <a:p>
            <a:r>
              <a:rPr lang="en-US" sz="3600" dirty="0" smtClean="0">
                <a:latin typeface="Microsoft YaHei UI Light"/>
                <a:ea typeface="Microsoft YaHei UI Light"/>
              </a:rPr>
              <a:t>={(2,4)(2,5)(5,4)(5,5)(6,4)(6,5)}</a:t>
            </a:r>
          </a:p>
          <a:p>
            <a:r>
              <a:rPr lang="en-US" sz="3600" dirty="0" err="1" smtClean="0">
                <a:latin typeface="Microsoft YaHei UI Light"/>
                <a:ea typeface="Microsoft YaHei UI Light"/>
              </a:rPr>
              <a:t>এখন</a:t>
            </a:r>
            <a:r>
              <a:rPr lang="en-US" sz="3600" dirty="0" smtClean="0">
                <a:latin typeface="Microsoft YaHei UI Light"/>
                <a:ea typeface="Microsoft YaHei UI Light"/>
              </a:rPr>
              <a:t>, </a:t>
            </a:r>
            <a:r>
              <a:rPr lang="en-US" sz="3600" dirty="0" err="1" smtClean="0">
                <a:latin typeface="Microsoft YaHei UI Light"/>
                <a:ea typeface="Microsoft YaHei UI Light"/>
              </a:rPr>
              <a:t>অন্বয়</a:t>
            </a:r>
            <a:r>
              <a:rPr lang="en-US" sz="3600" dirty="0" smtClean="0">
                <a:latin typeface="Microsoft YaHei UI Light"/>
                <a:ea typeface="Microsoft YaHei UI Light"/>
              </a:rPr>
              <a:t> R={(2,4)(2,5)(5,5)} </a:t>
            </a:r>
            <a:r>
              <a:rPr lang="en-US" sz="3600" dirty="0" err="1" smtClean="0">
                <a:latin typeface="Microsoft YaHei UI Light"/>
                <a:ea typeface="Microsoft YaHei UI Light"/>
              </a:rPr>
              <a:t>Ans</a:t>
            </a:r>
            <a:endParaRPr lang="en-US" sz="3600" dirty="0" smtClean="0">
              <a:latin typeface="Microsoft YaHei UI Light"/>
              <a:ea typeface="Microsoft YaHei UI Ligh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4800" dirty="0" smtClean="0"/>
              <a:t>F</a:t>
            </a:r>
            <a:r>
              <a:rPr lang="bn-BD" sz="4800" dirty="0" smtClean="0"/>
              <a:t>(x)=2x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4800" dirty="0" smtClean="0"/>
              <a:t>ক, </a:t>
            </a:r>
            <a:r>
              <a:rPr lang="en-US" sz="4800" dirty="0" err="1" smtClean="0"/>
              <a:t>দেখাও</a:t>
            </a:r>
            <a:r>
              <a:rPr lang="en-US" sz="4800" dirty="0" smtClean="0"/>
              <a:t> </a:t>
            </a:r>
            <a:r>
              <a:rPr lang="en-US" sz="4800" dirty="0" err="1" smtClean="0"/>
              <a:t>যে</a:t>
            </a:r>
            <a:r>
              <a:rPr lang="en-US" sz="4800" dirty="0" smtClean="0"/>
              <a:t>, f(x+1)=2x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খ, </a:t>
            </a:r>
            <a:r>
              <a:rPr lang="en-US" sz="4800" dirty="0" err="1" smtClean="0"/>
              <a:t>দেখাও</a:t>
            </a:r>
            <a:r>
              <a:rPr lang="en-US" sz="4800" dirty="0" smtClean="0"/>
              <a:t> </a:t>
            </a:r>
            <a:r>
              <a:rPr lang="en-US" sz="4800" dirty="0" err="1" smtClean="0"/>
              <a:t>যে</a:t>
            </a:r>
            <a:r>
              <a:rPr lang="en-US" sz="4800" dirty="0" smtClean="0"/>
              <a:t>, </a:t>
            </a:r>
            <a:endParaRPr lang="en-US" sz="4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3124200"/>
          <a:ext cx="457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0" name="Equation" r:id="rId4" imgW="1104840" imgH="419040" progId="Equation.3">
                  <p:embed/>
                </p:oleObj>
              </mc:Choice>
              <mc:Fallback>
                <p:oleObj name="Equation" r:id="rId4" imgW="11048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457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9624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গ, প্রমান কর যে, f(x+3)-f(x-1)=  f(x)</a:t>
            </a:r>
            <a:endParaRPr lang="en-US" sz="4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96200" y="40386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1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0386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  <a:effectLst>
            <a:softEdge rad="3175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মূল্যায়ন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/>
              <a:t>A={5,6}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B={2,7}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/>
              <a:t>প্রদত্ত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তথ্যের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আলোকে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প্রশ্নের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দাও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X</a:t>
            </a:r>
            <a:r>
              <a:rPr lang="en-US" sz="3200" dirty="0" smtClean="0">
                <a:latin typeface="Microsoft YaHei UI Light"/>
                <a:ea typeface="Microsoft YaHei UI Light"/>
              </a:rPr>
              <a:t>&gt;y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শর্তে</a:t>
            </a:r>
            <a:r>
              <a:rPr lang="en-US" sz="3200" dirty="0" smtClean="0">
                <a:latin typeface="Microsoft YaHei UI Light"/>
                <a:ea typeface="Microsoft YaHei UI Light"/>
              </a:rPr>
              <a:t> A ও B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এর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সংশ্লিষ্ট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অন্বয়</a:t>
            </a:r>
            <a:r>
              <a:rPr lang="en-US" sz="3200" dirty="0" smtClean="0">
                <a:latin typeface="Microsoft YaHei UI Light"/>
                <a:ea typeface="Microsoft YaHei UI Light"/>
              </a:rPr>
              <a:t> </a:t>
            </a:r>
            <a:r>
              <a:rPr lang="en-US" sz="3200" dirty="0" err="1" smtClean="0">
                <a:latin typeface="Microsoft YaHei UI Light"/>
                <a:ea typeface="Microsoft YaHei UI Light"/>
              </a:rPr>
              <a:t>কোনটি</a:t>
            </a:r>
            <a:r>
              <a:rPr lang="en-US" sz="3200" dirty="0" smtClean="0">
                <a:latin typeface="Microsoft YaHei UI Light"/>
                <a:ea typeface="Microsoft YaHei UI Light"/>
              </a:rPr>
              <a:t>?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dirty="0" smtClean="0">
                <a:latin typeface="Microsoft YaHei UI Light"/>
                <a:ea typeface="Microsoft YaHei UI Light"/>
              </a:rPr>
              <a:t>ক, {(5,2)(6,2)} খ, {(6,7) (5,7) গ, {(7,6)} ঘ {7,5)}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উত্তরঃ</a:t>
            </a:r>
            <a:r>
              <a:rPr lang="en-US" sz="3600" dirty="0" smtClean="0"/>
              <a:t> ক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419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 smtClean="0"/>
              <a:t>2.</a:t>
            </a:r>
            <a:r>
              <a:rPr lang="bn-BD" sz="3200" dirty="0" smtClean="0"/>
              <a:t>(x+1)=y</a:t>
            </a:r>
            <a:r>
              <a:rPr lang="en-US" sz="3200" dirty="0" smtClean="0"/>
              <a:t> </a:t>
            </a:r>
            <a:r>
              <a:rPr lang="en-US" sz="3200" dirty="0" err="1" smtClean="0"/>
              <a:t>শর্তে</a:t>
            </a:r>
            <a:r>
              <a:rPr lang="en-US" sz="3200" dirty="0" smtClean="0"/>
              <a:t> A ও B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সংশ্লিষ্ট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অন্বয়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কোনটি</a:t>
            </a:r>
            <a:r>
              <a:rPr lang="en-US" sz="3200" dirty="0" smtClean="0"/>
              <a:t>?</a:t>
            </a:r>
          </a:p>
          <a:p>
            <a:pPr marL="342900" indent="-342900"/>
            <a:r>
              <a:rPr lang="en-US" sz="3200" dirty="0" smtClean="0"/>
              <a:t>ক, {(6,7)}  খ, {(5,7)}  গ, {(7,6)} ঘ,  {(7,5)}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912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উত্তরঃ</a:t>
            </a:r>
            <a:r>
              <a:rPr lang="en-US" sz="4000" dirty="0" smtClean="0"/>
              <a:t> ক</a:t>
            </a:r>
            <a:endParaRPr lang="en-US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762999" cy="6476999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softEdge rad="12700"/>
          </a:effectLst>
        </p:spPr>
      </p:pic>
      <p:sp>
        <p:nvSpPr>
          <p:cNvPr id="2" name="TextBox 1"/>
          <p:cNvSpPr txBox="1"/>
          <p:nvPr/>
        </p:nvSpPr>
        <p:spPr>
          <a:xfrm>
            <a:off x="838200" y="19050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0" dirty="0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8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2743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127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পাঠ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971800"/>
            <a:ext cx="8839200" cy="3505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/>
          <a:effectLst>
            <a:softEdge rad="127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শ্রেনিঃ ৯ম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বিষয়ঃ গণিত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সময়ঃ ৫০ মিনিট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তারিখঃ ০৫/১২/১৭ইং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6705600" cy="3657600"/>
          </a:xfrm>
          <a:prstGeom prst="rect">
            <a:avLst/>
          </a:prstGeom>
        </p:spPr>
      </p:pic>
      <p:pic>
        <p:nvPicPr>
          <p:cNvPr id="3" name="Picture 2" descr="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1" y="3200400"/>
            <a:ext cx="6705600" cy="33528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2743200" y="1447800"/>
            <a:ext cx="4038600" cy="2590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819400" y="1676400"/>
            <a:ext cx="2819400" cy="25146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619500" y="2552700"/>
            <a:ext cx="3505200" cy="762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514600" y="2819400"/>
            <a:ext cx="2514600" cy="228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629400" cy="328941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</p:spPr>
      </p:pic>
      <p:pic>
        <p:nvPicPr>
          <p:cNvPr id="3" name="Picture 2" descr="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733800"/>
            <a:ext cx="6096000" cy="2895600"/>
          </a:xfrm>
          <a:prstGeom prst="rect">
            <a:avLst/>
          </a:prstGeom>
          <a:ln w="76200">
            <a:solidFill>
              <a:schemeClr val="accent3">
                <a:lumMod val="50000"/>
              </a:schemeClr>
            </a:solidFill>
          </a:ln>
          <a:scene3d>
            <a:camera prst="isometricLeftDown"/>
            <a:lightRig rig="threePt" dir="t"/>
          </a:scene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3657599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914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</a:t>
            </a:r>
            <a:r>
              <a:rPr lang="bn-BD" sz="4800" dirty="0" smtClean="0"/>
              <a:t>  </a:t>
            </a:r>
            <a:r>
              <a:rPr lang="en-US" sz="4800" dirty="0" smtClean="0"/>
              <a:t> </a:t>
            </a:r>
            <a:r>
              <a:rPr lang="en-US" sz="4800" dirty="0" err="1" smtClean="0"/>
              <a:t>বাংলাদেশ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124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</a:t>
            </a:r>
            <a:r>
              <a:rPr lang="bn-BD" sz="5400" dirty="0" smtClean="0"/>
              <a:t>  </a:t>
            </a:r>
            <a:r>
              <a:rPr lang="en-US" sz="5400" dirty="0" smtClean="0"/>
              <a:t> </a:t>
            </a:r>
            <a:r>
              <a:rPr lang="en-US" sz="5400" dirty="0" err="1" smtClean="0"/>
              <a:t>ভারত</a:t>
            </a:r>
            <a:endParaRPr lang="en-US" sz="5400" dirty="0"/>
          </a:p>
        </p:txBody>
      </p:sp>
      <p:pic>
        <p:nvPicPr>
          <p:cNvPr id="7" name="Picture 6" descr="p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343400"/>
            <a:ext cx="3657600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9200" y="5257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 শ্রীলংকা</a:t>
            </a:r>
            <a:endParaRPr lang="en-US" sz="48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191000" y="1219199"/>
            <a:ext cx="2286000" cy="1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191000" y="3276600"/>
            <a:ext cx="2590800" cy="1524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3"/>
          </p:cNvCxnSpPr>
          <p:nvPr/>
        </p:nvCxnSpPr>
        <p:spPr>
          <a:xfrm rot="10800000">
            <a:off x="4114800" y="5372100"/>
            <a:ext cx="2667000" cy="190500"/>
          </a:xfrm>
          <a:prstGeom prst="straightConnector1">
            <a:avLst/>
          </a:prstGeom>
          <a:ln w="762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p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152401"/>
            <a:ext cx="3581399" cy="1828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/>
              <a:t>পাঠ শিরোনাম</a:t>
            </a:r>
          </a:p>
          <a:p>
            <a:pPr algn="ctr"/>
            <a:endParaRPr lang="bn-BD" sz="8800" dirty="0" smtClean="0"/>
          </a:p>
          <a:p>
            <a:pPr algn="ctr"/>
            <a:r>
              <a:rPr lang="bn-BD" sz="8800" dirty="0" smtClean="0"/>
              <a:t>অন্বয় ও ফাংশন</a:t>
            </a:r>
            <a:endParaRPr lang="en-US" sz="8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8458200" cy="501675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শিখনফলঃ</a:t>
            </a:r>
            <a:endParaRPr lang="en-US" sz="4000" dirty="0" smtClean="0"/>
          </a:p>
          <a:p>
            <a:endParaRPr lang="en-US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bn-BD" sz="4000" dirty="0" smtClean="0"/>
              <a:t>অন্বয় কি তা ব্যাখ্যা করতে ও গঠন করতে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 smtClean="0"/>
              <a:t>ফাংশান কি তা ব্যাখ্যা করতে ও গঠন করতে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 smtClean="0"/>
              <a:t>স্বাধীন চলক এবং অধীন কি তা বুঝতে পারবে?</a:t>
            </a:r>
            <a:endParaRPr lang="en-US" sz="40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743200" y="5791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সম্পর্ক বা অন্বয়</a:t>
            </a:r>
            <a:endParaRPr lang="en-US" sz="4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655</TotalTime>
  <Words>770</Words>
  <Application>Microsoft Office PowerPoint</Application>
  <PresentationFormat>On-screen Show (4:3)</PresentationFormat>
  <Paragraphs>112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Office Theme</vt:lpstr>
      <vt:lpstr>Technic</vt:lpstr>
      <vt:lpstr>Metro</vt:lpstr>
      <vt:lpstr>Oriel</vt:lpstr>
      <vt:lpstr>1_Office Theme</vt:lpstr>
      <vt:lpstr>Urban</vt:lpstr>
      <vt:lpstr>Trek</vt:lpstr>
      <vt:lpstr>2_Office Theme</vt:lpstr>
      <vt:lpstr>Solstice</vt:lpstr>
      <vt:lpstr>Verve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Saiful Islam</cp:lastModifiedBy>
  <cp:revision>104</cp:revision>
  <dcterms:created xsi:type="dcterms:W3CDTF">2017-11-27T14:43:44Z</dcterms:created>
  <dcterms:modified xsi:type="dcterms:W3CDTF">2020-07-08T08:02:45Z</dcterms:modified>
</cp:coreProperties>
</file>