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8CA89-26DB-42D7-986B-AF8785663134}" type="doc">
      <dgm:prSet loTypeId="urn:microsoft.com/office/officeart/2005/8/layout/target1" loCatId="relationship" qsTypeId="urn:microsoft.com/office/officeart/2005/8/quickstyle/3d3" qsCatId="3D" csTypeId="urn:microsoft.com/office/officeart/2005/8/colors/colorful5" csCatId="colorful" phldr="1"/>
      <dgm:spPr/>
    </dgm:pt>
    <dgm:pt modelId="{DBB2E91E-02C0-45DC-A2C6-970B595FF247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Subject : English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C24865FA-5A7E-4AE1-8925-F26ED40768D6}" type="parTrans" cxnId="{C7F483BA-9EA3-4E6C-A6D0-DF6BA6FC33C9}">
      <dgm:prSet/>
      <dgm:spPr/>
      <dgm:t>
        <a:bodyPr/>
        <a:lstStyle/>
        <a:p>
          <a:endParaRPr lang="en-US"/>
        </a:p>
      </dgm:t>
    </dgm:pt>
    <dgm:pt modelId="{EEBE7DCB-4AD7-4381-8955-806DC6732B8E}" type="sibTrans" cxnId="{C7F483BA-9EA3-4E6C-A6D0-DF6BA6FC33C9}">
      <dgm:prSet/>
      <dgm:spPr/>
      <dgm:t>
        <a:bodyPr/>
        <a:lstStyle/>
        <a:p>
          <a:endParaRPr lang="en-US"/>
        </a:p>
      </dgm:t>
    </dgm:pt>
    <dgm:pt modelId="{B481C260-5AD3-4630-A33E-3413E8C36E1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Unit:10 (My home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distrct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)</a:t>
          </a:r>
        </a:p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Lesson: 1-2 ( A. My home </a:t>
          </a:r>
        </a:p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…………………..the town)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CCDA164D-5A1B-4827-B7A5-8EE546D26B4C}" type="parTrans" cxnId="{0F91074B-5237-4849-AF65-B17E7AA5E1D8}">
      <dgm:prSet/>
      <dgm:spPr/>
      <dgm:t>
        <a:bodyPr/>
        <a:lstStyle/>
        <a:p>
          <a:endParaRPr lang="en-US"/>
        </a:p>
      </dgm:t>
    </dgm:pt>
    <dgm:pt modelId="{25BE097E-00F2-4321-8090-57DE74305A83}" type="sibTrans" cxnId="{0F91074B-5237-4849-AF65-B17E7AA5E1D8}">
      <dgm:prSet/>
      <dgm:spPr/>
      <dgm:t>
        <a:bodyPr/>
        <a:lstStyle/>
        <a:p>
          <a:endParaRPr lang="en-US"/>
        </a:p>
      </dgm:t>
    </dgm:pt>
    <dgm:pt modelId="{B5F27A60-E162-42D5-A5C4-65E4B1F74BB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Time:</a:t>
          </a:r>
          <a:r>
            <a:rPr lang="bn-BD" sz="2400" dirty="0" smtClean="0">
              <a:latin typeface="Times New Roman" pitchFamily="18" charset="0"/>
              <a:cs typeface="Times New Roman" pitchFamily="18" charset="0"/>
            </a:rPr>
            <a:t>40 minutes</a:t>
          </a:r>
          <a:endParaRPr lang="en-US" sz="2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Date: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863295A5-5857-4EBE-A2E7-D4FDB4CA6358}" type="parTrans" cxnId="{33713E5D-D0DD-4F1C-949F-815DE1B9FA6B}">
      <dgm:prSet/>
      <dgm:spPr/>
      <dgm:t>
        <a:bodyPr/>
        <a:lstStyle/>
        <a:p>
          <a:endParaRPr lang="en-US"/>
        </a:p>
      </dgm:t>
    </dgm:pt>
    <dgm:pt modelId="{8C21E704-FEDE-4AE4-8530-FF6B799DF091}" type="sibTrans" cxnId="{33713E5D-D0DD-4F1C-949F-815DE1B9FA6B}">
      <dgm:prSet/>
      <dgm:spPr/>
      <dgm:t>
        <a:bodyPr/>
        <a:lstStyle/>
        <a:p>
          <a:endParaRPr lang="en-US"/>
        </a:p>
      </dgm:t>
    </dgm:pt>
    <dgm:pt modelId="{110CF593-F436-42D2-8B06-40D0F6E9BF37}" type="pres">
      <dgm:prSet presAssocID="{8498CA89-26DB-42D7-986B-AF8785663134}" presName="composite" presStyleCnt="0">
        <dgm:presLayoutVars>
          <dgm:chMax val="5"/>
          <dgm:dir/>
          <dgm:resizeHandles val="exact"/>
        </dgm:presLayoutVars>
      </dgm:prSet>
      <dgm:spPr/>
    </dgm:pt>
    <dgm:pt modelId="{B22D9E38-9FC2-4C4E-97C5-86BBE9ACDCC6}" type="pres">
      <dgm:prSet presAssocID="{DBB2E91E-02C0-45DC-A2C6-970B595FF247}" presName="circle1" presStyleLbl="lnNode1" presStyleIdx="0" presStyleCnt="3" custScaleX="341233" custScaleY="365069" custLinFactNeighborY="19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0A86510-FF77-4B85-8F68-FD4B1B8A51EF}" type="pres">
      <dgm:prSet presAssocID="{DBB2E91E-02C0-45DC-A2C6-970B595FF247}" presName="text1" presStyleLbl="revTx" presStyleIdx="0" presStyleCnt="3" custScaleX="198366" custScaleY="77001" custLinFactNeighborX="44570" custLinFactNeighborY="6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CFF94-856C-4633-BA25-0DA696DEB06C}" type="pres">
      <dgm:prSet presAssocID="{DBB2E91E-02C0-45DC-A2C6-970B595FF247}" presName="line1" presStyleLbl="callout" presStyleIdx="0" presStyleCnt="6" custLinFactNeighborX="-7945" custLinFactNeighborY="53225"/>
      <dgm:spPr/>
    </dgm:pt>
    <dgm:pt modelId="{FC1A69F8-B180-492F-8BF2-C654E01D12C7}" type="pres">
      <dgm:prSet presAssocID="{DBB2E91E-02C0-45DC-A2C6-970B595FF247}" presName="d1" presStyleLbl="callout" presStyleIdx="1" presStyleCnt="6" custScaleX="79463" custScaleY="74595" custLinFactNeighborX="8526" custLinFactNeighborY="-11546"/>
      <dgm:spPr/>
    </dgm:pt>
    <dgm:pt modelId="{4194A158-B703-4D45-BFEE-0C56F5B27264}" type="pres">
      <dgm:prSet presAssocID="{B481C260-5AD3-4630-A33E-3413E8C36E18}" presName="circle2" presStyleLbl="lnNode1" presStyleIdx="1" presStyleCnt="3" custScaleX="146811" custScaleY="148953"/>
      <dgm:spPr/>
    </dgm:pt>
    <dgm:pt modelId="{2B66E432-DDCF-4402-B573-1DB8F9B7D2C0}" type="pres">
      <dgm:prSet presAssocID="{B481C260-5AD3-4630-A33E-3413E8C36E18}" presName="text2" presStyleLbl="revTx" presStyleIdx="1" presStyleCnt="3" custScaleX="196777" custScaleY="123226" custLinFactNeighborX="45034" custLinFactNeighborY="36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73179-2E7A-4B0A-B236-C55BA0DB0BE6}" type="pres">
      <dgm:prSet presAssocID="{B481C260-5AD3-4630-A33E-3413E8C36E18}" presName="line2" presStyleLbl="callout" presStyleIdx="2" presStyleCnt="6" custLinFactNeighborX="-12077" custLinFactNeighborY="95494"/>
      <dgm:spPr/>
    </dgm:pt>
    <dgm:pt modelId="{77901E41-A009-4FD5-B231-8B4ACB72B7AB}" type="pres">
      <dgm:prSet presAssocID="{B481C260-5AD3-4630-A33E-3413E8C36E18}" presName="d2" presStyleLbl="callout" presStyleIdx="3" presStyleCnt="6" custScaleX="94250" custScaleY="67137" custLinFactNeighborY="-14770"/>
      <dgm:spPr/>
    </dgm:pt>
    <dgm:pt modelId="{A6EB647C-9602-4B06-94AA-F62328752129}" type="pres">
      <dgm:prSet presAssocID="{B5F27A60-E162-42D5-A5C4-65E4B1F74BBD}" presName="circle3" presStyleLbl="lnNode1" presStyleIdx="2" presStyleCnt="3"/>
      <dgm:spPr/>
    </dgm:pt>
    <dgm:pt modelId="{AE20A7FA-1B29-4C91-987A-6EA0D9248888}" type="pres">
      <dgm:prSet presAssocID="{B5F27A60-E162-42D5-A5C4-65E4B1F74BBD}" presName="text3" presStyleLbl="revTx" presStyleIdx="2" presStyleCnt="3" custScaleX="196967" custScaleY="85955" custLinFactNeighborX="45791" custLinFactNeighborY="58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87978-C13D-4FE8-9B94-3EF6282DAAD6}" type="pres">
      <dgm:prSet presAssocID="{B5F27A60-E162-42D5-A5C4-65E4B1F74BBD}" presName="line3" presStyleLbl="callout" presStyleIdx="4" presStyleCnt="6" custLinFactY="390446" custLinFactNeighborX="-6370" custLinFactNeighborY="400000"/>
      <dgm:spPr/>
    </dgm:pt>
    <dgm:pt modelId="{E1167C52-EFDC-477C-91D4-5E250295A2AF}" type="pres">
      <dgm:prSet presAssocID="{B5F27A60-E162-42D5-A5C4-65E4B1F74BBD}" presName="d3" presStyleLbl="callout" presStyleIdx="5" presStyleCnt="6" custScaleX="125366" custScaleY="54072" custLinFactNeighborX="-15591" custLinFactNeighborY="-2487"/>
      <dgm:spPr/>
    </dgm:pt>
  </dgm:ptLst>
  <dgm:cxnLst>
    <dgm:cxn modelId="{451646EF-B39A-4518-8A34-7923E2F0F8B8}" type="presOf" srcId="{DBB2E91E-02C0-45DC-A2C6-970B595FF247}" destId="{90A86510-FF77-4B85-8F68-FD4B1B8A51EF}" srcOrd="0" destOrd="0" presId="urn:microsoft.com/office/officeart/2005/8/layout/target1"/>
    <dgm:cxn modelId="{33713E5D-D0DD-4F1C-949F-815DE1B9FA6B}" srcId="{8498CA89-26DB-42D7-986B-AF8785663134}" destId="{B5F27A60-E162-42D5-A5C4-65E4B1F74BBD}" srcOrd="2" destOrd="0" parTransId="{863295A5-5857-4EBE-A2E7-D4FDB4CA6358}" sibTransId="{8C21E704-FEDE-4AE4-8530-FF6B799DF091}"/>
    <dgm:cxn modelId="{C7F483BA-9EA3-4E6C-A6D0-DF6BA6FC33C9}" srcId="{8498CA89-26DB-42D7-986B-AF8785663134}" destId="{DBB2E91E-02C0-45DC-A2C6-970B595FF247}" srcOrd="0" destOrd="0" parTransId="{C24865FA-5A7E-4AE1-8925-F26ED40768D6}" sibTransId="{EEBE7DCB-4AD7-4381-8955-806DC6732B8E}"/>
    <dgm:cxn modelId="{3099804E-9859-46E8-A1C4-9D8B0BC445CB}" type="presOf" srcId="{B481C260-5AD3-4630-A33E-3413E8C36E18}" destId="{2B66E432-DDCF-4402-B573-1DB8F9B7D2C0}" srcOrd="0" destOrd="0" presId="urn:microsoft.com/office/officeart/2005/8/layout/target1"/>
    <dgm:cxn modelId="{0F91074B-5237-4849-AF65-B17E7AA5E1D8}" srcId="{8498CA89-26DB-42D7-986B-AF8785663134}" destId="{B481C260-5AD3-4630-A33E-3413E8C36E18}" srcOrd="1" destOrd="0" parTransId="{CCDA164D-5A1B-4827-B7A5-8EE546D26B4C}" sibTransId="{25BE097E-00F2-4321-8090-57DE74305A83}"/>
    <dgm:cxn modelId="{E94840E1-66AF-48C1-AB17-8F094F6C67D6}" type="presOf" srcId="{B5F27A60-E162-42D5-A5C4-65E4B1F74BBD}" destId="{AE20A7FA-1B29-4C91-987A-6EA0D9248888}" srcOrd="0" destOrd="0" presId="urn:microsoft.com/office/officeart/2005/8/layout/target1"/>
    <dgm:cxn modelId="{15F0F7BB-8CEB-4AA6-AAB7-AA6435C5F25A}" type="presOf" srcId="{8498CA89-26DB-42D7-986B-AF8785663134}" destId="{110CF593-F436-42D2-8B06-40D0F6E9BF37}" srcOrd="0" destOrd="0" presId="urn:microsoft.com/office/officeart/2005/8/layout/target1"/>
    <dgm:cxn modelId="{9BB96F0C-8DAF-49F8-8249-AF47D2EAF416}" type="presParOf" srcId="{110CF593-F436-42D2-8B06-40D0F6E9BF37}" destId="{B22D9E38-9FC2-4C4E-97C5-86BBE9ACDCC6}" srcOrd="0" destOrd="0" presId="urn:microsoft.com/office/officeart/2005/8/layout/target1"/>
    <dgm:cxn modelId="{92A7A7E6-DB74-4045-A781-BC30AF78CBBB}" type="presParOf" srcId="{110CF593-F436-42D2-8B06-40D0F6E9BF37}" destId="{90A86510-FF77-4B85-8F68-FD4B1B8A51EF}" srcOrd="1" destOrd="0" presId="urn:microsoft.com/office/officeart/2005/8/layout/target1"/>
    <dgm:cxn modelId="{ECCCB52D-E3F7-4ACB-8639-FFD67F55170F}" type="presParOf" srcId="{110CF593-F436-42D2-8B06-40D0F6E9BF37}" destId="{694CFF94-856C-4633-BA25-0DA696DEB06C}" srcOrd="2" destOrd="0" presId="urn:microsoft.com/office/officeart/2005/8/layout/target1"/>
    <dgm:cxn modelId="{4F9F3803-4008-43AF-813A-5999002F02A6}" type="presParOf" srcId="{110CF593-F436-42D2-8B06-40D0F6E9BF37}" destId="{FC1A69F8-B180-492F-8BF2-C654E01D12C7}" srcOrd="3" destOrd="0" presId="urn:microsoft.com/office/officeart/2005/8/layout/target1"/>
    <dgm:cxn modelId="{1FCE3D79-95A0-4C12-9576-DD15DBE3D108}" type="presParOf" srcId="{110CF593-F436-42D2-8B06-40D0F6E9BF37}" destId="{4194A158-B703-4D45-BFEE-0C56F5B27264}" srcOrd="4" destOrd="0" presId="urn:microsoft.com/office/officeart/2005/8/layout/target1"/>
    <dgm:cxn modelId="{A01CF7FF-C428-44F3-BFDD-76998D760C1E}" type="presParOf" srcId="{110CF593-F436-42D2-8B06-40D0F6E9BF37}" destId="{2B66E432-DDCF-4402-B573-1DB8F9B7D2C0}" srcOrd="5" destOrd="0" presId="urn:microsoft.com/office/officeart/2005/8/layout/target1"/>
    <dgm:cxn modelId="{F970354F-44F9-486D-A939-3D8B115B871C}" type="presParOf" srcId="{110CF593-F436-42D2-8B06-40D0F6E9BF37}" destId="{5D573179-2E7A-4B0A-B236-C55BA0DB0BE6}" srcOrd="6" destOrd="0" presId="urn:microsoft.com/office/officeart/2005/8/layout/target1"/>
    <dgm:cxn modelId="{0CA1A6BF-A447-4C43-B61E-5FC4CEC51290}" type="presParOf" srcId="{110CF593-F436-42D2-8B06-40D0F6E9BF37}" destId="{77901E41-A009-4FD5-B231-8B4ACB72B7AB}" srcOrd="7" destOrd="0" presId="urn:microsoft.com/office/officeart/2005/8/layout/target1"/>
    <dgm:cxn modelId="{E859A00A-139C-4B52-9CC6-ABF0D333464E}" type="presParOf" srcId="{110CF593-F436-42D2-8B06-40D0F6E9BF37}" destId="{A6EB647C-9602-4B06-94AA-F62328752129}" srcOrd="8" destOrd="0" presId="urn:microsoft.com/office/officeart/2005/8/layout/target1"/>
    <dgm:cxn modelId="{4AC4B85E-AF6B-4BE1-8D63-8390411D5598}" type="presParOf" srcId="{110CF593-F436-42D2-8B06-40D0F6E9BF37}" destId="{AE20A7FA-1B29-4C91-987A-6EA0D9248888}" srcOrd="9" destOrd="0" presId="urn:microsoft.com/office/officeart/2005/8/layout/target1"/>
    <dgm:cxn modelId="{9C187903-99E3-4298-8830-7B89A3D7A4A3}" type="presParOf" srcId="{110CF593-F436-42D2-8B06-40D0F6E9BF37}" destId="{ADF87978-C13D-4FE8-9B94-3EF6282DAAD6}" srcOrd="10" destOrd="0" presId="urn:microsoft.com/office/officeart/2005/8/layout/target1"/>
    <dgm:cxn modelId="{D72E0253-7566-490F-8811-1FED6BEA90B3}" type="presParOf" srcId="{110CF593-F436-42D2-8B06-40D0F6E9BF37}" destId="{E1167C52-EFDC-477C-91D4-5E250295A2AF}" srcOrd="11" destOrd="0" presId="urn:microsoft.com/office/officeart/2005/8/layout/targe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8A3688-9B92-4D7D-81C5-0D014AE174C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13FDA9B2-E760-4D2F-8BAC-4D0784C2D877}">
      <dgm:prSet custT="1"/>
      <dgm:spPr/>
      <dgm:t>
        <a:bodyPr/>
        <a:lstStyle/>
        <a:p>
          <a:pPr algn="ctr" rtl="0"/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c. How many villages are there in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Kishoreganj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district? 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168BC03E-E080-458F-A742-316BEDC07F14}" type="parTrans" cxnId="{EFAFB205-3E40-4DC7-B5B9-87191D9B19F7}">
      <dgm:prSet/>
      <dgm:spPr/>
      <dgm:t>
        <a:bodyPr/>
        <a:lstStyle/>
        <a:p>
          <a:endParaRPr lang="en-US"/>
        </a:p>
      </dgm:t>
    </dgm:pt>
    <dgm:pt modelId="{7EA01A06-7FBE-4433-897C-9B9722CC04CF}" type="sibTrans" cxnId="{EFAFB205-3E40-4DC7-B5B9-87191D9B19F7}">
      <dgm:prSet/>
      <dgm:spPr/>
      <dgm:t>
        <a:bodyPr/>
        <a:lstStyle/>
        <a:p>
          <a:endParaRPr lang="en-US"/>
        </a:p>
      </dgm:t>
    </dgm:pt>
    <dgm:pt modelId="{4DB2E5B7-01EE-474E-9132-77841AB1A60D}" type="pres">
      <dgm:prSet presAssocID="{008A3688-9B92-4D7D-81C5-0D014AE174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249F36-99CB-48F7-BD48-DAC28A0E9A9C}" type="pres">
      <dgm:prSet presAssocID="{13FDA9B2-E760-4D2F-8BAC-4D0784C2D8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EA6350-8699-4D85-9B98-0C8C38C204C2}" type="presOf" srcId="{008A3688-9B92-4D7D-81C5-0D014AE174CA}" destId="{4DB2E5B7-01EE-474E-9132-77841AB1A60D}" srcOrd="0" destOrd="0" presId="urn:microsoft.com/office/officeart/2005/8/layout/vList2"/>
    <dgm:cxn modelId="{EFAFB205-3E40-4DC7-B5B9-87191D9B19F7}" srcId="{008A3688-9B92-4D7D-81C5-0D014AE174CA}" destId="{13FDA9B2-E760-4D2F-8BAC-4D0784C2D877}" srcOrd="0" destOrd="0" parTransId="{168BC03E-E080-458F-A742-316BEDC07F14}" sibTransId="{7EA01A06-7FBE-4433-897C-9B9722CC04CF}"/>
    <dgm:cxn modelId="{AC0B03C6-CB5A-4252-A15B-DD7E286B963A}" type="presOf" srcId="{13FDA9B2-E760-4D2F-8BAC-4D0784C2D877}" destId="{46249F36-99CB-48F7-BD48-DAC28A0E9A9C}" srcOrd="0" destOrd="0" presId="urn:microsoft.com/office/officeart/2005/8/layout/vList2"/>
    <dgm:cxn modelId="{71B33B78-8E8F-46BA-88BB-70D915320436}" type="presParOf" srcId="{4DB2E5B7-01EE-474E-9132-77841AB1A60D}" destId="{46249F36-99CB-48F7-BD48-DAC28A0E9A9C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F115D7-6651-4128-90CA-367573A76EE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3195218E-8CF0-49E8-B087-5A8BE800D21C}">
      <dgm:prSet custT="1"/>
      <dgm:spPr/>
      <dgm:t>
        <a:bodyPr/>
        <a:lstStyle/>
        <a:p>
          <a:pPr algn="ctr" rtl="0"/>
          <a:r>
            <a: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b. How does the name ‘</a:t>
          </a:r>
          <a:r>
            <a:rPr lang="en-US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Kishoreganj</a:t>
          </a:r>
          <a:r>
            <a: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’ come from? </a:t>
          </a:r>
          <a:endParaRPr lang="en-US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A472D6-3AAF-49AC-A161-703DEE099266}" type="parTrans" cxnId="{4687BE1F-79A6-405B-BE75-FBF7777949C1}">
      <dgm:prSet/>
      <dgm:spPr/>
      <dgm:t>
        <a:bodyPr/>
        <a:lstStyle/>
        <a:p>
          <a:endParaRPr lang="en-US"/>
        </a:p>
      </dgm:t>
    </dgm:pt>
    <dgm:pt modelId="{AC46435F-6C34-4740-BF09-1EE8DB9DB87A}" type="sibTrans" cxnId="{4687BE1F-79A6-405B-BE75-FBF7777949C1}">
      <dgm:prSet/>
      <dgm:spPr/>
      <dgm:t>
        <a:bodyPr/>
        <a:lstStyle/>
        <a:p>
          <a:endParaRPr lang="en-US"/>
        </a:p>
      </dgm:t>
    </dgm:pt>
    <dgm:pt modelId="{2A4AE365-9445-49F6-AB33-7D990A17CD1E}" type="pres">
      <dgm:prSet presAssocID="{49F115D7-6651-4128-90CA-367573A76E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696104-29FC-4500-9A73-34B3C08CA5EB}" type="pres">
      <dgm:prSet presAssocID="{3195218E-8CF0-49E8-B087-5A8BE800D2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619C62-C244-482C-A82E-428BADB41161}" type="presOf" srcId="{49F115D7-6651-4128-90CA-367573A76EE0}" destId="{2A4AE365-9445-49F6-AB33-7D990A17CD1E}" srcOrd="0" destOrd="0" presId="urn:microsoft.com/office/officeart/2005/8/layout/vList2"/>
    <dgm:cxn modelId="{6F7FCBB0-EB8A-413E-A820-E4310A9485D0}" type="presOf" srcId="{3195218E-8CF0-49E8-B087-5A8BE800D21C}" destId="{2E696104-29FC-4500-9A73-34B3C08CA5EB}" srcOrd="0" destOrd="0" presId="urn:microsoft.com/office/officeart/2005/8/layout/vList2"/>
    <dgm:cxn modelId="{4687BE1F-79A6-405B-BE75-FBF7777949C1}" srcId="{49F115D7-6651-4128-90CA-367573A76EE0}" destId="{3195218E-8CF0-49E8-B087-5A8BE800D21C}" srcOrd="0" destOrd="0" parTransId="{37A472D6-3AAF-49AC-A161-703DEE099266}" sibTransId="{AC46435F-6C34-4740-BF09-1EE8DB9DB87A}"/>
    <dgm:cxn modelId="{9AD1E410-2FFE-4D8D-9D2D-3838C909D8F7}" type="presParOf" srcId="{2A4AE365-9445-49F6-AB33-7D990A17CD1E}" destId="{2E696104-29FC-4500-9A73-34B3C08CA5EB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CD5408-73FE-43AB-B106-B20540D06F8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13899A4-3A6B-491D-8E04-A59B7D6FFF1D}">
      <dgm:prSet custT="1"/>
      <dgm:spPr/>
      <dgm:t>
        <a:bodyPr/>
        <a:lstStyle/>
        <a:p>
          <a:pPr algn="ctr" rtl="0"/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a. What is the name of your home district?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70AFAE1C-C244-4072-9058-D9E8B04B0ADA}" type="parTrans" cxnId="{688A409C-FBB6-4CBB-8126-DE41180FB33F}">
      <dgm:prSet/>
      <dgm:spPr/>
      <dgm:t>
        <a:bodyPr/>
        <a:lstStyle/>
        <a:p>
          <a:endParaRPr lang="en-US"/>
        </a:p>
      </dgm:t>
    </dgm:pt>
    <dgm:pt modelId="{CF6F7038-A41F-4323-AFB6-04149D59A830}" type="sibTrans" cxnId="{688A409C-FBB6-4CBB-8126-DE41180FB33F}">
      <dgm:prSet/>
      <dgm:spPr/>
      <dgm:t>
        <a:bodyPr/>
        <a:lstStyle/>
        <a:p>
          <a:endParaRPr lang="en-US"/>
        </a:p>
      </dgm:t>
    </dgm:pt>
    <dgm:pt modelId="{8F52A08C-A148-4D86-9DA9-4226BB9462E5}" type="pres">
      <dgm:prSet presAssocID="{55CD5408-73FE-43AB-B106-B20540D06F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C1477C-AE2B-431C-BA00-A9A541C5D0E4}" type="pres">
      <dgm:prSet presAssocID="{013899A4-3A6B-491D-8E04-A59B7D6FFF1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8A409C-FBB6-4CBB-8126-DE41180FB33F}" srcId="{55CD5408-73FE-43AB-B106-B20540D06F81}" destId="{013899A4-3A6B-491D-8E04-A59B7D6FFF1D}" srcOrd="0" destOrd="0" parTransId="{70AFAE1C-C244-4072-9058-D9E8B04B0ADA}" sibTransId="{CF6F7038-A41F-4323-AFB6-04149D59A830}"/>
    <dgm:cxn modelId="{5D89E07D-778C-4374-BA02-297EF5D536EF}" type="presOf" srcId="{013899A4-3A6B-491D-8E04-A59B7D6FFF1D}" destId="{78C1477C-AE2B-431C-BA00-A9A541C5D0E4}" srcOrd="0" destOrd="0" presId="urn:microsoft.com/office/officeart/2005/8/layout/vList2"/>
    <dgm:cxn modelId="{6EF47D0A-B990-4EB7-A8DC-4E38841EFD65}" type="presOf" srcId="{55CD5408-73FE-43AB-B106-B20540D06F81}" destId="{8F52A08C-A148-4D86-9DA9-4226BB9462E5}" srcOrd="0" destOrd="0" presId="urn:microsoft.com/office/officeart/2005/8/layout/vList2"/>
    <dgm:cxn modelId="{3B01E539-EAB2-44FD-85C3-A7AF79C6EB8B}" type="presParOf" srcId="{8F52A08C-A148-4D86-9DA9-4226BB9462E5}" destId="{78C1477C-AE2B-431C-BA00-A9A541C5D0E4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4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:\ataur\glit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7070">
            <a:off x="314151" y="1493360"/>
            <a:ext cx="2661513" cy="4856315"/>
          </a:xfrm>
          <a:prstGeom prst="flowChartMagneticDrum">
            <a:avLst/>
          </a:prstGeom>
          <a:noFill/>
        </p:spPr>
      </p:pic>
      <p:pic>
        <p:nvPicPr>
          <p:cNvPr id="3" name="Picture 4" descr="J:\ataur\glit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2010" flipH="1">
            <a:off x="5962668" y="1379605"/>
            <a:ext cx="2696772" cy="4981056"/>
          </a:xfrm>
          <a:prstGeom prst="flowChartMagneticDrum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76317" y="2286000"/>
            <a:ext cx="6748483" cy="313932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</a:t>
            </a:r>
          </a:p>
          <a:p>
            <a:pPr algn="ctr"/>
            <a:r>
              <a:rPr lang="en-US" sz="660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</a:p>
          <a:p>
            <a:pPr algn="ctr"/>
            <a:r>
              <a:rPr lang="en-US" sz="660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</a:t>
            </a:r>
            <a:endParaRPr lang="en-US" sz="960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267200" y="0"/>
            <a:ext cx="4876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/>
        </p:nvGrpSpPr>
        <p:grpSpPr>
          <a:xfrm>
            <a:off x="457200" y="1295400"/>
            <a:ext cx="8180566" cy="4876800"/>
            <a:chOff x="705197" y="1219200"/>
            <a:chExt cx="8055056" cy="5181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97" y="1219200"/>
              <a:ext cx="8055056" cy="5181600"/>
            </a:xfrm>
            <a:prstGeom prst="rect">
              <a:avLst/>
            </a:prstGeom>
            <a:ln w="2286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6819" flipV="1">
              <a:off x="717417" y="3886706"/>
              <a:ext cx="3865768" cy="2253818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914400" y="1905000"/>
            <a:ext cx="3352800" cy="2147982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48200" y="2057400"/>
            <a:ext cx="327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area of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municipality is about 10 square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kilometres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V="1">
            <a:off x="6172200" y="3581400"/>
            <a:ext cx="3886202" cy="381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457200" y="1295400"/>
            <a:ext cx="8180566" cy="4876800"/>
            <a:chOff x="705197" y="1219200"/>
            <a:chExt cx="8055056" cy="5181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97" y="1219200"/>
              <a:ext cx="8055056" cy="5181600"/>
            </a:xfrm>
            <a:prstGeom prst="rect">
              <a:avLst/>
            </a:prstGeom>
            <a:ln w="2286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6819" flipV="1">
              <a:off x="717417" y="3886706"/>
              <a:ext cx="3865768" cy="2253818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838200" y="1752600"/>
            <a:ext cx="3505200" cy="24384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1600" y="1752600"/>
            <a:ext cx="259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river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Narasunda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flows through the town.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V="1">
            <a:off x="6172200" y="3581400"/>
            <a:ext cx="3886202" cy="381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2409" y="1295400"/>
            <a:ext cx="543492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New words and word meaning: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573" y="2338549"/>
            <a:ext cx="17777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Headquarter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6456" y="3292097"/>
            <a:ext cx="1702646" cy="5875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Landlord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52414" y="3299576"/>
            <a:ext cx="236869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Owner of many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land.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2415" y="2380407"/>
            <a:ext cx="236200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Central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office.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20588" y="4599380"/>
            <a:ext cx="19237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Municipality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393" y="5585549"/>
            <a:ext cx="16853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Village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2415" y="4388262"/>
            <a:ext cx="231498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Incorporated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town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564843" y="2569664"/>
            <a:ext cx="610043" cy="204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514157" y="5749204"/>
            <a:ext cx="610043" cy="204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564843" y="3458306"/>
            <a:ext cx="610043" cy="204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514157" y="4703797"/>
            <a:ext cx="610043" cy="204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70809" y="2338715"/>
            <a:ext cx="18063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সদর দপ্তর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0018" y="4437073"/>
            <a:ext cx="173577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পৌরসভা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7892" y="3320586"/>
            <a:ext cx="176890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জমিদার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5571328"/>
            <a:ext cx="234067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Rural area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914775" y="5523366"/>
            <a:ext cx="173577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096000" y="5778277"/>
            <a:ext cx="610043" cy="204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116266" y="4597805"/>
            <a:ext cx="610043" cy="204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133789" y="3494965"/>
            <a:ext cx="610043" cy="204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6075331" y="2548100"/>
            <a:ext cx="610043" cy="204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2358" y="1219200"/>
            <a:ext cx="8168243" cy="5105400"/>
            <a:chOff x="358104" y="1219200"/>
            <a:chExt cx="11346216" cy="5181600"/>
          </a:xfrm>
        </p:grpSpPr>
        <p:grpSp>
          <p:nvGrpSpPr>
            <p:cNvPr id="3" name="Group 1"/>
            <p:cNvGrpSpPr/>
            <p:nvPr/>
          </p:nvGrpSpPr>
          <p:grpSpPr>
            <a:xfrm>
              <a:off x="358104" y="1219200"/>
              <a:ext cx="11346216" cy="5181600"/>
              <a:chOff x="341375" y="1219200"/>
              <a:chExt cx="8421625" cy="5181600"/>
            </a:xfrm>
          </p:grpSpPr>
          <p:grpSp>
            <p:nvGrpSpPr>
              <p:cNvPr id="5" name="Group 10"/>
              <p:cNvGrpSpPr/>
              <p:nvPr/>
            </p:nvGrpSpPr>
            <p:grpSpPr>
              <a:xfrm>
                <a:off x="362718" y="1219200"/>
                <a:ext cx="8400282" cy="5181600"/>
                <a:chOff x="662683" y="1219200"/>
                <a:chExt cx="8097570" cy="5181600"/>
              </a:xfrm>
            </p:grpSpPr>
            <p:pic>
              <p:nvPicPr>
                <p:cNvPr id="7" name="Picture 2"/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="" xmlns:a14="http://schemas.microsoft.com/office/drawing/2010/main">
                        <a14:imgLayer r:embed="rId4">
                          <a14:imgEffect>
                            <a14:sharpenSoften amount="59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197" y="1219200"/>
                  <a:ext cx="8055056" cy="5181600"/>
                </a:xfrm>
                <a:prstGeom prst="rect">
                  <a:avLst/>
                </a:prstGeom>
                <a:ln w="228600" cap="sq" cmpd="thickThin">
                  <a:noFill/>
                  <a:prstDash val="solid"/>
                  <a:miter lim="800000"/>
                </a:ln>
                <a:effectLst>
                  <a:innerShdw blurRad="76200">
                    <a:srgbClr val="000000"/>
                  </a:innerShdw>
                </a:effectLst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966819" flipV="1">
                  <a:off x="662683" y="3247200"/>
                  <a:ext cx="3865768" cy="2898779"/>
                </a:xfrm>
                <a:prstGeom prst="rect">
                  <a:avLst/>
                </a:prstGeom>
              </p:spPr>
            </p:pic>
          </p:grpSp>
          <p:sp>
            <p:nvSpPr>
              <p:cNvPr id="6" name="Rectangle 5"/>
              <p:cNvSpPr/>
              <p:nvPr/>
            </p:nvSpPr>
            <p:spPr>
              <a:xfrm>
                <a:off x="341375" y="1524000"/>
                <a:ext cx="457200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Everybody </a:t>
                </a:r>
              </a:p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take your</a:t>
                </a:r>
                <a:r>
                  <a:rPr lang="bn-BD" sz="3600" dirty="0" smtClean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EFT book </a:t>
                </a:r>
                <a:endParaRPr lang="bn-BD" sz="3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and </a:t>
                </a:r>
                <a:endParaRPr lang="bn-BD" sz="3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open page at 38 </a:t>
                </a:r>
                <a:endPara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17771" y="1758462"/>
              <a:ext cx="4428081" cy="3924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 flipV="1">
            <a:off x="6019801" y="3657599"/>
            <a:ext cx="4191000" cy="381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457200" y="1676400"/>
            <a:ext cx="8180566" cy="4572000"/>
            <a:chOff x="705197" y="1219200"/>
            <a:chExt cx="8055056" cy="5181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97" y="1219200"/>
              <a:ext cx="8055056" cy="5181600"/>
            </a:xfrm>
            <a:prstGeom prst="rect">
              <a:avLst/>
            </a:prstGeom>
            <a:ln w="2286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6819" flipV="1">
              <a:off x="717417" y="3886706"/>
              <a:ext cx="3865768" cy="2253818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4648200" y="2240101"/>
            <a:ext cx="3352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The name </a:t>
            </a:r>
            <a:r>
              <a:rPr lang="en-US" sz="2000" dirty="0" err="1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0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 comes from the name of an old landlord known as </a:t>
            </a:r>
            <a:r>
              <a:rPr lang="en-US" sz="2000" dirty="0" err="1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Brojakishore</a:t>
            </a:r>
            <a:r>
              <a:rPr lang="en-US" sz="20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Pramanik</a:t>
            </a:r>
            <a:r>
              <a:rPr lang="en-US" sz="20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err="1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Nandakishore</a:t>
            </a:r>
            <a:r>
              <a:rPr lang="en-US" sz="20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Pramanik</a:t>
            </a:r>
            <a:r>
              <a:rPr lang="en-US" sz="20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The area of </a:t>
            </a:r>
            <a:r>
              <a:rPr lang="en-US" sz="2000" dirty="0" err="1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0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 municipality is about 10 square </a:t>
            </a:r>
            <a:r>
              <a:rPr lang="en-US" sz="2000" dirty="0" err="1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kilometres</a:t>
            </a:r>
            <a:r>
              <a:rPr lang="en-US" sz="20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 .The river </a:t>
            </a:r>
            <a:r>
              <a:rPr lang="en-US" sz="2000" dirty="0" err="1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Narasunda</a:t>
            </a:r>
            <a:r>
              <a:rPr lang="en-US" sz="20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 flows through the town.</a:t>
            </a:r>
            <a:endParaRPr lang="en-US" sz="11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5800" y="2633008"/>
            <a:ext cx="373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My home district is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It is about 145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kilometres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from Dhaka. It is a district headquarters. </a:t>
            </a:r>
            <a:r>
              <a:rPr lang="en-US" sz="20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The district has 8 municipalities,</a:t>
            </a:r>
          </a:p>
          <a:p>
            <a:pPr algn="just"/>
            <a:r>
              <a:rPr lang="en-US" sz="20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2000" dirty="0" err="1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upazilas</a:t>
            </a:r>
            <a:r>
              <a:rPr lang="en-US" sz="20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, 108 unions and 1745 villages.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1066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Teacher’s reading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052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My home district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6248398" y="3810000"/>
            <a:ext cx="3886202" cy="381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" y="1828800"/>
            <a:ext cx="8153400" cy="4648201"/>
            <a:chOff x="381000" y="2438399"/>
            <a:chExt cx="8398249" cy="4038601"/>
          </a:xfrm>
        </p:grpSpPr>
        <p:grpSp>
          <p:nvGrpSpPr>
            <p:cNvPr id="12" name="Group 9"/>
            <p:cNvGrpSpPr/>
            <p:nvPr/>
          </p:nvGrpSpPr>
          <p:grpSpPr>
            <a:xfrm>
              <a:off x="381000" y="2438399"/>
              <a:ext cx="8398249" cy="4038601"/>
              <a:chOff x="381000" y="2438399"/>
              <a:chExt cx="8398249" cy="403860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sharpenSoften amount="5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81000" y="2438399"/>
                <a:ext cx="8398249" cy="4038601"/>
              </a:xfrm>
              <a:prstGeom prst="rect">
                <a:avLst/>
              </a:prstGeom>
              <a:ln w="228600" cap="sq" cmpd="thickThin">
                <a:noFill/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lc="http://schemas.openxmlformats.org/drawingml/2006/lockedCanvas"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05016" y="2971800"/>
                <a:ext cx="3200400" cy="2837266"/>
              </a:xfrm>
              <a:prstGeom prst="rect">
                <a:avLst/>
              </a:prstGeom>
            </p:spPr>
          </p:pic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70474" y="2855741"/>
              <a:ext cx="3390314" cy="3038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" name="Picture 18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1143002" y="4038600"/>
            <a:ext cx="3886202" cy="381001"/>
          </a:xfrm>
          <a:prstGeom prst="rect">
            <a:avLst/>
          </a:prstGeom>
        </p:spPr>
      </p:pic>
      <p:pic>
        <p:nvPicPr>
          <p:cNvPr id="20" name="Picture 19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 flipV="1">
            <a:off x="6172200" y="4038601"/>
            <a:ext cx="3886202" cy="38100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38200" y="1352490"/>
            <a:ext cx="73914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group reading</a:t>
            </a:r>
            <a:r>
              <a:rPr lang="bn-BD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student read by turn and others will listen.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57200" y="1752600"/>
            <a:ext cx="8229600" cy="4724401"/>
            <a:chOff x="457200" y="1752600"/>
            <a:chExt cx="8229600" cy="4724401"/>
          </a:xfrm>
        </p:grpSpPr>
        <p:grpSp>
          <p:nvGrpSpPr>
            <p:cNvPr id="2" name="Group 1"/>
            <p:cNvGrpSpPr/>
            <p:nvPr/>
          </p:nvGrpSpPr>
          <p:grpSpPr>
            <a:xfrm>
              <a:off x="457200" y="1752600"/>
              <a:ext cx="8229600" cy="4724401"/>
              <a:chOff x="381000" y="2438399"/>
              <a:chExt cx="11323320" cy="4038601"/>
            </a:xfrm>
          </p:grpSpPr>
          <p:grpSp>
            <p:nvGrpSpPr>
              <p:cNvPr id="3" name="Group 1"/>
              <p:cNvGrpSpPr/>
              <p:nvPr/>
            </p:nvGrpSpPr>
            <p:grpSpPr>
              <a:xfrm>
                <a:off x="381000" y="2438399"/>
                <a:ext cx="11323320" cy="4038601"/>
                <a:chOff x="381000" y="2438399"/>
                <a:chExt cx="8398249" cy="4038601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 xmlns="">
                        <a14:imgLayer r:embed="rId4">
                          <a14:imgEffect>
                            <a14:sharpenSoften amount="5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1000" y="2438399"/>
                  <a:ext cx="8398249" cy="4038601"/>
                </a:xfrm>
                <a:prstGeom prst="rect">
                  <a:avLst/>
                </a:prstGeom>
                <a:ln w="228600" cap="sq" cmpd="thickThin">
                  <a:noFill/>
                  <a:prstDash val="solid"/>
                  <a:miter lim="800000"/>
                </a:ln>
                <a:effectLst>
                  <a:innerShdw blurRad="76200">
                    <a:srgbClr val="000000"/>
                  </a:innerShdw>
                </a:effectLst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3000" y="2819401"/>
                  <a:ext cx="3276600" cy="30897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119446" y="2757268"/>
                <a:ext cx="4529797" cy="30948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-1066802" y="3962401"/>
              <a:ext cx="3886202" cy="38100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 flipV="1">
              <a:off x="6210301" y="4000502"/>
              <a:ext cx="3962401" cy="38100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2133600" y="1143000"/>
            <a:ext cx="48768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individual reading </a:t>
            </a:r>
            <a:endParaRPr lang="en-US" sz="32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295400"/>
            <a:ext cx="74676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ill in the gap with suitable words given below.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1724" y="2209800"/>
            <a:ext cx="149667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landlord</a:t>
            </a:r>
            <a:endParaRPr lang="en-US" sz="2800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3531" y="2209800"/>
            <a:ext cx="140306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Solakia</a:t>
            </a:r>
            <a:endParaRPr lang="en-US" sz="2800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799" y="2209800"/>
            <a:ext cx="121920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district</a:t>
            </a:r>
            <a:endParaRPr lang="en-US" sz="2800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7849" y="2209800"/>
            <a:ext cx="199415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municipality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976" y="2209800"/>
            <a:ext cx="14312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endParaRPr lang="en-US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549" y="3236893"/>
            <a:ext cx="664665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Nandakishore</a:t>
            </a: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Pramanik</a:t>
            </a: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is a …………..……. </a:t>
            </a:r>
            <a:endParaRPr lang="en-US" sz="2400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1000" y="4034135"/>
            <a:ext cx="73952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is a ……………..headquarter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8752" y="4800600"/>
            <a:ext cx="832184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c) The river </a:t>
            </a:r>
            <a:r>
              <a:rPr lang="en-US" sz="2400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Narasunda</a:t>
            </a: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flows …………..…..the </a:t>
            </a:r>
            <a:r>
              <a:rPr lang="en-US" sz="2400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town.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856" y="5562600"/>
            <a:ext cx="827517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d) The area of </a:t>
            </a:r>
            <a:r>
              <a:rPr lang="en-US" sz="2400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…………………… is about 10 square </a:t>
            </a:r>
            <a:br>
              <a:rPr lang="en-US" sz="24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kilometres</a:t>
            </a:r>
            <a:r>
              <a:rPr lang="en-US" sz="24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2 12"/>
          <p:cNvSpPr/>
          <p:nvPr/>
        </p:nvSpPr>
        <p:spPr>
          <a:xfrm>
            <a:off x="7010400" y="2590800"/>
            <a:ext cx="1981200" cy="1676400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Pair work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25624E-6 L -0.00139 0.1283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5624E-6 L -0.04166 0.2393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25624E-6 L 0.38663 0.3503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25624E-6 L -0.25764 0.4613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/>
      <p:bldP spid="11" grpId="0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382000" cy="5943600"/>
          </a:xfrm>
          <a:prstGeom prst="rect">
            <a:avLst/>
          </a:prstGeom>
          <a:ln>
            <a:solidFill>
              <a:srgbClr val="FF0000"/>
            </a:solidFill>
          </a:ln>
        </p:spPr>
      </p:pic>
      <p:graphicFrame>
        <p:nvGraphicFramePr>
          <p:cNvPr id="10" name="Diagram 9"/>
          <p:cNvGraphicFramePr/>
          <p:nvPr/>
        </p:nvGraphicFramePr>
        <p:xfrm>
          <a:off x="457201" y="4201180"/>
          <a:ext cx="815340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797370" y="3352800"/>
          <a:ext cx="7523651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295400" y="2438400"/>
          <a:ext cx="6629400" cy="708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6" name="Rectangle 5"/>
          <p:cNvSpPr/>
          <p:nvPr/>
        </p:nvSpPr>
        <p:spPr>
          <a:xfrm>
            <a:off x="2875556" y="1351129"/>
            <a:ext cx="3710161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Assessment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9" grpId="0">
        <p:bldAsOne/>
      </p:bldGraphic>
      <p:bldGraphic spid="8" grpId="0">
        <p:bldAsOne/>
      </p:bldGraphic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458200" cy="6096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7608" y="2573007"/>
            <a:ext cx="4100389" cy="2459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6393" flipV="1">
            <a:off x="-402862" y="2642774"/>
            <a:ext cx="4183115" cy="2534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724400"/>
            <a:ext cx="8153400" cy="7938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>
                <a:gd name="adj" fmla="val 49101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Write  at least five sentences about your home district </a:t>
            </a:r>
            <a:r>
              <a:rPr lang="en-US" sz="4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2658" y="1905000"/>
            <a:ext cx="3363256" cy="319150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76944" y="1378645"/>
            <a:ext cx="3046349" cy="8273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4343400"/>
            <a:ext cx="70104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Mohammad Faruk  Ahmed  Mazumder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Malora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Government Primary School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Shahrasti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Chandpur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Email:farukt1979@gmail.com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7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2287" y="2209800"/>
            <a:ext cx="2128740" cy="1871210"/>
          </a:xfrm>
          <a:prstGeom prst="ellipse">
            <a:avLst/>
          </a:prstGeom>
          <a:ln w="63500" cap="rnd">
            <a:solidFill>
              <a:schemeClr val="accent4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593203" y="1277346"/>
            <a:ext cx="424445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Identity of the teacher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926088" flipV="1">
            <a:off x="1231445" y="1861861"/>
            <a:ext cx="2442794" cy="2833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517311" y="1874088"/>
            <a:ext cx="2514601" cy="2576423"/>
          </a:xfrm>
          <a:prstGeom prst="rect">
            <a:avLst/>
          </a:prstGeom>
        </p:spPr>
      </p:pic>
      <p:pic>
        <p:nvPicPr>
          <p:cNvPr id="8" name="Picture 7" descr="butterfly-gif-png-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32025">
            <a:off x="1529853" y="2469119"/>
            <a:ext cx="1620474" cy="1216611"/>
          </a:xfrm>
          <a:prstGeom prst="rect">
            <a:avLst/>
          </a:prstGeom>
        </p:spPr>
      </p:pic>
      <p:pic>
        <p:nvPicPr>
          <p:cNvPr id="9" name="Picture 8" descr="butterfly-gif-png-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587570" flipV="1">
            <a:off x="6335583" y="1922220"/>
            <a:ext cx="1620474" cy="954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1" y="2534722"/>
            <a:ext cx="693419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latin typeface="Edwardian Script ITC" pitchFamily="66" charset="0"/>
                <a:cs typeface="Times New Roman" pitchFamily="18" charset="0"/>
              </a:rPr>
              <a:t>T</a:t>
            </a:r>
            <a:r>
              <a:rPr lang="en-US" sz="166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Edwardian Script ITC" pitchFamily="66" charset="0"/>
                <a:cs typeface="Times New Roman" pitchFamily="18" charset="0"/>
              </a:rPr>
              <a:t>hank you</a:t>
            </a:r>
            <a:endParaRPr lang="en-US" sz="166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latin typeface="Edwardian Script ITC" pitchFamily="66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1219200"/>
            <a:ext cx="3048534" cy="5328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66843" y="2214644"/>
            <a:ext cx="5419886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1305580"/>
            <a:ext cx="35052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Identity of the Lesson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914400" y="2286000"/>
          <a:ext cx="7924800" cy="4157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V="1">
            <a:off x="-886152" y="3220898"/>
            <a:ext cx="4453261" cy="2043443"/>
          </a:xfrm>
          <a:prstGeom prst="rect">
            <a:avLst/>
          </a:prstGeom>
        </p:spPr>
      </p:pic>
      <p:pic>
        <p:nvPicPr>
          <p:cNvPr id="7" name="Picture 6" descr="butterfly-gif-png-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32025">
            <a:off x="431072" y="2850118"/>
            <a:ext cx="1620474" cy="1216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457200" y="2133600"/>
            <a:ext cx="3810000" cy="4083475"/>
            <a:chOff x="2883875" y="1013596"/>
            <a:chExt cx="6316395" cy="58444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83875" y="1013596"/>
              <a:ext cx="6316395" cy="5844404"/>
            </a:xfrm>
            <a:prstGeom prst="rect">
              <a:avLst/>
            </a:prstGeom>
            <a:ln w="88900" cap="sq" cmpd="thickThin">
              <a:solidFill>
                <a:srgbClr val="C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635511" y="1013597"/>
              <a:ext cx="3564758" cy="528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n>
                    <a:solidFill>
                      <a:srgbClr val="FF0000"/>
                    </a:solidFill>
                  </a:ln>
                  <a:noFill/>
                  <a:latin typeface="Times New Roman" pitchFamily="18" charset="0"/>
                  <a:cs typeface="Times New Roman" pitchFamily="18" charset="0"/>
                </a:rPr>
                <a:t>Map Of  Bangladesh </a:t>
              </a:r>
              <a:endParaRPr lang="en-US" dirty="0">
                <a:ln>
                  <a:solidFill>
                    <a:srgbClr val="FF0000"/>
                  </a:solidFill>
                </a:ln>
                <a:noFill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15515" y="6191918"/>
              <a:ext cx="4811720" cy="528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The Bay of Bengal </a:t>
              </a:r>
              <a:endPara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38200" y="1295400"/>
            <a:ext cx="7315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Look at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picture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think about these: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514600"/>
            <a:ext cx="4038600" cy="107721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1.Which place is circle marked in the map?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599" y="4191000"/>
            <a:ext cx="4267201" cy="15696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2.What other place map is showing inside the Bangladesh map?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 flipV="1">
            <a:off x="2057400" y="3886199"/>
            <a:ext cx="304800" cy="228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2570836" y="3853724"/>
            <a:ext cx="368489" cy="1286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800" y="3124200"/>
            <a:ext cx="4800600" cy="10973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My Home District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990600" y="1371600"/>
            <a:ext cx="7031510" cy="1295400"/>
          </a:xfrm>
          <a:prstGeom prst="downArrowCallout">
            <a:avLst>
              <a:gd name="adj1" fmla="val 25000"/>
              <a:gd name="adj2" fmla="val 25000"/>
              <a:gd name="adj3" fmla="val 23028"/>
              <a:gd name="adj4" fmla="val 649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 we are going to start a new lesson.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743200"/>
            <a:ext cx="3294797" cy="3142172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414026">
            <a:off x="3694529" y="4487571"/>
            <a:ext cx="5316217" cy="1759773"/>
          </a:xfrm>
          <a:prstGeom prst="rect">
            <a:avLst/>
          </a:prstGeom>
        </p:spPr>
      </p:pic>
      <p:pic>
        <p:nvPicPr>
          <p:cNvPr id="9" name="Picture 8" descr="butterfly-gif-png-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32025" flipH="1">
            <a:off x="6189610" y="4325257"/>
            <a:ext cx="2507950" cy="167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5921" y="1143000"/>
            <a:ext cx="37013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bn-I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8474" y="2002809"/>
            <a:ext cx="674913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the end of the lesson , students will be able to-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1" y="2726140"/>
            <a:ext cx="7985759" cy="367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/>
        </p:nvGrpSpPr>
        <p:grpSpPr>
          <a:xfrm>
            <a:off x="457200" y="1447800"/>
            <a:ext cx="8180566" cy="4876800"/>
            <a:chOff x="705197" y="1219200"/>
            <a:chExt cx="8055056" cy="5181600"/>
          </a:xfrm>
        </p:grpSpPr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97" y="1219200"/>
              <a:ext cx="8055056" cy="5181600"/>
            </a:xfrm>
            <a:prstGeom prst="rect">
              <a:avLst/>
            </a:prstGeom>
            <a:ln w="2286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6819" flipV="1">
              <a:off x="717417" y="3886706"/>
              <a:ext cx="3865768" cy="225381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949802"/>
            <a:ext cx="2209800" cy="17839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800" y="3810000"/>
            <a:ext cx="373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My home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distrct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76800" y="2057400"/>
            <a:ext cx="2971800" cy="2133600"/>
            <a:chOff x="609601" y="-857251"/>
            <a:chExt cx="12192000" cy="6858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513"/>
            <a:stretch/>
          </p:blipFill>
          <p:spPr>
            <a:xfrm>
              <a:off x="609601" y="-857251"/>
              <a:ext cx="12192000" cy="685800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3711843" y="1653512"/>
              <a:ext cx="1587791" cy="2499451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Callout 12"/>
            <p:cNvSpPr/>
            <p:nvPr/>
          </p:nvSpPr>
          <p:spPr>
            <a:xfrm rot="413908">
              <a:off x="6149237" y="1676915"/>
              <a:ext cx="3171880" cy="1850360"/>
            </a:xfrm>
            <a:prstGeom prst="wedgeEllipseCallout">
              <a:avLst>
                <a:gd name="adj1" fmla="val -101284"/>
                <a:gd name="adj2" fmla="val 36613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145 km</a:t>
              </a:r>
              <a:endPara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168077" y="2152471"/>
            <a:ext cx="11753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My 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Home 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District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9600" y="4343400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about 145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kilometres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from Dhaka . It is a district headquarters.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V="1">
            <a:off x="6172200" y="3733798"/>
            <a:ext cx="3886202" cy="381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/>
        </p:nvGrpSpPr>
        <p:grpSpPr>
          <a:xfrm>
            <a:off x="381000" y="1295400"/>
            <a:ext cx="8180566" cy="4876800"/>
            <a:chOff x="705197" y="1219200"/>
            <a:chExt cx="8055056" cy="5181600"/>
          </a:xfrm>
        </p:grpSpPr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97" y="1219200"/>
              <a:ext cx="8055056" cy="5181600"/>
            </a:xfrm>
            <a:prstGeom prst="rect">
              <a:avLst/>
            </a:prstGeom>
            <a:ln w="2286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6819" flipV="1">
              <a:off x="717417" y="3886706"/>
              <a:ext cx="3865768" cy="2253818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804276"/>
            <a:ext cx="2819400" cy="25391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19600" y="2057400"/>
            <a:ext cx="3352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The district has</a:t>
            </a:r>
          </a:p>
          <a:p>
            <a:pPr algn="ctr"/>
            <a:r>
              <a:rPr lang="en-US" sz="32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 8 municipalities,</a:t>
            </a:r>
          </a:p>
          <a:p>
            <a:pPr algn="ctr"/>
            <a:r>
              <a:rPr lang="en-US" sz="32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upazilas</a:t>
            </a:r>
            <a:r>
              <a:rPr lang="en-US" sz="32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2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108 unions </a:t>
            </a:r>
          </a:p>
          <a:p>
            <a:pPr algn="ctr"/>
            <a:r>
              <a:rPr lang="en-US" sz="32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algn="ctr"/>
            <a:r>
              <a:rPr lang="en-US" sz="32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1745 villages</a:t>
            </a:r>
            <a:r>
              <a:rPr lang="en-US" sz="44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2" name="Picture 11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V="1">
            <a:off x="6172200" y="3581400"/>
            <a:ext cx="3886202" cy="381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81000" y="1295400"/>
            <a:ext cx="8180566" cy="4876800"/>
            <a:chOff x="705197" y="1219200"/>
            <a:chExt cx="8055056" cy="5181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97" y="1219200"/>
              <a:ext cx="8055056" cy="5181600"/>
            </a:xfrm>
            <a:prstGeom prst="rect">
              <a:avLst/>
            </a:prstGeom>
            <a:ln w="2286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6819" flipV="1">
              <a:off x="717417" y="3886706"/>
              <a:ext cx="3865768" cy="2253818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685800" y="1828800"/>
            <a:ext cx="3647731" cy="228321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0" y="1905000"/>
            <a:ext cx="312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name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comes from the name of an old landlord known as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Brojakishore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Pramanik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Nandakishore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Pramanik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V="1">
            <a:off x="6172200" y="3581400"/>
            <a:ext cx="3886202" cy="381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431</Words>
  <Application>Microsoft Office PowerPoint</Application>
  <PresentationFormat>On-screen Show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Dpe</cp:lastModifiedBy>
  <cp:revision>61</cp:revision>
  <dcterms:created xsi:type="dcterms:W3CDTF">2006-08-16T00:00:00Z</dcterms:created>
  <dcterms:modified xsi:type="dcterms:W3CDTF">2020-07-08T05:00:30Z</dcterms:modified>
</cp:coreProperties>
</file>