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6" autoAdjust="0"/>
    <p:restoredTop sz="94660"/>
  </p:normalViewPr>
  <p:slideViewPr>
    <p:cSldViewPr snapToGrid="0">
      <p:cViewPr varScale="1">
        <p:scale>
          <a:sx n="74" d="100"/>
          <a:sy n="74" d="100"/>
        </p:scale>
        <p:origin x="32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0C27D-CDAC-4C6B-9020-4E7B76E5B08E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AC3B1-B546-4110-8358-24CF684A0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158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0C27D-CDAC-4C6B-9020-4E7B76E5B08E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AC3B1-B546-4110-8358-24CF684A0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881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0C27D-CDAC-4C6B-9020-4E7B76E5B08E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AC3B1-B546-4110-8358-24CF684A0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145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0C27D-CDAC-4C6B-9020-4E7B76E5B08E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AC3B1-B546-4110-8358-24CF684A0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172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0C27D-CDAC-4C6B-9020-4E7B76E5B08E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AC3B1-B546-4110-8358-24CF684A0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765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0C27D-CDAC-4C6B-9020-4E7B76E5B08E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AC3B1-B546-4110-8358-24CF684A0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612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0C27D-CDAC-4C6B-9020-4E7B76E5B08E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AC3B1-B546-4110-8358-24CF684A0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915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0C27D-CDAC-4C6B-9020-4E7B76E5B08E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AC3B1-B546-4110-8358-24CF684A0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305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0C27D-CDAC-4C6B-9020-4E7B76E5B08E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AC3B1-B546-4110-8358-24CF684A0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373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0C27D-CDAC-4C6B-9020-4E7B76E5B08E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AC3B1-B546-4110-8358-24CF684A0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706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0C27D-CDAC-4C6B-9020-4E7B76E5B08E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AC3B1-B546-4110-8358-24CF684A0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824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90C27D-CDAC-4C6B-9020-4E7B76E5B08E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AC3B1-B546-4110-8358-24CF684A0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769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2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4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" y="5593080"/>
            <a:ext cx="9144000" cy="47244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2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452" y="6046216"/>
            <a:ext cx="1679505" cy="51104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2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477204" y="140462"/>
            <a:ext cx="1679505" cy="51104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2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600754" y="1438274"/>
            <a:ext cx="1679505" cy="511048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241544" y="140462"/>
            <a:ext cx="8659486" cy="6436106"/>
            <a:chOff x="241544" y="140462"/>
            <a:chExt cx="8659486" cy="643610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2699" y="6065520"/>
              <a:ext cx="1679505" cy="51104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0903" y="6065520"/>
              <a:ext cx="1679505" cy="51104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2296" y="6026912"/>
              <a:ext cx="1679505" cy="51104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9175" y="6026912"/>
              <a:ext cx="1679505" cy="51104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5965" y="6026912"/>
              <a:ext cx="1679505" cy="51104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5840728" y="179070"/>
              <a:ext cx="1679505" cy="51104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4738932" y="179070"/>
              <a:ext cx="1679505" cy="511048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610325" y="140462"/>
              <a:ext cx="1679505" cy="51104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223994" y="140462"/>
              <a:ext cx="1679505" cy="511048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171450" y="1322070"/>
              <a:ext cx="1679505" cy="511048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219429" y="2440462"/>
              <a:ext cx="1679505" cy="51104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171450" y="3576411"/>
              <a:ext cx="1679505" cy="511048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171450" y="4826508"/>
              <a:ext cx="1679505" cy="511048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552775" y="2556666"/>
              <a:ext cx="1679505" cy="511048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600754" y="3692615"/>
              <a:ext cx="1679505" cy="511048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600754" y="4942712"/>
              <a:ext cx="1679505" cy="511048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565164">
              <a:off x="340795" y="5761991"/>
              <a:ext cx="1679505" cy="511048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057001">
              <a:off x="7155177" y="506573"/>
              <a:ext cx="1679505" cy="511048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381340">
              <a:off x="241544" y="529719"/>
              <a:ext cx="1679505" cy="511048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91354">
              <a:off x="7221525" y="5638597"/>
              <a:ext cx="1679505" cy="511048"/>
            </a:xfrm>
            <a:prstGeom prst="rect">
              <a:avLst/>
            </a:prstGeom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105" y="3182889"/>
            <a:ext cx="7165197" cy="2057639"/>
          </a:xfrm>
          <a:prstGeom prst="rect">
            <a:avLst/>
          </a:prstGeom>
        </p:spPr>
      </p:pic>
      <p:grpSp>
        <p:nvGrpSpPr>
          <p:cNvPr id="104" name="Group 103"/>
          <p:cNvGrpSpPr/>
          <p:nvPr/>
        </p:nvGrpSpPr>
        <p:grpSpPr>
          <a:xfrm>
            <a:off x="2803074" y="1444454"/>
            <a:ext cx="1638300" cy="1835828"/>
            <a:chOff x="2057400" y="3414711"/>
            <a:chExt cx="2324100" cy="1934370"/>
          </a:xfrm>
        </p:grpSpPr>
        <p:sp>
          <p:nvSpPr>
            <p:cNvPr id="105" name="32-Point Star 104"/>
            <p:cNvSpPr/>
            <p:nvPr/>
          </p:nvSpPr>
          <p:spPr>
            <a:xfrm>
              <a:off x="2057400" y="3414711"/>
              <a:ext cx="2324100" cy="1934370"/>
            </a:xfrm>
            <a:prstGeom prst="star32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  <p:sp>
          <p:nvSpPr>
            <p:cNvPr id="106" name="5-Point Star 105"/>
            <p:cNvSpPr/>
            <p:nvPr/>
          </p:nvSpPr>
          <p:spPr>
            <a:xfrm>
              <a:off x="2057400" y="3421970"/>
              <a:ext cx="2324100" cy="1607230"/>
            </a:xfrm>
            <a:prstGeom prst="star5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b="1" dirty="0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itchFamily="2" charset="0"/>
                  <a:cs typeface="NikoshBAN" pitchFamily="2" charset="0"/>
                </a:rPr>
                <a:t>গ</a:t>
              </a:r>
              <a:endParaRPr lang="en-US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4548011" y="1412338"/>
            <a:ext cx="1638300" cy="1835828"/>
            <a:chOff x="2057400" y="3414711"/>
            <a:chExt cx="2324100" cy="1934370"/>
          </a:xfrm>
        </p:grpSpPr>
        <p:sp>
          <p:nvSpPr>
            <p:cNvPr id="108" name="32-Point Star 107"/>
            <p:cNvSpPr/>
            <p:nvPr/>
          </p:nvSpPr>
          <p:spPr>
            <a:xfrm>
              <a:off x="2057400" y="3414711"/>
              <a:ext cx="2324100" cy="1934370"/>
            </a:xfrm>
            <a:prstGeom prst="star32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09" name="5-Point Star 108"/>
            <p:cNvSpPr/>
            <p:nvPr/>
          </p:nvSpPr>
          <p:spPr>
            <a:xfrm>
              <a:off x="2057400" y="3421970"/>
              <a:ext cx="2324100" cy="1607230"/>
            </a:xfrm>
            <a:prstGeom prst="star5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itchFamily="2" charset="0"/>
                  <a:cs typeface="NikoshBAN" pitchFamily="2" charset="0"/>
                </a:rPr>
                <a:t>ত</a:t>
              </a:r>
              <a:endPara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6258367" y="1531146"/>
            <a:ext cx="1638300" cy="1835828"/>
            <a:chOff x="2057400" y="3414711"/>
            <a:chExt cx="2324100" cy="1934370"/>
          </a:xfrm>
        </p:grpSpPr>
        <p:sp>
          <p:nvSpPr>
            <p:cNvPr id="111" name="32-Point Star 110"/>
            <p:cNvSpPr/>
            <p:nvPr/>
          </p:nvSpPr>
          <p:spPr>
            <a:xfrm>
              <a:off x="2057400" y="3414711"/>
              <a:ext cx="2324100" cy="1934370"/>
            </a:xfrm>
            <a:prstGeom prst="star32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12" name="5-Point Star 111"/>
            <p:cNvSpPr/>
            <p:nvPr/>
          </p:nvSpPr>
          <p:spPr>
            <a:xfrm>
              <a:off x="2057400" y="3421970"/>
              <a:ext cx="2324100" cy="1607230"/>
            </a:xfrm>
            <a:prstGeom prst="star5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itchFamily="2" charset="0"/>
                  <a:cs typeface="NikoshBAN" pitchFamily="2" charset="0"/>
                </a:rPr>
                <a:t>ম</a:t>
              </a:r>
              <a:endPara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1016258" y="1447678"/>
            <a:ext cx="1638300" cy="1835828"/>
            <a:chOff x="2057400" y="3414711"/>
            <a:chExt cx="2324100" cy="1934370"/>
          </a:xfrm>
        </p:grpSpPr>
        <p:sp>
          <p:nvSpPr>
            <p:cNvPr id="114" name="32-Point Star 113"/>
            <p:cNvSpPr/>
            <p:nvPr/>
          </p:nvSpPr>
          <p:spPr>
            <a:xfrm>
              <a:off x="2057400" y="3414711"/>
              <a:ext cx="2324100" cy="1934370"/>
            </a:xfrm>
            <a:prstGeom prst="star32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  <p:sp>
          <p:nvSpPr>
            <p:cNvPr id="115" name="5-Point Star 114"/>
            <p:cNvSpPr/>
            <p:nvPr/>
          </p:nvSpPr>
          <p:spPr>
            <a:xfrm>
              <a:off x="2057400" y="3421970"/>
              <a:ext cx="2324100" cy="1607230"/>
            </a:xfrm>
            <a:prstGeom prst="star5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b="1" dirty="0" err="1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itchFamily="2" charset="0"/>
                  <a:cs typeface="NikoshBAN" pitchFamily="2" charset="0"/>
                </a:rPr>
                <a:t>স্বা</a:t>
              </a:r>
              <a:endParaRPr lang="en-US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16" name="Rectangle 115"/>
          <p:cNvSpPr/>
          <p:nvPr/>
        </p:nvSpPr>
        <p:spPr>
          <a:xfrm>
            <a:off x="1134460" y="767068"/>
            <a:ext cx="697678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আজকের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মাল্টিমিডিয়া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ক্লাসে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সকলকে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জানাচ্ছি</a:t>
            </a:r>
            <a:endParaRPr lang="en-U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117" name="Picture 1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794" y="3397716"/>
            <a:ext cx="3127304" cy="2779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6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" name="Content Placeholder 3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450" y="3158331"/>
            <a:ext cx="2705100" cy="1685925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5" name="Group 4"/>
          <p:cNvGrpSpPr/>
          <p:nvPr/>
        </p:nvGrpSpPr>
        <p:grpSpPr>
          <a:xfrm>
            <a:off x="241544" y="140462"/>
            <a:ext cx="8659486" cy="6436106"/>
            <a:chOff x="241544" y="140462"/>
            <a:chExt cx="8659486" cy="643610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2699" y="6065520"/>
              <a:ext cx="1679505" cy="51104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0903" y="6065520"/>
              <a:ext cx="1679505" cy="51104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2296" y="6026912"/>
              <a:ext cx="1679505" cy="51104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9175" y="6026912"/>
              <a:ext cx="1679505" cy="51104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5965" y="6026912"/>
              <a:ext cx="1679505" cy="51104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5840728" y="179070"/>
              <a:ext cx="1679505" cy="51104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4738932" y="179070"/>
              <a:ext cx="1679505" cy="51104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610325" y="140462"/>
              <a:ext cx="1679505" cy="511048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223994" y="140462"/>
              <a:ext cx="1679505" cy="51104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171450" y="1322070"/>
              <a:ext cx="1679505" cy="51104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219429" y="2440462"/>
              <a:ext cx="1679505" cy="511048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171450" y="3576411"/>
              <a:ext cx="1679505" cy="511048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171450" y="4826508"/>
              <a:ext cx="1679505" cy="51104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552775" y="2556666"/>
              <a:ext cx="1679505" cy="511048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600754" y="3692615"/>
              <a:ext cx="1679505" cy="511048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600754" y="4942712"/>
              <a:ext cx="1679505" cy="511048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565164">
              <a:off x="340795" y="5761991"/>
              <a:ext cx="1679505" cy="511048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057001">
              <a:off x="7155177" y="506573"/>
              <a:ext cx="1679505" cy="51104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381340">
              <a:off x="241544" y="529719"/>
              <a:ext cx="1679505" cy="51104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91354">
              <a:off x="7221525" y="5638597"/>
              <a:ext cx="1679505" cy="511048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325790" y="173132"/>
              <a:ext cx="1679505" cy="511048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457977" y="1527176"/>
              <a:ext cx="1679505" cy="511048"/>
            </a:xfrm>
            <a:prstGeom prst="rect">
              <a:avLst/>
            </a:prstGeom>
          </p:spPr>
        </p:pic>
      </p:grpSp>
      <p:sp>
        <p:nvSpPr>
          <p:cNvPr id="28" name="TextBox 27"/>
          <p:cNvSpPr txBox="1"/>
          <p:nvPr/>
        </p:nvSpPr>
        <p:spPr>
          <a:xfrm>
            <a:off x="2340454" y="795754"/>
            <a:ext cx="3329682" cy="64633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704" y="1625789"/>
            <a:ext cx="2705100" cy="1685925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215693" y="3493996"/>
            <a:ext cx="652132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5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উচ্চতা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4769828"/>
              </p:ext>
            </p:extLst>
          </p:nvPr>
        </p:nvGraphicFramePr>
        <p:xfrm>
          <a:off x="1215692" y="4237647"/>
          <a:ext cx="6826511" cy="7427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7410"/>
                <a:gridCol w="1113174"/>
                <a:gridCol w="1151560"/>
                <a:gridCol w="1055597"/>
                <a:gridCol w="1036403"/>
                <a:gridCol w="1132367"/>
              </a:tblGrid>
              <a:tr h="229571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নাম</a:t>
                      </a:r>
                      <a:endParaRPr lang="en-US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রেজা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মিনা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সিয়াম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তাসলিম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উজ্জল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7039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উচ্চতা</a:t>
                      </a:r>
                      <a:r>
                        <a:rPr lang="en-US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(</a:t>
                      </a:r>
                      <a:r>
                        <a:rPr lang="en-US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সিমি</a:t>
                      </a:r>
                      <a:r>
                        <a:rPr lang="en-US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)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143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144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137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145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140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1227086" y="5160172"/>
            <a:ext cx="652132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গড়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উচ্চতা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57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5" name="Group 4"/>
          <p:cNvGrpSpPr/>
          <p:nvPr/>
        </p:nvGrpSpPr>
        <p:grpSpPr>
          <a:xfrm>
            <a:off x="241544" y="140462"/>
            <a:ext cx="8659486" cy="6436106"/>
            <a:chOff x="241544" y="140462"/>
            <a:chExt cx="8659486" cy="643610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2699" y="6065520"/>
              <a:ext cx="1679505" cy="51104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0903" y="6065520"/>
              <a:ext cx="1679505" cy="51104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2296" y="6026912"/>
              <a:ext cx="1679505" cy="51104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9175" y="6026912"/>
              <a:ext cx="1679505" cy="51104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5965" y="6026912"/>
              <a:ext cx="1679505" cy="51104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5840728" y="179070"/>
              <a:ext cx="1679505" cy="51104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4738932" y="179070"/>
              <a:ext cx="1679505" cy="51104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610325" y="140462"/>
              <a:ext cx="1679505" cy="511048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223994" y="140462"/>
              <a:ext cx="1679505" cy="51104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171450" y="1322070"/>
              <a:ext cx="1679505" cy="51104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219429" y="2440462"/>
              <a:ext cx="1679505" cy="511048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171450" y="3576411"/>
              <a:ext cx="1679505" cy="511048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171450" y="4826508"/>
              <a:ext cx="1679505" cy="51104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552775" y="2556666"/>
              <a:ext cx="1679505" cy="511048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600754" y="3692615"/>
              <a:ext cx="1679505" cy="511048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600754" y="4942712"/>
              <a:ext cx="1679505" cy="511048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565164">
              <a:off x="340795" y="5761991"/>
              <a:ext cx="1679505" cy="511048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057001">
              <a:off x="7155177" y="506573"/>
              <a:ext cx="1679505" cy="51104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381340">
              <a:off x="241544" y="529719"/>
              <a:ext cx="1679505" cy="51104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91354">
              <a:off x="7221525" y="5638597"/>
              <a:ext cx="1679505" cy="511048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325790" y="173132"/>
              <a:ext cx="1679505" cy="511048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457977" y="1527176"/>
              <a:ext cx="1679505" cy="511048"/>
            </a:xfrm>
            <a:prstGeom prst="rect">
              <a:avLst/>
            </a:prstGeom>
          </p:spPr>
        </p:pic>
      </p:grpSp>
      <p:sp>
        <p:nvSpPr>
          <p:cNvPr id="28" name="Frame 27"/>
          <p:cNvSpPr/>
          <p:nvPr/>
        </p:nvSpPr>
        <p:spPr>
          <a:xfrm>
            <a:off x="1432077" y="1027907"/>
            <a:ext cx="5943600" cy="4500104"/>
          </a:xfrm>
          <a:prstGeom prst="frame">
            <a:avLst>
              <a:gd name="adj1" fmla="val 246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dirty="0" err="1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4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4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4400" b="1" dirty="0" err="1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en-US" sz="4400" b="1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কার্যক্রম</a:t>
            </a:r>
            <a:endParaRPr lang="en-US" sz="4400" b="1" dirty="0" smtClean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en-US" sz="44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  </a:t>
            </a:r>
            <a:r>
              <a:rPr lang="en-US" sz="4400" b="1" dirty="0" err="1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44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করছি</a:t>
            </a:r>
            <a:endParaRPr lang="en-US" sz="4400" b="1" dirty="0" smtClean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en-US" sz="44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 </a:t>
            </a:r>
            <a:r>
              <a:rPr lang="en-US" sz="4400" b="1" dirty="0" err="1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400" b="1" dirty="0" smtClean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en-US" sz="44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        </a:t>
            </a:r>
            <a:r>
              <a:rPr lang="en-US" sz="4400" b="1" dirty="0" err="1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4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2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624" y="2794664"/>
            <a:ext cx="2116103" cy="208818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2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229" y="961560"/>
            <a:ext cx="2116103" cy="208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0945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25" name="Group 24"/>
          <p:cNvGrpSpPr/>
          <p:nvPr/>
        </p:nvGrpSpPr>
        <p:grpSpPr>
          <a:xfrm>
            <a:off x="241544" y="140462"/>
            <a:ext cx="8659486" cy="6436106"/>
            <a:chOff x="241544" y="140462"/>
            <a:chExt cx="8659486" cy="6436106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2699" y="6065520"/>
              <a:ext cx="1679505" cy="511048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0903" y="6065520"/>
              <a:ext cx="1679505" cy="511048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2296" y="6026912"/>
              <a:ext cx="1679505" cy="51104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9175" y="6026912"/>
              <a:ext cx="1679505" cy="511048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5965" y="6026912"/>
              <a:ext cx="1679505" cy="511048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5840728" y="179070"/>
              <a:ext cx="1679505" cy="511048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4738932" y="179070"/>
              <a:ext cx="1679505" cy="51104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610325" y="140462"/>
              <a:ext cx="1679505" cy="511048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223994" y="140462"/>
              <a:ext cx="1679505" cy="511048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171450" y="1322070"/>
              <a:ext cx="1679505" cy="511048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219429" y="2440462"/>
              <a:ext cx="1679505" cy="511048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171450" y="3576411"/>
              <a:ext cx="1679505" cy="511048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171450" y="4826508"/>
              <a:ext cx="1679505" cy="511048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552775" y="2556666"/>
              <a:ext cx="1679505" cy="511048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600754" y="3692615"/>
              <a:ext cx="1679505" cy="511048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600754" y="4942712"/>
              <a:ext cx="1679505" cy="511048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565164">
              <a:off x="340795" y="5761991"/>
              <a:ext cx="1679505" cy="511048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057001">
              <a:off x="7155177" y="506573"/>
              <a:ext cx="1679505" cy="511048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381340">
              <a:off x="241544" y="529719"/>
              <a:ext cx="1679505" cy="511048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91354">
              <a:off x="7221525" y="5638597"/>
              <a:ext cx="1679505" cy="511048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325790" y="173132"/>
              <a:ext cx="1679505" cy="511048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457977" y="1527176"/>
              <a:ext cx="1679505" cy="511048"/>
            </a:xfrm>
            <a:prstGeom prst="rect">
              <a:avLst/>
            </a:prstGeom>
          </p:spPr>
        </p:pic>
      </p:grpSp>
      <p:sp>
        <p:nvSpPr>
          <p:cNvPr id="52" name="Rounded Rectangle 51"/>
          <p:cNvSpPr/>
          <p:nvPr/>
        </p:nvSpPr>
        <p:spPr>
          <a:xfrm>
            <a:off x="2367514" y="628777"/>
            <a:ext cx="4343400" cy="990600"/>
          </a:xfrm>
          <a:prstGeom prst="round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পরিচিতি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1371599" y="1905000"/>
            <a:ext cx="3124200" cy="4267200"/>
            <a:chOff x="1295400" y="1905000"/>
            <a:chExt cx="3124200" cy="4267200"/>
          </a:xfrm>
        </p:grpSpPr>
        <p:sp>
          <p:nvSpPr>
            <p:cNvPr id="54" name="Rounded Rectangle 53"/>
            <p:cNvSpPr/>
            <p:nvPr/>
          </p:nvSpPr>
          <p:spPr>
            <a:xfrm>
              <a:off x="1295400" y="1905000"/>
              <a:ext cx="3124200" cy="4267200"/>
            </a:xfrm>
            <a:prstGeom prst="roundRect">
              <a:avLst/>
            </a:prstGeom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dirty="0" smtClean="0">
                <a:solidFill>
                  <a:schemeClr val="tx1"/>
                </a:solidFill>
              </a:endParaRPr>
            </a:p>
            <a:p>
              <a:pPr algn="ctr"/>
              <a:endParaRPr lang="en-US" sz="3600" dirty="0">
                <a:solidFill>
                  <a:schemeClr val="tx1"/>
                </a:solidFill>
              </a:endParaRPr>
            </a:p>
            <a:p>
              <a:pPr algn="ctr"/>
              <a:endParaRPr lang="en-US" sz="3600" dirty="0" smtClean="0">
                <a:solidFill>
                  <a:schemeClr val="tx1"/>
                </a:solidFill>
              </a:endParaRPr>
            </a:p>
            <a:p>
              <a:pPr algn="ctr"/>
              <a:endParaRPr lang="en-US" sz="36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US" sz="36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মোঃ</a:t>
              </a:r>
              <a:r>
                <a:rPr lang="en-US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ফিরোজ</a:t>
              </a:r>
              <a:r>
                <a:rPr lang="en-US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মিয়া</a:t>
              </a:r>
              <a:endPara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সহকারী</a:t>
              </a:r>
              <a:r>
                <a:rPr lang="en-US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শিক্ষক</a:t>
              </a:r>
              <a:endPara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রাধানগর</a:t>
              </a:r>
              <a:r>
                <a:rPr lang="en-US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কালিকাপুর</a:t>
              </a:r>
              <a:r>
                <a:rPr lang="en-US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রাহমানিয়া</a:t>
              </a:r>
              <a:r>
                <a:rPr lang="en-US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দাখিল</a:t>
              </a:r>
              <a:r>
                <a:rPr lang="en-US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মাদরাসা</a:t>
              </a:r>
              <a:endPara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বাঞ্ছারামপুর</a:t>
              </a:r>
              <a:r>
                <a:rPr lang="en-US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2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ব্রাহ্মণবাড়িয়া</a:t>
              </a:r>
              <a:r>
                <a:rPr lang="en-US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pPr algn="ctr"/>
              <a:r>
                <a:rPr lang="en-US" sz="2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মোবাইল</a:t>
              </a:r>
              <a:r>
                <a:rPr lang="en-US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নং-01768562871</a:t>
              </a:r>
            </a:p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E-mail: </a:t>
              </a:r>
              <a:r>
                <a:rPr lang="en-US" sz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mohammadferoz2014@gmail.com</a:t>
              </a:r>
            </a:p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pic>
          <p:nvPicPr>
            <p:cNvPr id="55" name="Picture 3" descr="E:\ENTERTAINMENT\feroz\3287 Feroz 01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1700" y="2071417"/>
              <a:ext cx="1371600" cy="13618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9" name="Up-Down Arrow 58"/>
          <p:cNvSpPr/>
          <p:nvPr/>
        </p:nvSpPr>
        <p:spPr>
          <a:xfrm>
            <a:off x="4790337" y="1660351"/>
            <a:ext cx="104216" cy="4195271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8" name="Group 67"/>
          <p:cNvGrpSpPr/>
          <p:nvPr/>
        </p:nvGrpSpPr>
        <p:grpSpPr>
          <a:xfrm>
            <a:off x="4553855" y="1690689"/>
            <a:ext cx="546462" cy="4261434"/>
            <a:chOff x="4553855" y="1690689"/>
            <a:chExt cx="546462" cy="4261434"/>
          </a:xfrm>
        </p:grpSpPr>
        <p:sp>
          <p:nvSpPr>
            <p:cNvPr id="60" name="Curved Right Arrow 59"/>
            <p:cNvSpPr/>
            <p:nvPr/>
          </p:nvSpPr>
          <p:spPr>
            <a:xfrm>
              <a:off x="4705180" y="1690689"/>
              <a:ext cx="395137" cy="4231096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4" name="Curved Right Arrow 63"/>
            <p:cNvSpPr/>
            <p:nvPr/>
          </p:nvSpPr>
          <p:spPr>
            <a:xfrm flipH="1">
              <a:off x="4553855" y="1721027"/>
              <a:ext cx="455361" cy="4231096"/>
            </a:xfrm>
            <a:prstGeom prst="curvedRightArrow">
              <a:avLst>
                <a:gd name="adj1" fmla="val 37956"/>
                <a:gd name="adj2" fmla="val 50000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5" name="32-Point Star 64"/>
            <p:cNvSpPr/>
            <p:nvPr/>
          </p:nvSpPr>
          <p:spPr>
            <a:xfrm>
              <a:off x="4665899" y="3035724"/>
              <a:ext cx="361385" cy="543557"/>
            </a:xfrm>
            <a:prstGeom prst="star32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32-Point Star 65"/>
            <p:cNvSpPr/>
            <p:nvPr/>
          </p:nvSpPr>
          <p:spPr>
            <a:xfrm>
              <a:off x="4668129" y="3358443"/>
              <a:ext cx="361385" cy="543557"/>
            </a:xfrm>
            <a:prstGeom prst="star32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32-Point Star 66"/>
            <p:cNvSpPr/>
            <p:nvPr/>
          </p:nvSpPr>
          <p:spPr>
            <a:xfrm>
              <a:off x="4669116" y="3682688"/>
              <a:ext cx="361385" cy="543557"/>
            </a:xfrm>
            <a:prstGeom prst="star32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181600" y="1890486"/>
            <a:ext cx="2895599" cy="4267200"/>
            <a:chOff x="5181600" y="1890486"/>
            <a:chExt cx="2895599" cy="4267200"/>
          </a:xfrm>
        </p:grpSpPr>
        <p:sp>
          <p:nvSpPr>
            <p:cNvPr id="56" name="Rounded Rectangle 55"/>
            <p:cNvSpPr/>
            <p:nvPr/>
          </p:nvSpPr>
          <p:spPr>
            <a:xfrm>
              <a:off x="5181600" y="1890486"/>
              <a:ext cx="2895599" cy="4267200"/>
            </a:xfrm>
            <a:prstGeom prst="roundRect">
              <a:avLst/>
            </a:prstGeom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3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শ্রেণীঃ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5ম</a:t>
              </a:r>
            </a:p>
            <a:p>
              <a:pPr algn="ctr"/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বিষয়ঃ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গণিত</a:t>
              </a:r>
              <a:endPara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অধ্যায়ঃ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8ম </a:t>
              </a:r>
              <a:endPara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পাঠঃ</a:t>
              </a:r>
              <a:r>
                <a:rPr lang="en-US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- </a:t>
              </a:r>
              <a:r>
                <a:rPr lang="en-US" sz="2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গড়</a:t>
              </a:r>
              <a:endPara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সময়</a:t>
              </a:r>
              <a:r>
                <a:rPr lang="en-US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: </a:t>
              </a:r>
              <a:r>
                <a:rPr lang="en-US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00 </a:t>
              </a:r>
              <a:r>
                <a:rPr lang="en-US" sz="2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মিনিট</a:t>
              </a:r>
              <a:endPara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তারিখ</a:t>
              </a:r>
              <a:r>
                <a:rPr lang="en-US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: 00/00/2020</a:t>
              </a:r>
            </a:p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48" name="Picture 2" descr="C:\Users\Kabir\Desktop\Capture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0153" y="2008686"/>
              <a:ext cx="1379990" cy="14246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9347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6" y="-120902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5" name="Group 4"/>
          <p:cNvGrpSpPr/>
          <p:nvPr/>
        </p:nvGrpSpPr>
        <p:grpSpPr>
          <a:xfrm>
            <a:off x="241544" y="140462"/>
            <a:ext cx="8659486" cy="6436106"/>
            <a:chOff x="241544" y="140462"/>
            <a:chExt cx="8659486" cy="643610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2699" y="6065520"/>
              <a:ext cx="1679505" cy="51104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0903" y="6065520"/>
              <a:ext cx="1679505" cy="51104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2296" y="6026912"/>
              <a:ext cx="1679505" cy="51104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9175" y="6026912"/>
              <a:ext cx="1679505" cy="51104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5965" y="6026912"/>
              <a:ext cx="1679505" cy="51104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5840728" y="179070"/>
              <a:ext cx="1679505" cy="51104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4738932" y="179070"/>
              <a:ext cx="1679505" cy="51104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610325" y="140462"/>
              <a:ext cx="1679505" cy="511048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223994" y="140462"/>
              <a:ext cx="1679505" cy="51104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171450" y="1322070"/>
              <a:ext cx="1679505" cy="51104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219429" y="2440462"/>
              <a:ext cx="1679505" cy="511048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171450" y="3576411"/>
              <a:ext cx="1679505" cy="511048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171450" y="4826508"/>
              <a:ext cx="1679505" cy="51104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552775" y="2556666"/>
              <a:ext cx="1679505" cy="511048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600754" y="3692615"/>
              <a:ext cx="1679505" cy="511048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600754" y="4942712"/>
              <a:ext cx="1679505" cy="511048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565164">
              <a:off x="340795" y="5761991"/>
              <a:ext cx="1679505" cy="511048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057001">
              <a:off x="7155177" y="506573"/>
              <a:ext cx="1679505" cy="51104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381340">
              <a:off x="241544" y="529719"/>
              <a:ext cx="1679505" cy="51104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91354">
              <a:off x="7221525" y="5638597"/>
              <a:ext cx="1679505" cy="511048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325790" y="173132"/>
              <a:ext cx="1679505" cy="511048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457977" y="1527176"/>
              <a:ext cx="1679505" cy="511048"/>
            </a:xfrm>
            <a:prstGeom prst="rect">
              <a:avLst/>
            </a:prstGeom>
          </p:spPr>
        </p:pic>
      </p:grpSp>
      <p:pic>
        <p:nvPicPr>
          <p:cNvPr id="41" name="Picture 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0458" y="1264346"/>
            <a:ext cx="1344869" cy="156264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1519" y="1306227"/>
            <a:ext cx="1390643" cy="1621931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7980" y="1345746"/>
            <a:ext cx="1327808" cy="1548646"/>
          </a:xfrm>
          <a:prstGeom prst="rect">
            <a:avLst/>
          </a:prstGeom>
        </p:spPr>
      </p:pic>
      <p:sp>
        <p:nvSpPr>
          <p:cNvPr id="48" name="Rectangle 47"/>
          <p:cNvSpPr/>
          <p:nvPr/>
        </p:nvSpPr>
        <p:spPr>
          <a:xfrm rot="16562150">
            <a:off x="2926786" y="2612135"/>
            <a:ext cx="24237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endParaRPr lang="en-US" sz="2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9" name="Rectangle 48"/>
          <p:cNvSpPr/>
          <p:nvPr/>
        </p:nvSpPr>
        <p:spPr>
          <a:xfrm rot="16769845">
            <a:off x="2445509" y="2042491"/>
            <a:ext cx="86276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8মি.গ্রা.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6" name="Rectangle 55"/>
          <p:cNvSpPr/>
          <p:nvPr/>
        </p:nvSpPr>
        <p:spPr>
          <a:xfrm rot="16675273">
            <a:off x="4887368" y="2167471"/>
            <a:ext cx="970371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5মি.গ্রা.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7" name="Rectangle 56"/>
          <p:cNvSpPr/>
          <p:nvPr/>
        </p:nvSpPr>
        <p:spPr>
          <a:xfrm rot="16675273">
            <a:off x="7275790" y="2357149"/>
            <a:ext cx="87075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 </a:t>
            </a:r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মি.গ্রা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9" name="Round Diagonal Corner Rectangle 58"/>
          <p:cNvSpPr/>
          <p:nvPr/>
        </p:nvSpPr>
        <p:spPr>
          <a:xfrm>
            <a:off x="987448" y="3469670"/>
            <a:ext cx="7278783" cy="407194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ক,খ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গ 3টি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গ্লাসের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পরিমানকে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0" name="Round Diagonal Corner Rectangle 59"/>
          <p:cNvSpPr/>
          <p:nvPr/>
        </p:nvSpPr>
        <p:spPr>
          <a:xfrm>
            <a:off x="2035943" y="2860771"/>
            <a:ext cx="266646" cy="346398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3" name="Round Diagonal Corner Rectangle 62"/>
          <p:cNvSpPr/>
          <p:nvPr/>
        </p:nvSpPr>
        <p:spPr>
          <a:xfrm>
            <a:off x="4540983" y="2942630"/>
            <a:ext cx="266646" cy="346398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4" name="Round Diagonal Corner Rectangle 63"/>
          <p:cNvSpPr/>
          <p:nvPr/>
        </p:nvSpPr>
        <p:spPr>
          <a:xfrm>
            <a:off x="6969206" y="2901691"/>
            <a:ext cx="266646" cy="346398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5" name="Round Diagonal Corner Rectangle 64"/>
          <p:cNvSpPr/>
          <p:nvPr/>
        </p:nvSpPr>
        <p:spPr>
          <a:xfrm>
            <a:off x="1113744" y="4108418"/>
            <a:ext cx="7278783" cy="764949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3টি 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গ্লাসের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পানিকে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পাত্রে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3টি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গ্লাসকে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সমানভাগে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দিলে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ক,খ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গ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গ্লাসে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সমপরিমান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6" name="Round Diagonal Corner Rectangle 65"/>
          <p:cNvSpPr/>
          <p:nvPr/>
        </p:nvSpPr>
        <p:spPr>
          <a:xfrm>
            <a:off x="1023575" y="5244375"/>
            <a:ext cx="7278783" cy="407194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বলতো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হিসেব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করাকে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7" name="Pentagon 66"/>
          <p:cNvSpPr/>
          <p:nvPr/>
        </p:nvSpPr>
        <p:spPr>
          <a:xfrm>
            <a:off x="2640400" y="585799"/>
            <a:ext cx="4040080" cy="695139"/>
          </a:xfrm>
          <a:prstGeom prst="homePlate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039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" name="Content Placeholder 2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1948656"/>
            <a:ext cx="4762500" cy="4105275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5" name="Group 4"/>
          <p:cNvGrpSpPr/>
          <p:nvPr/>
        </p:nvGrpSpPr>
        <p:grpSpPr>
          <a:xfrm>
            <a:off x="241544" y="140462"/>
            <a:ext cx="8659486" cy="6436106"/>
            <a:chOff x="241544" y="140462"/>
            <a:chExt cx="8659486" cy="643610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2699" y="6065520"/>
              <a:ext cx="1679505" cy="51104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0903" y="6065520"/>
              <a:ext cx="1679505" cy="51104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2296" y="6026912"/>
              <a:ext cx="1679505" cy="51104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9175" y="6026912"/>
              <a:ext cx="1679505" cy="51104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5965" y="6026912"/>
              <a:ext cx="1679505" cy="51104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5840728" y="179070"/>
              <a:ext cx="1679505" cy="51104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4738932" y="179070"/>
              <a:ext cx="1679505" cy="51104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610325" y="140462"/>
              <a:ext cx="1679505" cy="511048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223994" y="140462"/>
              <a:ext cx="1679505" cy="51104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171450" y="1322070"/>
              <a:ext cx="1679505" cy="51104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219429" y="2440462"/>
              <a:ext cx="1679505" cy="511048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171450" y="3576411"/>
              <a:ext cx="1679505" cy="511048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171450" y="4826508"/>
              <a:ext cx="1679505" cy="51104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552775" y="2556666"/>
              <a:ext cx="1679505" cy="511048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600754" y="3692615"/>
              <a:ext cx="1679505" cy="511048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600754" y="4942712"/>
              <a:ext cx="1679505" cy="511048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565164">
              <a:off x="340795" y="5761991"/>
              <a:ext cx="1679505" cy="511048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057001">
              <a:off x="7155177" y="506573"/>
              <a:ext cx="1679505" cy="51104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381340">
              <a:off x="241544" y="529719"/>
              <a:ext cx="1679505" cy="51104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91354">
              <a:off x="7221525" y="5638597"/>
              <a:ext cx="1679505" cy="511048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325790" y="173132"/>
              <a:ext cx="1679505" cy="511048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457977" y="1527176"/>
              <a:ext cx="1679505" cy="511048"/>
            </a:xfrm>
            <a:prstGeom prst="rect">
              <a:avLst/>
            </a:prstGeom>
          </p:spPr>
        </p:pic>
      </p:grpSp>
      <p:sp>
        <p:nvSpPr>
          <p:cNvPr id="28" name="Frame 27"/>
          <p:cNvSpPr/>
          <p:nvPr/>
        </p:nvSpPr>
        <p:spPr>
          <a:xfrm>
            <a:off x="2011450" y="729588"/>
            <a:ext cx="4145789" cy="655887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আজকের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পাঠঃ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গড়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81296" y="1577594"/>
            <a:ext cx="691363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0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……..</a:t>
            </a:r>
          </a:p>
          <a:p>
            <a:pPr marL="342900" indent="-342900">
              <a:buAutoNum type="arabicPeriod"/>
            </a:pPr>
            <a:r>
              <a:rPr lang="en-US" sz="40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গড়</a:t>
            </a:r>
            <a:r>
              <a:rPr lang="en-US" sz="4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4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342900" indent="-342900">
              <a:buAutoNum type="arabicPeriod"/>
            </a:pPr>
            <a:r>
              <a:rPr lang="en-US" sz="40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সূত্রের</a:t>
            </a:r>
            <a:r>
              <a:rPr lang="en-US" sz="4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4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গড়</a:t>
            </a:r>
            <a:r>
              <a:rPr lang="en-US" sz="4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4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342900" indent="-342900">
              <a:buAutoNum type="arabicPeriod"/>
            </a:pPr>
            <a:r>
              <a:rPr lang="en-US" sz="40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গড়</a:t>
            </a:r>
            <a:r>
              <a:rPr lang="en-US" sz="4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অংকের</a:t>
            </a:r>
            <a:r>
              <a:rPr lang="en-US" sz="4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4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40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87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5" name="Group 4"/>
          <p:cNvGrpSpPr/>
          <p:nvPr/>
        </p:nvGrpSpPr>
        <p:grpSpPr>
          <a:xfrm>
            <a:off x="241544" y="140462"/>
            <a:ext cx="8659486" cy="6436106"/>
            <a:chOff x="241544" y="140462"/>
            <a:chExt cx="8659486" cy="643610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2699" y="6065520"/>
              <a:ext cx="1679505" cy="51104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0903" y="6065520"/>
              <a:ext cx="1679505" cy="51104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2296" y="6026912"/>
              <a:ext cx="1679505" cy="51104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9175" y="6026912"/>
              <a:ext cx="1679505" cy="51104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5965" y="6026912"/>
              <a:ext cx="1679505" cy="51104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5840728" y="179070"/>
              <a:ext cx="1679505" cy="51104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4738932" y="179070"/>
              <a:ext cx="1679505" cy="51104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610325" y="140462"/>
              <a:ext cx="1679505" cy="511048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223994" y="140462"/>
              <a:ext cx="1679505" cy="51104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171450" y="1322070"/>
              <a:ext cx="1679505" cy="51104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219429" y="2440462"/>
              <a:ext cx="1679505" cy="511048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171450" y="3576411"/>
              <a:ext cx="1679505" cy="511048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171450" y="4826508"/>
              <a:ext cx="1679505" cy="51104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552775" y="2556666"/>
              <a:ext cx="1679505" cy="511048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600754" y="3692615"/>
              <a:ext cx="1679505" cy="511048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600754" y="4942712"/>
              <a:ext cx="1679505" cy="511048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565164">
              <a:off x="340795" y="5761991"/>
              <a:ext cx="1679505" cy="511048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057001">
              <a:off x="7155177" y="506573"/>
              <a:ext cx="1679505" cy="51104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381340">
              <a:off x="241544" y="529719"/>
              <a:ext cx="1679505" cy="51104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91354">
              <a:off x="7221525" y="5638597"/>
              <a:ext cx="1679505" cy="511048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325790" y="173132"/>
              <a:ext cx="1679505" cy="511048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457977" y="1527176"/>
              <a:ext cx="1679505" cy="511048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971806" y="1262001"/>
                <a:ext cx="7165197" cy="3970318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এখানে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‘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ক’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গ্লাসে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পানির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পরিমান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8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মিলিগ্রাম</a:t>
                </a:r>
                <a:endPara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‘খ’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গ্লাসে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পানির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পরিমান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5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মিলিগ্রাম</a:t>
                </a:r>
                <a:endPara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‘গ’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গ্লাসে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পানির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পরিমান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2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মিলিগ্রাম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3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টি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গ্লাসের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পানি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একত্র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করলে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হবে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 (8+5+2)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মিলিগ্রাম</a:t>
                </a:r>
                <a:endPara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	 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			    = 15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মিলিগ্রাম</a:t>
                </a:r>
                <a:endPara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গ্লাস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3টি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হওয়ায়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15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কে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3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ভাগ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দিলে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প্রত্যেক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গ্লাস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পাবে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-</a:t>
                </a:r>
              </a:p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			   (15</a:t>
                </a:r>
                <a:r>
                  <a:rPr lang="en-US" sz="2800" dirty="0" smtClean="0">
                    <a:ln w="0"/>
                    <a:solidFill>
                      <a:schemeClr val="bg1"/>
                    </a:solidFill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n w="0"/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÷</m:t>
                    </m:r>
                  </m:oMath>
                </a14:m>
                <a:r>
                  <a:rPr lang="en-US" sz="2800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smtClean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3) </a:t>
                </a:r>
                <a:r>
                  <a:rPr lang="en-US" sz="2800" dirty="0" err="1" smtClean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মিলিগ্রাম</a:t>
                </a:r>
                <a:endParaRPr lang="en-US" sz="280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:r>
                  <a:rPr lang="en-US" sz="2800" dirty="0" smtClean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			= 5 </a:t>
                </a:r>
                <a:r>
                  <a:rPr lang="en-US" sz="2800" dirty="0" err="1" smtClean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মিলিগ্রাম</a:t>
                </a:r>
                <a:endPara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806" y="1262001"/>
                <a:ext cx="7165197" cy="3970318"/>
              </a:xfrm>
              <a:prstGeom prst="rect">
                <a:avLst/>
              </a:prstGeom>
              <a:blipFill rotWithShape="0">
                <a:blip r:embed="rId5"/>
                <a:stretch>
                  <a:fillRect l="-1612" t="-12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672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5" name="Group 4"/>
          <p:cNvGrpSpPr/>
          <p:nvPr/>
        </p:nvGrpSpPr>
        <p:grpSpPr>
          <a:xfrm>
            <a:off x="241544" y="140462"/>
            <a:ext cx="8659486" cy="6436106"/>
            <a:chOff x="241544" y="140462"/>
            <a:chExt cx="8659486" cy="643610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2699" y="6065520"/>
              <a:ext cx="1679505" cy="51104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0903" y="6065520"/>
              <a:ext cx="1679505" cy="51104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2296" y="6026912"/>
              <a:ext cx="1679505" cy="51104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9175" y="6026912"/>
              <a:ext cx="1679505" cy="51104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5965" y="6026912"/>
              <a:ext cx="1679505" cy="51104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5840728" y="179070"/>
              <a:ext cx="1679505" cy="51104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4738932" y="179070"/>
              <a:ext cx="1679505" cy="51104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610325" y="140462"/>
              <a:ext cx="1679505" cy="511048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223994" y="140462"/>
              <a:ext cx="1679505" cy="51104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171450" y="1322070"/>
              <a:ext cx="1679505" cy="51104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219429" y="2440462"/>
              <a:ext cx="1679505" cy="511048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171450" y="3576411"/>
              <a:ext cx="1679505" cy="511048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171450" y="4826508"/>
              <a:ext cx="1679505" cy="51104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552775" y="2556666"/>
              <a:ext cx="1679505" cy="511048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600754" y="3692615"/>
              <a:ext cx="1679505" cy="511048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600754" y="4942712"/>
              <a:ext cx="1679505" cy="511048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565164">
              <a:off x="340795" y="5761991"/>
              <a:ext cx="1679505" cy="511048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057001">
              <a:off x="7155177" y="506573"/>
              <a:ext cx="1679505" cy="51104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381340">
              <a:off x="241544" y="529719"/>
              <a:ext cx="1679505" cy="51104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91354">
              <a:off x="7221525" y="5638597"/>
              <a:ext cx="1679505" cy="511048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325790" y="173132"/>
              <a:ext cx="1679505" cy="511048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457977" y="1527176"/>
              <a:ext cx="1679505" cy="511048"/>
            </a:xfrm>
            <a:prstGeom prst="rect">
              <a:avLst/>
            </a:prstGeom>
          </p:spPr>
        </p:pic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404" y="1328021"/>
            <a:ext cx="2674937" cy="1425977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3325490" y="728156"/>
            <a:ext cx="175852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223995" y="3739551"/>
            <a:ext cx="6828286" cy="70788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10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কেজি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5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কেজি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3কেজি ও 2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কেজি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Hexagon 31"/>
          <p:cNvSpPr/>
          <p:nvPr/>
        </p:nvSpPr>
        <p:spPr>
          <a:xfrm>
            <a:off x="3030134" y="2859647"/>
            <a:ext cx="3910274" cy="67609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3" name="TextBox 32"/>
          <p:cNvSpPr txBox="1"/>
          <p:nvPr/>
        </p:nvSpPr>
        <p:spPr>
          <a:xfrm rot="17918057">
            <a:off x="1185725" y="1422993"/>
            <a:ext cx="175852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5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60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32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49" y="-82802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5" name="Group 4"/>
          <p:cNvGrpSpPr/>
          <p:nvPr/>
        </p:nvGrpSpPr>
        <p:grpSpPr>
          <a:xfrm>
            <a:off x="241544" y="140462"/>
            <a:ext cx="8659486" cy="6436106"/>
            <a:chOff x="241544" y="140462"/>
            <a:chExt cx="8659486" cy="643610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2699" y="6065520"/>
              <a:ext cx="1679505" cy="51104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0903" y="6065520"/>
              <a:ext cx="1679505" cy="51104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2296" y="6026912"/>
              <a:ext cx="1679505" cy="51104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9175" y="6026912"/>
              <a:ext cx="1679505" cy="51104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5965" y="6026912"/>
              <a:ext cx="1679505" cy="51104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5840728" y="179070"/>
              <a:ext cx="1679505" cy="51104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4738932" y="179070"/>
              <a:ext cx="1679505" cy="51104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610325" y="140462"/>
              <a:ext cx="1679505" cy="511048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223994" y="140462"/>
              <a:ext cx="1679505" cy="51104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171450" y="1322070"/>
              <a:ext cx="1679505" cy="51104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219429" y="2440462"/>
              <a:ext cx="1679505" cy="511048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171450" y="3576411"/>
              <a:ext cx="1679505" cy="511048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171450" y="4826508"/>
              <a:ext cx="1679505" cy="51104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552775" y="2556666"/>
              <a:ext cx="1679505" cy="511048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600754" y="3692615"/>
              <a:ext cx="1679505" cy="511048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600754" y="4942712"/>
              <a:ext cx="1679505" cy="511048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565164">
              <a:off x="340795" y="5761991"/>
              <a:ext cx="1679505" cy="511048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057001">
              <a:off x="7155177" y="506573"/>
              <a:ext cx="1679505" cy="51104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381340">
              <a:off x="241544" y="529719"/>
              <a:ext cx="1679505" cy="51104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91354">
              <a:off x="7221525" y="5638597"/>
              <a:ext cx="1679505" cy="511048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325790" y="173132"/>
              <a:ext cx="1679505" cy="511048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457977" y="1527176"/>
              <a:ext cx="1679505" cy="511048"/>
            </a:xfrm>
            <a:prstGeom prst="rect">
              <a:avLst/>
            </a:prstGeom>
          </p:spPr>
        </p:pic>
      </p:grpSp>
      <p:sp>
        <p:nvSpPr>
          <p:cNvPr id="53" name="Horizontal Scroll 52"/>
          <p:cNvSpPr/>
          <p:nvPr/>
        </p:nvSpPr>
        <p:spPr>
          <a:xfrm>
            <a:off x="1129919" y="826161"/>
            <a:ext cx="6343689" cy="963552"/>
          </a:xfrm>
          <a:prstGeom prst="horizontalScroll">
            <a:avLst/>
          </a:prstGeom>
          <a:blipFill>
            <a:blip r:embed="rId5"/>
            <a:tile tx="0" ty="0" sx="100000" sy="100000" flip="none" algn="tl"/>
          </a:blip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গড়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নির্ণয়ের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সূত্রটি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শিখি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Hexagon 53"/>
              <p:cNvSpPr/>
              <p:nvPr/>
            </p:nvSpPr>
            <p:spPr>
              <a:xfrm>
                <a:off x="1081296" y="1987796"/>
                <a:ext cx="7130054" cy="634343"/>
              </a:xfrm>
              <a:prstGeom prst="hexagon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গড়</a:t>
                </a:r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=</a:t>
                </a:r>
                <a:r>
                  <a:rPr lang="en-US" sz="40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রাশিগুলোর</a:t>
                </a:r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40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সমষ্টি</a:t>
                </a:r>
                <a14:m>
                  <m:oMath xmlns:m="http://schemas.openxmlformats.org/officeDocument/2006/math">
                    <m:r>
                      <a:rPr lang="en-US" sz="40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÷</m:t>
                    </m:r>
                  </m:oMath>
                </a14:m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40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রাশির</a:t>
                </a:r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40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সংখ্যা</a:t>
                </a:r>
                <a:endParaRPr lang="en-US" sz="4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4" name="Hexagon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296" y="1987796"/>
                <a:ext cx="7130054" cy="634343"/>
              </a:xfrm>
              <a:prstGeom prst="hexagon">
                <a:avLst/>
              </a:prstGeom>
              <a:blipFill rotWithShape="0">
                <a:blip r:embed="rId6"/>
                <a:stretch>
                  <a:fillRect t="-33019" b="-5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Folded Corner 54"/>
              <p:cNvSpPr/>
              <p:nvPr/>
            </p:nvSpPr>
            <p:spPr>
              <a:xfrm>
                <a:off x="1129919" y="3108386"/>
                <a:ext cx="7033655" cy="2858649"/>
              </a:xfrm>
              <a:prstGeom prst="foldedCorner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000" b="1" dirty="0" smtClean="0">
                  <a:ln w="0"/>
                  <a:solidFill>
                    <a:schemeClr val="tx1"/>
                  </a:solidFill>
                  <a:sym typeface="Wingdings" panose="05000000000000000000" pitchFamily="2" charset="2"/>
                </a:endParaRPr>
              </a:p>
              <a:p>
                <a:endParaRPr lang="en-US" sz="2000" b="1" dirty="0">
                  <a:ln w="0"/>
                  <a:solidFill>
                    <a:schemeClr val="tx1"/>
                  </a:solidFill>
                  <a:sym typeface="Wingdings" panose="05000000000000000000" pitchFamily="2" charset="2"/>
                </a:endParaRPr>
              </a:p>
              <a:p>
                <a:r>
                  <a:rPr lang="en-US" sz="2800" b="1" dirty="0" smtClean="0">
                    <a:ln w="0"/>
                    <a:solidFill>
                      <a:schemeClr val="tx1"/>
                    </a:solidFill>
                    <a:sym typeface="Wingdings" panose="05000000000000000000" pitchFamily="2" charset="2"/>
                  </a:rPr>
                  <a:t> </a:t>
                </a:r>
                <a:r>
                  <a:rPr lang="en-US" sz="2800" b="1" dirty="0" err="1" smtClean="0">
                    <a:ln w="0"/>
                    <a:solidFill>
                      <a:schemeClr val="tx1"/>
                    </a:solidFill>
                  </a:rPr>
                  <a:t>এবার</a:t>
                </a:r>
                <a:r>
                  <a:rPr lang="en-US" sz="2800" b="1" dirty="0" smtClean="0">
                    <a:ln w="0"/>
                    <a:solidFill>
                      <a:schemeClr val="tx1"/>
                    </a:solidFill>
                  </a:rPr>
                  <a:t> </a:t>
                </a:r>
                <a:r>
                  <a:rPr lang="en-US" sz="2800" b="1" dirty="0" err="1" smtClean="0">
                    <a:ln w="0"/>
                    <a:solidFill>
                      <a:schemeClr val="tx1"/>
                    </a:solidFill>
                  </a:rPr>
                  <a:t>আমরা</a:t>
                </a:r>
                <a:r>
                  <a:rPr lang="en-US" sz="2800" b="1" dirty="0" smtClean="0">
                    <a:ln w="0"/>
                    <a:solidFill>
                      <a:schemeClr val="tx1"/>
                    </a:solidFill>
                  </a:rPr>
                  <a:t> </a:t>
                </a:r>
                <a:r>
                  <a:rPr lang="en-US" sz="2800" b="1" dirty="0" err="1" smtClean="0">
                    <a:ln w="0"/>
                    <a:solidFill>
                      <a:schemeClr val="tx1"/>
                    </a:solidFill>
                  </a:rPr>
                  <a:t>সূত্রটি</a:t>
                </a:r>
                <a:r>
                  <a:rPr lang="en-US" sz="2800" b="1" dirty="0" smtClean="0">
                    <a:ln w="0"/>
                    <a:solidFill>
                      <a:schemeClr val="tx1"/>
                    </a:solidFill>
                  </a:rPr>
                  <a:t> </a:t>
                </a:r>
                <a:r>
                  <a:rPr lang="en-US" sz="2800" b="1" dirty="0" err="1" smtClean="0">
                    <a:ln w="0"/>
                    <a:solidFill>
                      <a:schemeClr val="tx1"/>
                    </a:solidFill>
                  </a:rPr>
                  <a:t>ব্যবহার</a:t>
                </a:r>
                <a:r>
                  <a:rPr lang="en-US" sz="2800" b="1" dirty="0" smtClean="0">
                    <a:ln w="0"/>
                    <a:solidFill>
                      <a:schemeClr val="tx1"/>
                    </a:solidFill>
                  </a:rPr>
                  <a:t> </a:t>
                </a:r>
                <a:r>
                  <a:rPr lang="en-US" sz="2800" b="1" dirty="0" err="1" smtClean="0">
                    <a:ln w="0"/>
                    <a:solidFill>
                      <a:schemeClr val="tx1"/>
                    </a:solidFill>
                  </a:rPr>
                  <a:t>করে</a:t>
                </a:r>
                <a:r>
                  <a:rPr lang="en-US" sz="2800" b="1" dirty="0" smtClean="0">
                    <a:ln w="0"/>
                    <a:solidFill>
                      <a:schemeClr val="tx1"/>
                    </a:solidFill>
                  </a:rPr>
                  <a:t> </a:t>
                </a:r>
                <a:r>
                  <a:rPr lang="en-US" sz="2800" b="1" dirty="0" err="1" smtClean="0">
                    <a:ln w="0"/>
                    <a:solidFill>
                      <a:schemeClr val="tx1"/>
                    </a:solidFill>
                  </a:rPr>
                  <a:t>একটা</a:t>
                </a:r>
                <a:r>
                  <a:rPr lang="en-US" sz="2800" b="1" dirty="0" smtClean="0">
                    <a:ln w="0"/>
                    <a:solidFill>
                      <a:schemeClr val="tx1"/>
                    </a:solidFill>
                  </a:rPr>
                  <a:t> </a:t>
                </a:r>
                <a:r>
                  <a:rPr lang="en-US" sz="2800" b="1" dirty="0" err="1" smtClean="0">
                    <a:ln w="0"/>
                    <a:solidFill>
                      <a:schemeClr val="tx1"/>
                    </a:solidFill>
                  </a:rPr>
                  <a:t>গড়</a:t>
                </a:r>
                <a:r>
                  <a:rPr lang="en-US" sz="2800" b="1" dirty="0" smtClean="0">
                    <a:ln w="0"/>
                    <a:solidFill>
                      <a:schemeClr val="tx1"/>
                    </a:solidFill>
                  </a:rPr>
                  <a:t> </a:t>
                </a:r>
                <a:r>
                  <a:rPr lang="en-US" sz="2800" b="1" dirty="0" err="1" smtClean="0">
                    <a:ln w="0"/>
                    <a:solidFill>
                      <a:schemeClr val="tx1"/>
                    </a:solidFill>
                  </a:rPr>
                  <a:t>নির্ণয়</a:t>
                </a:r>
                <a:r>
                  <a:rPr lang="en-US" sz="2800" b="1" dirty="0" smtClean="0">
                    <a:ln w="0"/>
                    <a:solidFill>
                      <a:schemeClr val="tx1"/>
                    </a:solidFill>
                  </a:rPr>
                  <a:t> </a:t>
                </a:r>
                <a:r>
                  <a:rPr lang="en-US" sz="2800" b="1" dirty="0" err="1" smtClean="0">
                    <a:ln w="0"/>
                    <a:solidFill>
                      <a:schemeClr val="tx1"/>
                    </a:solidFill>
                  </a:rPr>
                  <a:t>করব</a:t>
                </a:r>
                <a:r>
                  <a:rPr lang="en-US" sz="2800" b="1" dirty="0" smtClean="0">
                    <a:ln w="0"/>
                    <a:solidFill>
                      <a:schemeClr val="tx1"/>
                    </a:solidFill>
                  </a:rPr>
                  <a:t>।</a:t>
                </a:r>
                <a:endParaRPr lang="en-US" sz="2800" dirty="0" smtClean="0">
                  <a:ln w="0"/>
                  <a:solidFill>
                    <a:schemeClr val="tx1"/>
                  </a:solidFill>
                  <a:sym typeface="Wingdings" panose="05000000000000000000" pitchFamily="2" charset="2"/>
                </a:endParaRPr>
              </a:p>
              <a:p>
                <a:endParaRPr lang="en-US" sz="1200" dirty="0" smtClean="0">
                  <a:ln w="0"/>
                  <a:solidFill>
                    <a:schemeClr val="tx1"/>
                  </a:solidFill>
                  <a:sym typeface="Wingdings" panose="05000000000000000000" pitchFamily="2" charset="2"/>
                </a:endParaRPr>
              </a:p>
              <a:p>
                <a:r>
                  <a:rPr lang="en-US" sz="2800" dirty="0" smtClean="0">
                    <a:ln w="0"/>
                    <a:solidFill>
                      <a:schemeClr val="tx1"/>
                    </a:solidFill>
                    <a:sym typeface="Wingdings" panose="05000000000000000000" pitchFamily="2" charset="2"/>
                  </a:rPr>
                  <a:t></a:t>
                </a:r>
                <a:r>
                  <a:rPr lang="en-US" sz="2800" dirty="0" smtClean="0">
                    <a:ln w="0"/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4, 3, 7, 5 ও 3 </a:t>
                </a:r>
                <a:r>
                  <a:rPr lang="en-US" sz="2800" dirty="0" err="1" smtClean="0">
                    <a:ln w="0"/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2800" dirty="0" smtClean="0">
                    <a:ln w="0"/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n w="0"/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গড়</a:t>
                </a:r>
                <a:r>
                  <a:rPr lang="en-US" sz="2800" dirty="0" smtClean="0">
                    <a:ln w="0"/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n w="0"/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নির্ণয়</a:t>
                </a:r>
                <a:r>
                  <a:rPr lang="en-US" sz="2800" dirty="0" smtClean="0">
                    <a:ln w="0"/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n w="0"/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2800" dirty="0" smtClean="0">
                    <a:ln w="0"/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r>
                  <a:rPr lang="en-US" sz="2800" dirty="0" err="1" smtClean="0">
                    <a:ln w="0"/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আমরা</a:t>
                </a:r>
                <a:r>
                  <a:rPr lang="en-US" sz="2800" dirty="0" smtClean="0">
                    <a:ln w="0"/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n w="0"/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জানি</a:t>
                </a:r>
                <a:r>
                  <a:rPr lang="en-US" sz="2800" dirty="0" smtClean="0">
                    <a:ln w="0"/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n w="0"/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গড়</a:t>
                </a:r>
                <a:r>
                  <a:rPr lang="en-US" sz="2800" dirty="0" smtClean="0">
                    <a:ln w="0"/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en-US" sz="2800" dirty="0" err="1" smtClean="0">
                    <a:ln w="0"/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রাশিগুলোর</a:t>
                </a:r>
                <a:r>
                  <a:rPr lang="en-US" sz="2800" dirty="0" smtClean="0">
                    <a:ln w="0"/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স</a:t>
                </a:r>
                <a14:m>
                  <m:oMath xmlns:m="http://schemas.openxmlformats.org/officeDocument/2006/math">
                    <m:r>
                      <a:rPr lang="en-US" sz="2800">
                        <a:ln w="0"/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ম</m:t>
                    </m:r>
                    <m:r>
                      <a:rPr lang="en-US" sz="2800" b="0" i="0" smtClean="0">
                        <a:ln w="0"/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ষ</m:t>
                    </m:r>
                    <m:r>
                      <a:rPr lang="en-US" sz="2800" b="0" i="1" smtClean="0">
                        <a:ln w="0"/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্টি</m:t>
                    </m:r>
                    <m:r>
                      <a:rPr lang="en-US" sz="2800" i="1" smtClean="0">
                        <a:ln w="0"/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÷</m:t>
                    </m:r>
                  </m:oMath>
                </a14:m>
                <a:r>
                  <a:rPr lang="en-US" sz="2800" dirty="0" smtClean="0">
                    <a:ln w="0"/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n w="0"/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রাশির</a:t>
                </a:r>
                <a:r>
                  <a:rPr lang="en-US" sz="2800" dirty="0" smtClean="0">
                    <a:ln w="0"/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n w="0"/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</a:t>
                </a:r>
                <a:endParaRPr lang="en-US" sz="280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dirty="0" smtClean="0">
                    <a:ln w="0"/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   = (4+3+7+5+6) </a:t>
                </a:r>
                <a14:m>
                  <m:oMath xmlns:m="http://schemas.openxmlformats.org/officeDocument/2006/math">
                    <m:r>
                      <a:rPr lang="en-US" sz="2800" i="1" smtClean="0">
                        <a:ln w="0"/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÷</m:t>
                    </m:r>
                  </m:oMath>
                </a14:m>
                <a:r>
                  <a:rPr lang="en-US" sz="2800" dirty="0" smtClean="0">
                    <a:ln w="0"/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5</a:t>
                </a:r>
              </a:p>
              <a:p>
                <a:r>
                  <a:rPr lang="en-US" sz="2800" dirty="0">
                    <a:ln w="0"/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 </a:t>
                </a:r>
                <a:r>
                  <a:rPr lang="en-US" sz="2800" dirty="0" smtClean="0">
                    <a:ln w="0"/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= 25</a:t>
                </a:r>
                <a14:m>
                  <m:oMath xmlns:m="http://schemas.openxmlformats.org/officeDocument/2006/math">
                    <m:r>
                      <a:rPr lang="en-US" sz="2800" i="1" smtClean="0">
                        <a:ln w="0"/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÷</m:t>
                    </m:r>
                  </m:oMath>
                </a14:m>
                <a:r>
                  <a:rPr lang="en-US" sz="2800" dirty="0" smtClean="0">
                    <a:ln w="0"/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5</a:t>
                </a:r>
              </a:p>
              <a:p>
                <a:r>
                  <a:rPr lang="en-US" sz="2800" dirty="0">
                    <a:ln w="0"/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 </a:t>
                </a:r>
                <a:r>
                  <a:rPr lang="en-US" sz="2800" dirty="0" smtClean="0">
                    <a:ln w="0"/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= 5</a:t>
                </a:r>
              </a:p>
            </p:txBody>
          </p:sp>
        </mc:Choice>
        <mc:Fallback xmlns="">
          <p:sp>
            <p:nvSpPr>
              <p:cNvPr id="55" name="Folded Corner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9919" y="3108386"/>
                <a:ext cx="7033655" cy="2858649"/>
              </a:xfrm>
              <a:prstGeom prst="foldedCorner">
                <a:avLst/>
              </a:prstGeom>
              <a:blipFill rotWithShape="0">
                <a:blip r:embed="rId7"/>
                <a:stretch>
                  <a:fillRect l="-1729" t="-1489" b="-7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269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" name="Content Placeholder 2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0" y="3201194"/>
            <a:ext cx="2857500" cy="16002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5" name="Group 4"/>
          <p:cNvGrpSpPr/>
          <p:nvPr/>
        </p:nvGrpSpPr>
        <p:grpSpPr>
          <a:xfrm>
            <a:off x="241544" y="140462"/>
            <a:ext cx="8659486" cy="6436106"/>
            <a:chOff x="241544" y="140462"/>
            <a:chExt cx="8659486" cy="643610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2699" y="6065520"/>
              <a:ext cx="1679505" cy="51104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0903" y="6065520"/>
              <a:ext cx="1679505" cy="51104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2296" y="6026912"/>
              <a:ext cx="1679505" cy="51104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9175" y="6026912"/>
              <a:ext cx="1679505" cy="51104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5965" y="6026912"/>
              <a:ext cx="1679505" cy="51104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5840728" y="179070"/>
              <a:ext cx="1679505" cy="51104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4738932" y="179070"/>
              <a:ext cx="1679505" cy="51104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610325" y="140462"/>
              <a:ext cx="1679505" cy="511048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223994" y="140462"/>
              <a:ext cx="1679505" cy="51104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171450" y="1322070"/>
              <a:ext cx="1679505" cy="51104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219429" y="2440462"/>
              <a:ext cx="1679505" cy="511048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171450" y="3576411"/>
              <a:ext cx="1679505" cy="511048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171450" y="4826508"/>
              <a:ext cx="1679505" cy="51104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552775" y="2556666"/>
              <a:ext cx="1679505" cy="511048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600754" y="3692615"/>
              <a:ext cx="1679505" cy="511048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600754" y="4942712"/>
              <a:ext cx="1679505" cy="511048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565164">
              <a:off x="340795" y="5761991"/>
              <a:ext cx="1679505" cy="511048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057001">
              <a:off x="7155177" y="506573"/>
              <a:ext cx="1679505" cy="51104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381340">
              <a:off x="241544" y="529719"/>
              <a:ext cx="1679505" cy="51104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91354">
              <a:off x="7221525" y="5638597"/>
              <a:ext cx="1679505" cy="511048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325790" y="173132"/>
              <a:ext cx="1679505" cy="511048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457977" y="1527176"/>
              <a:ext cx="1679505" cy="511048"/>
            </a:xfrm>
            <a:prstGeom prst="rect">
              <a:avLst/>
            </a:prstGeom>
          </p:spPr>
        </p:pic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280" y="1529859"/>
            <a:ext cx="2857500" cy="160020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749443" y="852110"/>
            <a:ext cx="3329682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56360" y="3254051"/>
            <a:ext cx="6669638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</a:t>
            </a:r>
            <a:r>
              <a:rPr lang="en-US" sz="3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গড়ের</a:t>
            </a:r>
            <a:r>
              <a:rPr lang="en-US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সূত্রটি</a:t>
            </a:r>
            <a:r>
              <a:rPr lang="en-US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অংকটি</a:t>
            </a:r>
            <a:r>
              <a:rPr lang="en-US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5টি </a:t>
            </a:r>
            <a:r>
              <a:rPr lang="en-US" sz="3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পাত্রে</a:t>
            </a:r>
            <a:r>
              <a:rPr lang="en-US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4 </a:t>
            </a:r>
            <a:r>
              <a:rPr lang="en-US" sz="3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কেজি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চাল</a:t>
            </a:r>
            <a:r>
              <a:rPr lang="en-US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 5 </a:t>
            </a:r>
            <a:r>
              <a:rPr lang="en-US" sz="3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কেজি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চাল</a:t>
            </a:r>
            <a:r>
              <a:rPr lang="en-US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6কেজি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চাল</a:t>
            </a:r>
            <a:r>
              <a:rPr lang="en-US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7 </a:t>
            </a:r>
            <a:r>
              <a:rPr lang="en-US" sz="3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কেজি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চাল</a:t>
            </a:r>
            <a:r>
              <a:rPr lang="en-US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ও 8কেজি </a:t>
            </a:r>
            <a:r>
              <a:rPr lang="en-US" sz="3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চাল</a:t>
            </a:r>
            <a:r>
              <a:rPr lang="en-US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পাত্রে</a:t>
            </a:r>
            <a:r>
              <a:rPr lang="en-US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কেজি</a:t>
            </a:r>
            <a:r>
              <a:rPr lang="en-US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চাল</a:t>
            </a:r>
            <a:r>
              <a:rPr lang="en-US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507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30" name="Content Placeholder 2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9493014"/>
              </p:ext>
            </p:extLst>
          </p:nvPr>
        </p:nvGraphicFramePr>
        <p:xfrm>
          <a:off x="628650" y="1825625"/>
          <a:ext cx="7886704" cy="37084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985838"/>
                <a:gridCol w="985838"/>
                <a:gridCol w="985838"/>
                <a:gridCol w="985838"/>
                <a:gridCol w="985838"/>
                <a:gridCol w="985838"/>
                <a:gridCol w="985838"/>
                <a:gridCol w="985838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5" name="Group 4"/>
          <p:cNvGrpSpPr/>
          <p:nvPr/>
        </p:nvGrpSpPr>
        <p:grpSpPr>
          <a:xfrm>
            <a:off x="241544" y="140462"/>
            <a:ext cx="8659486" cy="6436106"/>
            <a:chOff x="241544" y="140462"/>
            <a:chExt cx="8659486" cy="643610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2699" y="6065520"/>
              <a:ext cx="1679505" cy="51104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0903" y="6065520"/>
              <a:ext cx="1679505" cy="51104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2296" y="6026912"/>
              <a:ext cx="1679505" cy="51104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9175" y="6026912"/>
              <a:ext cx="1679505" cy="51104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5965" y="6026912"/>
              <a:ext cx="1679505" cy="51104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5840728" y="179070"/>
              <a:ext cx="1679505" cy="51104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4738932" y="179070"/>
              <a:ext cx="1679505" cy="51104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610325" y="140462"/>
              <a:ext cx="1679505" cy="511048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223994" y="140462"/>
              <a:ext cx="1679505" cy="51104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171450" y="1322070"/>
              <a:ext cx="1679505" cy="51104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219429" y="2440462"/>
              <a:ext cx="1679505" cy="511048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171450" y="3576411"/>
              <a:ext cx="1679505" cy="511048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171450" y="4826508"/>
              <a:ext cx="1679505" cy="51104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552775" y="2556666"/>
              <a:ext cx="1679505" cy="511048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600754" y="3692615"/>
              <a:ext cx="1679505" cy="511048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600754" y="4942712"/>
              <a:ext cx="1679505" cy="511048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565164">
              <a:off x="340795" y="5761991"/>
              <a:ext cx="1679505" cy="511048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057001">
              <a:off x="7155177" y="506573"/>
              <a:ext cx="1679505" cy="51104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381340">
              <a:off x="241544" y="529719"/>
              <a:ext cx="1679505" cy="51104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91354">
              <a:off x="7221525" y="5638597"/>
              <a:ext cx="1679505" cy="511048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325790" y="173132"/>
              <a:ext cx="1679505" cy="511048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457977" y="1527176"/>
              <a:ext cx="1679505" cy="511048"/>
            </a:xfrm>
            <a:prstGeom prst="rect">
              <a:avLst/>
            </a:prstGeom>
          </p:spPr>
        </p:pic>
      </p:grpSp>
      <p:sp>
        <p:nvSpPr>
          <p:cNvPr id="28" name="TextBox 27"/>
          <p:cNvSpPr txBox="1"/>
          <p:nvPr/>
        </p:nvSpPr>
        <p:spPr>
          <a:xfrm>
            <a:off x="2340454" y="795754"/>
            <a:ext cx="3329682" cy="64633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গড়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অংকের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223994" y="1548907"/>
            <a:ext cx="6660791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গাভী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প্রতিদিন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পরিমান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দুধ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ছকে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দেখানো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4581130"/>
              </p:ext>
            </p:extLst>
          </p:nvPr>
        </p:nvGraphicFramePr>
        <p:xfrm>
          <a:off x="1314409" y="2605687"/>
          <a:ext cx="6570376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1405"/>
                <a:gridCol w="841828"/>
                <a:gridCol w="870857"/>
                <a:gridCol w="798286"/>
                <a:gridCol w="783771"/>
                <a:gridCol w="856343"/>
                <a:gridCol w="827315"/>
                <a:gridCol w="58057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বার</a:t>
                      </a:r>
                      <a:endParaRPr lang="en-US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শনি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রবি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সোম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মঙ্গল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বুধ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বৃহঃ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শুক্র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দুধ</a:t>
                      </a:r>
                      <a:r>
                        <a:rPr lang="en-US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(</a:t>
                      </a:r>
                      <a:r>
                        <a:rPr lang="en-US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লিটার</a:t>
                      </a:r>
                      <a:r>
                        <a:rPr lang="en-US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)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13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16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15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13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17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14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17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1309125" y="3406573"/>
            <a:ext cx="6660791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গাভীটি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প্রতিদিন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পরিমান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দুধ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259754" y="4012720"/>
                <a:ext cx="6660791" cy="230832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4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অংকটিকে</a:t>
                </a:r>
                <a:r>
                  <a:rPr lang="en-US" sz="24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আমরা</a:t>
                </a:r>
                <a:r>
                  <a:rPr lang="en-US" sz="24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খুব</a:t>
                </a:r>
                <a:r>
                  <a:rPr lang="en-US" sz="24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সহজে</a:t>
                </a:r>
                <a:r>
                  <a:rPr lang="en-US" sz="24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সূত্রের</a:t>
                </a:r>
                <a:r>
                  <a:rPr lang="en-US" sz="24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সাহায্যে</a:t>
                </a:r>
                <a:r>
                  <a:rPr lang="en-US" sz="24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</a:t>
                </a:r>
                <a:r>
                  <a:rPr lang="en-US" sz="24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করতে</a:t>
                </a:r>
                <a:r>
                  <a:rPr lang="en-US" sz="24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পারি</a:t>
                </a:r>
                <a:r>
                  <a:rPr lang="en-US" sz="24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r>
                  <a:rPr lang="en-US" sz="24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গড়</a:t>
                </a:r>
                <a:r>
                  <a:rPr lang="en-US" sz="24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:r>
                  <a:rPr lang="en-US" sz="24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রাশিগুলোর</a:t>
                </a:r>
                <a:r>
                  <a:rPr lang="en-US" sz="24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সমষ্টি</a:t>
                </a:r>
                <a:r>
                  <a:rPr lang="en-US" sz="2400" dirty="0">
                    <a:ln w="0"/>
                    <a:solidFill>
                      <a:schemeClr val="tx1"/>
                    </a:solidFill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n w="0"/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÷</m:t>
                    </m:r>
                  </m:oMath>
                </a14:m>
                <a:r>
                  <a:rPr lang="en-US" sz="24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রাশির</a:t>
                </a:r>
                <a:r>
                  <a:rPr lang="en-US" sz="24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</a:t>
                </a:r>
                <a:endParaRPr lang="en-US" sz="2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 = (13+16+15+13+17+14+17)</a:t>
                </a:r>
                <a:r>
                  <a:rPr lang="en-US" sz="2400" dirty="0">
                    <a:ln w="0"/>
                    <a:solidFill>
                      <a:schemeClr val="tx1"/>
                    </a:solidFill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n w="0"/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÷</m:t>
                    </m:r>
                  </m:oMath>
                </a14:m>
                <a:r>
                  <a:rPr lang="en-US" sz="24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7</a:t>
                </a:r>
              </a:p>
              <a:p>
                <a:r>
                  <a:rPr 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= 105</a:t>
                </a:r>
                <a:r>
                  <a:rPr lang="en-US" sz="2400" dirty="0">
                    <a:ln w="0"/>
                    <a:solidFill>
                      <a:schemeClr val="tx1"/>
                    </a:solidFill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n w="0"/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÷</m:t>
                    </m:r>
                  </m:oMath>
                </a14:m>
                <a:r>
                  <a:rPr lang="en-US" sz="24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7</a:t>
                </a:r>
              </a:p>
              <a:p>
                <a:r>
                  <a:rPr lang="en-US" sz="24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= 15 </a:t>
                </a:r>
                <a:r>
                  <a:rPr lang="en-US" sz="24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লিটার</a:t>
                </a:r>
                <a:endParaRPr lang="en-US" sz="2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গাভীটি</a:t>
                </a:r>
                <a:r>
                  <a:rPr lang="en-US" sz="24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প্রদিন</a:t>
                </a:r>
                <a:r>
                  <a:rPr lang="en-US" sz="24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গড়ে</a:t>
                </a:r>
                <a:r>
                  <a:rPr lang="en-US" sz="24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15 </a:t>
                </a:r>
                <a:r>
                  <a:rPr lang="en-US" sz="24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লিটার</a:t>
                </a:r>
                <a:r>
                  <a:rPr lang="en-US" sz="24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দুধ</a:t>
                </a:r>
                <a:r>
                  <a:rPr lang="en-US" sz="24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দেয়</a:t>
                </a:r>
                <a:r>
                  <a:rPr lang="en-US" sz="24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754" y="4012720"/>
                <a:ext cx="6660791" cy="2308324"/>
              </a:xfrm>
              <a:prstGeom prst="rect">
                <a:avLst/>
              </a:prstGeom>
              <a:blipFill rotWithShape="0">
                <a:blip r:embed="rId6"/>
                <a:stretch>
                  <a:fillRect l="-1554" t="-2362" b="-5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300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2" grpId="0" animBg="1"/>
      <p:bldP spid="3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280</TotalTime>
  <Words>401</Words>
  <Application>Microsoft Office PowerPoint</Application>
  <PresentationFormat>On-screen Show (4:3)</PresentationFormat>
  <Paragraphs>114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Kabir</dc:creator>
  <cp:lastModifiedBy>KABIR</cp:lastModifiedBy>
  <cp:revision>67</cp:revision>
  <dcterms:created xsi:type="dcterms:W3CDTF">2020-04-24T04:59:28Z</dcterms:created>
  <dcterms:modified xsi:type="dcterms:W3CDTF">2020-07-07T12:33:46Z</dcterms:modified>
</cp:coreProperties>
</file>