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0"/>
  </p:notesMasterIdLst>
  <p:sldIdLst>
    <p:sldId id="269" r:id="rId2"/>
    <p:sldId id="257" r:id="rId3"/>
    <p:sldId id="258" r:id="rId4"/>
    <p:sldId id="260" r:id="rId5"/>
    <p:sldId id="261" r:id="rId6"/>
    <p:sldId id="270" r:id="rId7"/>
    <p:sldId id="271" r:id="rId8"/>
    <p:sldId id="262" r:id="rId9"/>
    <p:sldId id="267" r:id="rId10"/>
    <p:sldId id="276" r:id="rId11"/>
    <p:sldId id="264" r:id="rId12"/>
    <p:sldId id="265" r:id="rId13"/>
    <p:sldId id="272" r:id="rId14"/>
    <p:sldId id="273" r:id="rId15"/>
    <p:sldId id="266" r:id="rId16"/>
    <p:sldId id="275" r:id="rId17"/>
    <p:sldId id="274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BEC75-5BE6-412E-BF18-56049A1A96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D18EB-32DD-4252-B9B8-786B6278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D18EB-32DD-4252-B9B8-786B6278F9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2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866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0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147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7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9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7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2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5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8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8D26-985E-4C2E-8A2D-6818E4A23D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985EB1-FDB3-43D6-B052-8904E0C9B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9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amarksb14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30BB65-397F-4D9B-8790-F7A788B0E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1" t="9091" r="21293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E2C9D-E920-481C-96B0-3A15365D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4062017" cy="24827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9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স্বাগতম</a:t>
            </a: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19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40AC-71D1-401E-9287-436A852EC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1641"/>
            <a:ext cx="8596668" cy="4809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1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1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1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95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7F48FB-D397-4A43-BB19-6529D13E6F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-8468"/>
                <a:ext cx="7531483" cy="6857999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াধানঃ</a:t>
                </a:r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াথর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(CaCO</a:t>
                </a:r>
                <a: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রূপঃ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CaCO</a:t>
                </a:r>
                <a:r>
                  <a:rPr lang="en-US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+ 2HCl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CaCl</a:t>
                </a:r>
                <a:r>
                  <a:rPr lang="en-US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H</a:t>
                </a:r>
                <a:r>
                  <a:rPr lang="en-US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(l)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CO</a:t>
                </a:r>
                <a:r>
                  <a:rPr lang="en-US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100g                                                                     44g</a:t>
                </a:r>
              </a:p>
              <a:p>
                <a:pPr marL="0" indent="0">
                  <a:buNone/>
                </a:pP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ী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ণ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ম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ে,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100g CaCO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28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44g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⸫   25g CaCO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28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𝟒𝟒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𝟐𝟓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=11g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8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অতএব,নির্ণেয়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28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মাণ</a:t>
                </a:r>
                <a:r>
                  <a:rPr lang="en-US" sz="2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11g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7F48FB-D397-4A43-BB19-6529D13E6F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-8468"/>
                <a:ext cx="7531483" cy="6857999"/>
              </a:xfrm>
              <a:blipFill>
                <a:blip r:embed="rId2"/>
                <a:stretch>
                  <a:fillRect l="-2429" t="-3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29F36-D9D6-41D9-B5D1-AA2D4287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51" y="1"/>
            <a:ext cx="4617073" cy="5514392"/>
          </a:xfrm>
        </p:spPr>
        <p:txBody>
          <a:bodyPr anchor="ctr">
            <a:normAutofit/>
          </a:bodyPr>
          <a:lstStyle/>
          <a:p>
            <a:b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-১</a:t>
            </a:r>
            <a:b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25g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াথর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নমুনাকে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দ্রবীভুত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268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0363881-1401-4BD0-880A-DE39583F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16638"/>
            <a:ext cx="3443340" cy="5224724"/>
          </a:xfrm>
        </p:spPr>
        <p:txBody>
          <a:bodyPr anchor="ctr"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 ২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িশাদলের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ে?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0D3424-FEBD-42E4-AE36-97213E55A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41803" y="816638"/>
                <a:ext cx="7950197" cy="6041362"/>
              </a:xfrm>
            </p:spPr>
            <p:txBody>
              <a:bodyPr anchor="ctr">
                <a:normAutofit fontScale="70000" lnSpcReduction="20000"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5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াধানঃ</a:t>
                </a:r>
                <a:endParaRPr lang="en-US" sz="3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নিশাদল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(NH</a:t>
                </a:r>
                <a:r>
                  <a:rPr lang="en-US" sz="35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Cl)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5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কুইক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লাইম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5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3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বিক্রিয়ার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নিম্নর</a:t>
                </a:r>
                <a:r>
                  <a:rPr lang="as-IN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ূ</a:t>
                </a:r>
                <a:r>
                  <a:rPr lang="en-US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as-IN" sz="35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ঃ</a:t>
                </a:r>
                <a:endParaRPr lang="en-US" sz="35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35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2NH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  <a:r>
                  <a:rPr lang="en-U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→ CaCl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H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(l)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+ 2NH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57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107g</a:t>
                </a:r>
                <a:r>
                  <a:rPr lang="en-US" sz="3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</a:t>
                </a:r>
                <a:r>
                  <a:rPr lang="en-US" sz="4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2×22.4L=44.8L</a:t>
                </a:r>
                <a:endParaRPr lang="en-US" sz="21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ী</a:t>
                </a:r>
                <a:r>
                  <a:rPr lang="as-IN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ণ</a:t>
                </a:r>
                <a:r>
                  <a:rPr lang="en-US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ম</a:t>
                </a:r>
                <a:r>
                  <a:rPr lang="as-IN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41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ে,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107g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31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  <a:r>
                  <a:rPr lang="en-US" sz="31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31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6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44.8 L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⸫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15g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31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31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6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𝟒𝟒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𝟖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𝟏𝟎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=6.28 L </a:t>
                </a:r>
                <a:endParaRPr lang="en-US" sz="3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6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</a:t>
                </a:r>
                <a:r>
                  <a:rPr lang="en-US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46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নির্ণেয়</a:t>
                </a:r>
                <a:r>
                  <a:rPr lang="en-US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40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4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46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মাণ</a:t>
                </a:r>
                <a:r>
                  <a:rPr lang="en-US" sz="4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6.28 L  </a:t>
                </a: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0D3424-FEBD-42E4-AE36-97213E55A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1803" y="816638"/>
                <a:ext cx="7950197" cy="6041362"/>
              </a:xfrm>
              <a:blipFill>
                <a:blip r:embed="rId2"/>
                <a:stretch>
                  <a:fillRect l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28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9A88-9205-463A-A29E-08D398D06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563878" cy="168884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-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10L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িথেন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থেষ্ট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অক্সিজেনে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পুড়ালে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100" baseline="-25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D112C6-2F4F-4D27-AE60-F94FCFF413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1455576"/>
                <a:ext cx="10030408" cy="54024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াধানঃ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as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িথেন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(CH</a:t>
                </a:r>
                <a:r>
                  <a:rPr lang="en-US" sz="3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(O</a:t>
                </a:r>
                <a:r>
                  <a:rPr lang="en-US" sz="3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ূ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ঃ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 </a:t>
                </a:r>
                <a:r>
                  <a:rPr lang="en-US" sz="2800" dirty="0"/>
                  <a:t>→ CO</a:t>
                </a:r>
                <a:r>
                  <a:rPr lang="en-US" sz="2800" baseline="-25000" dirty="0"/>
                  <a:t>2</a:t>
                </a:r>
                <a:r>
                  <a:rPr lang="en-US" sz="2000" dirty="0"/>
                  <a:t>(g)  </a:t>
                </a:r>
                <a:r>
                  <a:rPr lang="en-US" sz="2800" dirty="0"/>
                  <a:t>+  2H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O</a:t>
                </a:r>
                <a:r>
                  <a:rPr lang="en-US" sz="2000" dirty="0"/>
                  <a:t>(l)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22.4 L                   44g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ী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ণ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ম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ে,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22.4 L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 g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⸫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L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10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19.64 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অতএব,নির্ণেয়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19.64 g</a:t>
                </a:r>
                <a:endParaRPr lang="en-US" sz="2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D112C6-2F4F-4D27-AE60-F94FCFF413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455576"/>
                <a:ext cx="10030408" cy="5402423"/>
              </a:xfrm>
              <a:blipFill>
                <a:blip r:embed="rId2"/>
                <a:stretch>
                  <a:fillRect l="-1824" t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463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9A88-9205-463A-A29E-08D398D06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563878" cy="168884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-৪  </a:t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8L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িথেন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োরিনের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রলে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ক্লোরাইড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D112C6-2F4F-4D27-AE60-F94FCFF413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1455576"/>
                <a:ext cx="10030408" cy="54024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াধানঃ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as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িথেন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(CH</a:t>
                </a:r>
                <a:r>
                  <a:rPr lang="en-US" sz="3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ক্লোরিন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(Cl</a:t>
                </a:r>
                <a:r>
                  <a:rPr lang="en-US" sz="28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 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ূ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as-IN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ঃ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+Cl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 </a:t>
                </a:r>
                <a:r>
                  <a:rPr lang="en-US" sz="2800" dirty="0"/>
                  <a:t>→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  <a:r>
                  <a:rPr lang="en-US" sz="2000" dirty="0"/>
                  <a:t>(g)  </a:t>
                </a:r>
                <a:r>
                  <a:rPr lang="en-US" sz="2800" dirty="0"/>
                  <a:t>+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22.4 L                                      22.4 L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ী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ণ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ম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ে,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22.4 L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22.4 L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⸫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L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 L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অতএব,নির্ণেয়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L</a:t>
                </a:r>
                <a:endParaRPr lang="en-US" sz="2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D112C6-2F4F-4D27-AE60-F94FCFF413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455576"/>
                <a:ext cx="10030408" cy="5402423"/>
              </a:xfrm>
              <a:blipFill>
                <a:blip r:embed="rId2"/>
                <a:stretch>
                  <a:fillRect l="-1824" t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137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CF187-E276-47D2-AE48-53829CBE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0"/>
            <a:ext cx="9208687" cy="1930400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b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3g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E21046-6F37-408C-AAF6-2B186BA1F5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314" y="1772816"/>
                <a:ext cx="10021078" cy="50851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প্রয়োজনীয়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সমীকরণঃ</a:t>
                </a:r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   O</a:t>
                </a:r>
                <a:r>
                  <a:rPr lang="en-US" sz="36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 </a:t>
                </a:r>
                <a:r>
                  <a:rPr lang="en-US" sz="36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</a:rPr>
                  <a:t>→  CO</a:t>
                </a:r>
                <a:r>
                  <a:rPr lang="en-US" sz="36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3200" dirty="0">
                    <a:solidFill>
                      <a:schemeClr val="tx1"/>
                    </a:solidFill>
                  </a:rPr>
                  <a:t>(g)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12g                              44g</a:t>
                </a:r>
                <a:br>
                  <a:rPr lang="en-US" sz="36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ী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ণ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ম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ে,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12g C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44g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⸫   3g C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44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=11g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অতএব,নির্ণেয়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মাণ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11g</a:t>
                </a:r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E21046-6F37-408C-AAF6-2B186BA1F5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314" y="1772816"/>
                <a:ext cx="10021078" cy="5085183"/>
              </a:xfrm>
              <a:blipFill>
                <a:blip r:embed="rId2"/>
                <a:stretch>
                  <a:fillRect l="-2190" t="-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683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825F-7022-472F-9056-C9267067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788" y="609600"/>
            <a:ext cx="6260214" cy="1320800"/>
          </a:xfrm>
        </p:spPr>
        <p:txBody>
          <a:bodyPr>
            <a:normAutofit/>
          </a:bodyPr>
          <a:lstStyle/>
          <a:p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1F29B-ED88-4205-A0CD-7131C8F87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63486"/>
            <a:ext cx="10300996" cy="42789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58650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CF187-E276-47D2-AE48-53829CBE8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1046-6F37-408C-AAF6-2B186BA1F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15g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িশাদলের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ে?</a:t>
            </a: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25g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</a:t>
            </a:r>
            <a:r>
              <a:rPr lang="as-IN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াথর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নমুনাকে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দ্রবীভুত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600" baseline="-250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325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6473-0BD3-458B-B5FD-6B5B2C6D9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"/>
            <a:ext cx="7837088" cy="3517640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br>
              <a:rPr lang="en-US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br>
              <a:rPr lang="en-US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6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7421F-B5A1-4177-BAE2-24914C7F7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518" y="2976465"/>
            <a:ext cx="7622484" cy="30648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690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7A94-8584-4015-B24F-A22F10E1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as-I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315F-5267-4DAB-82D1-78DE6B471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848837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ন)</a:t>
            </a:r>
          </a:p>
          <a:p>
            <a:pPr marL="0" indent="0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আবদুস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সাত্তার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অনার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স)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</a:p>
          <a:p>
            <a:pPr marL="0" indent="0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অরুয়াইল,সরাইল,ব্রাহ্মণবাড়িয়া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amarksb14@gmail.com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Cell: 01721114318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73406B-6ED5-4C50-AB09-BF30B6F932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9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561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A7B72-74CE-4692-BE26-2D067C1B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47368-13C0-4582-A6A5-2883A3065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657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72C2-341D-401B-9392-DDCDCB34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054359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পুর্ব</a:t>
            </a:r>
            <a:r>
              <a:rPr lang="en-US" sz="53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53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যাচাইঃ</a:t>
            </a:r>
            <a:b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AC5F0-2707-434F-9CD7-BDBAC7F86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5780"/>
            <a:ext cx="9274002" cy="5285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িয়া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ষ্য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C      +      O</a:t>
            </a:r>
            <a:r>
              <a:rPr lang="en-US" sz="5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   </a:t>
            </a:r>
            <a:r>
              <a:rPr lang="en-US" sz="5400" b="1" dirty="0"/>
              <a:t>→</a:t>
            </a:r>
            <a:r>
              <a:rPr lang="en-US" sz="5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/>
              <a:t>CO</a:t>
            </a:r>
            <a:r>
              <a:rPr lang="en-US" sz="5400" b="1" baseline="-25000" dirty="0"/>
              <a:t>2</a:t>
            </a:r>
          </a:p>
          <a:p>
            <a:pPr marL="0" indent="0">
              <a:buNone/>
            </a:pPr>
            <a:r>
              <a:rPr lang="en-US" sz="5400" baseline="-25000" dirty="0"/>
              <a:t>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D005CB-62BC-40E2-9204-B030E2DA5D48}"/>
              </a:ext>
            </a:extLst>
          </p:cNvPr>
          <p:cNvGrpSpPr/>
          <p:nvPr/>
        </p:nvGrpSpPr>
        <p:grpSpPr>
          <a:xfrm>
            <a:off x="1268962" y="3510537"/>
            <a:ext cx="998376" cy="1775774"/>
            <a:chOff x="1222309" y="3535572"/>
            <a:chExt cx="998376" cy="1775774"/>
          </a:xfrm>
          <a:solidFill>
            <a:srgbClr val="990033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C3F3BD-CA76-476F-8C9E-A0FA5BD7650A}"/>
                </a:ext>
              </a:extLst>
            </p:cNvPr>
            <p:cNvSpPr/>
            <p:nvPr/>
          </p:nvSpPr>
          <p:spPr>
            <a:xfrm>
              <a:off x="1222309" y="4457595"/>
              <a:ext cx="998376" cy="85375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12g</a:t>
              </a: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EE12380F-CE00-4043-ABF6-8D4F85DBE717}"/>
                </a:ext>
              </a:extLst>
            </p:cNvPr>
            <p:cNvSpPr/>
            <p:nvPr/>
          </p:nvSpPr>
          <p:spPr>
            <a:xfrm>
              <a:off x="1637521" y="3535572"/>
              <a:ext cx="167951" cy="82871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4BDD690-D23A-4745-92B8-475E40026F09}"/>
              </a:ext>
            </a:extLst>
          </p:cNvPr>
          <p:cNvGrpSpPr/>
          <p:nvPr/>
        </p:nvGrpSpPr>
        <p:grpSpPr>
          <a:xfrm>
            <a:off x="7441164" y="3616361"/>
            <a:ext cx="998376" cy="1775774"/>
            <a:chOff x="6517433" y="3535572"/>
            <a:chExt cx="998376" cy="1775774"/>
          </a:xfrm>
          <a:solidFill>
            <a:srgbClr val="990033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64CF9E0-91EB-4E23-A5FF-031EE1787F72}"/>
                </a:ext>
              </a:extLst>
            </p:cNvPr>
            <p:cNvSpPr/>
            <p:nvPr/>
          </p:nvSpPr>
          <p:spPr>
            <a:xfrm>
              <a:off x="6517433" y="4457595"/>
              <a:ext cx="998376" cy="85375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44g</a:t>
              </a: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5771280E-807B-4E44-90C8-89366B9E1764}"/>
                </a:ext>
              </a:extLst>
            </p:cNvPr>
            <p:cNvSpPr/>
            <p:nvPr/>
          </p:nvSpPr>
          <p:spPr>
            <a:xfrm>
              <a:off x="6932646" y="3535572"/>
              <a:ext cx="167951" cy="82871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342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5FF09-0337-4E5E-938E-4E8B42534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90" y="1418253"/>
            <a:ext cx="10030408" cy="4623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/>
              <a:t>→ZnSO</a:t>
            </a:r>
            <a:r>
              <a:rPr lang="en-US" sz="4400" b="1" baseline="-25000" dirty="0"/>
              <a:t>4</a:t>
            </a:r>
            <a:r>
              <a:rPr lang="en-US" sz="3200" b="1" dirty="0"/>
              <a:t>(</a:t>
            </a:r>
            <a:r>
              <a:rPr lang="en-US" sz="3200" b="1" dirty="0" err="1"/>
              <a:t>aq</a:t>
            </a:r>
            <a:r>
              <a:rPr lang="en-US" sz="3200" b="1" dirty="0"/>
              <a:t>)</a:t>
            </a:r>
            <a:r>
              <a:rPr lang="en-US" sz="4400" b="1" baseline="-25000" dirty="0"/>
              <a:t> </a:t>
            </a:r>
            <a:r>
              <a:rPr lang="en-US" sz="4400" b="1" dirty="0"/>
              <a:t>+H</a:t>
            </a:r>
            <a:r>
              <a:rPr lang="en-US" sz="4400" b="1" baseline="-25000" dirty="0"/>
              <a:t>2</a:t>
            </a:r>
            <a:r>
              <a:rPr lang="en-US" sz="3200" b="1" dirty="0"/>
              <a:t>(g)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86125F-6DFE-48B1-B384-53B6F1EBBA65}"/>
              </a:ext>
            </a:extLst>
          </p:cNvPr>
          <p:cNvGrpSpPr/>
          <p:nvPr/>
        </p:nvGrpSpPr>
        <p:grpSpPr>
          <a:xfrm>
            <a:off x="2929817" y="2262674"/>
            <a:ext cx="1278294" cy="1982755"/>
            <a:chOff x="2321767" y="2332652"/>
            <a:chExt cx="1278294" cy="1982755"/>
          </a:xfrm>
          <a:solidFill>
            <a:srgbClr val="990033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089FD85-8916-4D59-9ED6-C555CDDA5233}"/>
                </a:ext>
              </a:extLst>
            </p:cNvPr>
            <p:cNvSpPr/>
            <p:nvPr/>
          </p:nvSpPr>
          <p:spPr>
            <a:xfrm>
              <a:off x="2321767" y="3354354"/>
              <a:ext cx="1278294" cy="96105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98g</a:t>
              </a: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BF4CD896-CFB2-4D8F-A2F9-02D7DD8B65F0}"/>
                </a:ext>
              </a:extLst>
            </p:cNvPr>
            <p:cNvSpPr/>
            <p:nvPr/>
          </p:nvSpPr>
          <p:spPr>
            <a:xfrm>
              <a:off x="2834951" y="2332652"/>
              <a:ext cx="251926" cy="961053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99E1557-7DE3-4B08-A927-ED2297723E57}"/>
              </a:ext>
            </a:extLst>
          </p:cNvPr>
          <p:cNvGrpSpPr/>
          <p:nvPr/>
        </p:nvGrpSpPr>
        <p:grpSpPr>
          <a:xfrm>
            <a:off x="7983891" y="2262674"/>
            <a:ext cx="1522443" cy="2003747"/>
            <a:chOff x="7970683" y="2411966"/>
            <a:chExt cx="1522443" cy="2003747"/>
          </a:xfrm>
          <a:solidFill>
            <a:srgbClr val="990033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DC86BFB-61B1-4D36-A4AE-25E7F6EAE699}"/>
                </a:ext>
              </a:extLst>
            </p:cNvPr>
            <p:cNvSpPr/>
            <p:nvPr/>
          </p:nvSpPr>
          <p:spPr>
            <a:xfrm>
              <a:off x="7970683" y="3454660"/>
              <a:ext cx="1522443" cy="96105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22.4 L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28A0952A-1953-4B39-A474-E7C2A18486B3}"/>
                </a:ext>
              </a:extLst>
            </p:cNvPr>
            <p:cNvSpPr/>
            <p:nvPr/>
          </p:nvSpPr>
          <p:spPr>
            <a:xfrm>
              <a:off x="8605941" y="2411966"/>
              <a:ext cx="251926" cy="961053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642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705F1-4684-40CC-9F1C-A8B31156F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1411358"/>
            <a:ext cx="9881118" cy="4679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  CH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+2O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sz="4000" b="1" dirty="0"/>
              <a:t>→ CO</a:t>
            </a:r>
            <a:r>
              <a:rPr lang="en-US" sz="4000" b="1" baseline="-25000" dirty="0"/>
              <a:t>2</a:t>
            </a:r>
            <a:r>
              <a:rPr lang="en-US" sz="3200" b="1" dirty="0"/>
              <a:t>(g)  </a:t>
            </a:r>
            <a:r>
              <a:rPr lang="en-US" sz="4000" b="1" dirty="0"/>
              <a:t>+  2H</a:t>
            </a:r>
            <a:r>
              <a:rPr lang="en-US" sz="4000" b="1" baseline="-25000" dirty="0"/>
              <a:t>2</a:t>
            </a:r>
            <a:r>
              <a:rPr lang="en-US" sz="4000" b="1" dirty="0"/>
              <a:t>O</a:t>
            </a:r>
            <a:r>
              <a:rPr lang="en-US" sz="3200" b="1" dirty="0"/>
              <a:t>(l)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EF102CF-837F-471E-8B31-A4FD208D2C0C}"/>
              </a:ext>
            </a:extLst>
          </p:cNvPr>
          <p:cNvGrpSpPr/>
          <p:nvPr/>
        </p:nvGrpSpPr>
        <p:grpSpPr>
          <a:xfrm>
            <a:off x="4927336" y="2104515"/>
            <a:ext cx="1278294" cy="2010641"/>
            <a:chOff x="2195804" y="3447870"/>
            <a:chExt cx="1278294" cy="2010641"/>
          </a:xfrm>
          <a:solidFill>
            <a:srgbClr val="990033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49FBB-4F62-475A-82D3-D9CE5AA3F44D}"/>
                </a:ext>
              </a:extLst>
            </p:cNvPr>
            <p:cNvSpPr/>
            <p:nvPr/>
          </p:nvSpPr>
          <p:spPr>
            <a:xfrm>
              <a:off x="2195804" y="4497458"/>
              <a:ext cx="1278294" cy="96105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44g</a:t>
              </a: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27298A43-CFED-4C63-9519-3ED8E494BA67}"/>
                </a:ext>
              </a:extLst>
            </p:cNvPr>
            <p:cNvSpPr/>
            <p:nvPr/>
          </p:nvSpPr>
          <p:spPr>
            <a:xfrm>
              <a:off x="2708988" y="3447870"/>
              <a:ext cx="251926" cy="961053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8C61EBB-1D8D-4E36-B3AA-E429191FA58C}"/>
              </a:ext>
            </a:extLst>
          </p:cNvPr>
          <p:cNvGrpSpPr/>
          <p:nvPr/>
        </p:nvGrpSpPr>
        <p:grpSpPr>
          <a:xfrm>
            <a:off x="951723" y="2113803"/>
            <a:ext cx="1522443" cy="2003747"/>
            <a:chOff x="7970683" y="2411966"/>
            <a:chExt cx="1522443" cy="2003747"/>
          </a:xfrm>
          <a:solidFill>
            <a:srgbClr val="990033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1873E1-07B7-448F-9486-0DAE022F7491}"/>
                </a:ext>
              </a:extLst>
            </p:cNvPr>
            <p:cNvSpPr/>
            <p:nvPr/>
          </p:nvSpPr>
          <p:spPr>
            <a:xfrm>
              <a:off x="7970683" y="3454660"/>
              <a:ext cx="1522443" cy="96105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22.4 L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BBFF3538-5F80-4936-9976-94B0CCD60DBF}"/>
                </a:ext>
              </a:extLst>
            </p:cNvPr>
            <p:cNvSpPr/>
            <p:nvPr/>
          </p:nvSpPr>
          <p:spPr>
            <a:xfrm>
              <a:off x="8605941" y="2411966"/>
              <a:ext cx="251926" cy="961053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5763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705F1-4684-40CC-9F1C-A8B31156F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1411358"/>
            <a:ext cx="9881118" cy="4679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   CH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+2O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sz="4400" b="1" dirty="0"/>
              <a:t>→ CO</a:t>
            </a:r>
            <a:r>
              <a:rPr lang="en-US" sz="4400" b="1" baseline="-25000" dirty="0"/>
              <a:t>2</a:t>
            </a:r>
            <a:r>
              <a:rPr lang="en-US" sz="3600" b="1" dirty="0"/>
              <a:t>(g)  </a:t>
            </a:r>
            <a:r>
              <a:rPr lang="en-US" sz="4400" b="1" dirty="0"/>
              <a:t>+  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3600" b="1" dirty="0"/>
              <a:t>(l)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EF102CF-837F-471E-8B31-A4FD208D2C0C}"/>
              </a:ext>
            </a:extLst>
          </p:cNvPr>
          <p:cNvGrpSpPr/>
          <p:nvPr/>
        </p:nvGrpSpPr>
        <p:grpSpPr>
          <a:xfrm>
            <a:off x="5334779" y="2148440"/>
            <a:ext cx="1522442" cy="1973087"/>
            <a:chOff x="2073729" y="3447870"/>
            <a:chExt cx="1522442" cy="1973087"/>
          </a:xfrm>
          <a:solidFill>
            <a:srgbClr val="990033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49FBB-4F62-475A-82D3-D9CE5AA3F44D}"/>
                </a:ext>
              </a:extLst>
            </p:cNvPr>
            <p:cNvSpPr/>
            <p:nvPr/>
          </p:nvSpPr>
          <p:spPr>
            <a:xfrm>
              <a:off x="2073729" y="4459904"/>
              <a:ext cx="1522442" cy="96105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22.4L</a:t>
              </a: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27298A43-CFED-4C63-9519-3ED8E494BA67}"/>
                </a:ext>
              </a:extLst>
            </p:cNvPr>
            <p:cNvSpPr/>
            <p:nvPr/>
          </p:nvSpPr>
          <p:spPr>
            <a:xfrm>
              <a:off x="2708988" y="3447870"/>
              <a:ext cx="251926" cy="961053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8C61EBB-1D8D-4E36-B3AA-E429191FA58C}"/>
              </a:ext>
            </a:extLst>
          </p:cNvPr>
          <p:cNvGrpSpPr/>
          <p:nvPr/>
        </p:nvGrpSpPr>
        <p:grpSpPr>
          <a:xfrm>
            <a:off x="1008491" y="2276568"/>
            <a:ext cx="1522443" cy="2003747"/>
            <a:chOff x="7970683" y="2411966"/>
            <a:chExt cx="1522443" cy="2003747"/>
          </a:xfrm>
          <a:solidFill>
            <a:srgbClr val="990033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1873E1-07B7-448F-9486-0DAE022F7491}"/>
                </a:ext>
              </a:extLst>
            </p:cNvPr>
            <p:cNvSpPr/>
            <p:nvPr/>
          </p:nvSpPr>
          <p:spPr>
            <a:xfrm>
              <a:off x="7970683" y="3454660"/>
              <a:ext cx="1522443" cy="96105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22.4 L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BBFF3538-5F80-4936-9976-94B0CCD60DBF}"/>
                </a:ext>
              </a:extLst>
            </p:cNvPr>
            <p:cNvSpPr/>
            <p:nvPr/>
          </p:nvSpPr>
          <p:spPr>
            <a:xfrm>
              <a:off x="8605941" y="2411966"/>
              <a:ext cx="251926" cy="961053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9340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D566-32E7-458B-8848-0EE42094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7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ঘো</a:t>
            </a:r>
            <a:r>
              <a:rPr lang="as-IN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C1BFE-7205-4E55-95B9-D58EEC7F5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567679" cy="4314856"/>
          </a:xfrm>
        </p:spPr>
        <p:txBody>
          <a:bodyPr/>
          <a:lstStyle/>
          <a:p>
            <a:pPr marL="0" indent="0">
              <a:buNone/>
            </a:pP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িষয়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</a:p>
          <a:p>
            <a:pPr marL="0" indent="0">
              <a:buNone/>
            </a:pP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95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4B80-4F14-4616-B70F-B36921F98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616D0-B40A-485A-9DE7-DE37F12B8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22" y="2160589"/>
            <a:ext cx="9283960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বিক্রিয়কের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পাদের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70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981</Words>
  <Application>Microsoft Office PowerPoint</Application>
  <PresentationFormat>Widescreen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NikoshBAN</vt:lpstr>
      <vt:lpstr>Times New Roman</vt:lpstr>
      <vt:lpstr>Trebuchet MS</vt:lpstr>
      <vt:lpstr>Wingdings</vt:lpstr>
      <vt:lpstr>Wingdings 3</vt:lpstr>
      <vt:lpstr>Facet</vt:lpstr>
      <vt:lpstr>স্বাগতম </vt:lpstr>
      <vt:lpstr>শিক্ষক পরিচিতিঃ  </vt:lpstr>
      <vt:lpstr>পাঠ পরিচিতিঃ</vt:lpstr>
      <vt:lpstr> পুর্ব জ্ঞান যাচাইঃ  </vt:lpstr>
      <vt:lpstr>PowerPoint Presentation</vt:lpstr>
      <vt:lpstr>PowerPoint Presentation</vt:lpstr>
      <vt:lpstr>PowerPoint Presentation</vt:lpstr>
      <vt:lpstr>পাঠ ঘোষনাঃ</vt:lpstr>
      <vt:lpstr>শিখনফলঃ</vt:lpstr>
      <vt:lpstr>PowerPoint Presentation</vt:lpstr>
      <vt:lpstr>  সমস্যা নং -১ 25g বিশুদ্ধ চুনাপাথর নমুনাকে অতিরিক্ত HCl এ দ্রবীভুত করলে কত গ্রাম CO2 পাওয়া যাবে?  </vt:lpstr>
      <vt:lpstr>সমস্যা নং ২ 15g নিশাদলের সাথে অতিরিক্ত কুইক লাইমের বিক্রিয়ায় কত লিটার NH3 গ্যাস পাওয়া যাবে?  </vt:lpstr>
      <vt:lpstr>সমস্যা নং -৩  10L লিটার মিথেন গ্যাসকে যথেষ্ট পরমাণ অক্সিজেনে পুড়ালে কত গ্রাম CO2 গ্যাস উৎপন্ন হবে? </vt:lpstr>
      <vt:lpstr>সমস্যা নং -৪   8L লিটার মিথেন গ্যাস ক্লোরিনের সাথে বিক্রিয়া করলে কত লিটার হাইড্রোজেন ক্লোরাইড গ্যাস উৎপন্ন হবে? </vt:lpstr>
      <vt:lpstr>একক কাজঃ  3g কার্বন হতে  কত গ্রাম CO2 উৎপন্ন হবে? </vt:lpstr>
      <vt:lpstr>সার সংক্ষেপঃ </vt:lpstr>
      <vt:lpstr>বাড়ির কাজঃ </vt:lpstr>
      <vt:lpstr>সবাই        ভালো থেকো,                         সুস্থ থেকো।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amar das</dc:creator>
  <cp:lastModifiedBy>amar das</cp:lastModifiedBy>
  <cp:revision>31</cp:revision>
  <dcterms:created xsi:type="dcterms:W3CDTF">2020-07-06T03:06:56Z</dcterms:created>
  <dcterms:modified xsi:type="dcterms:W3CDTF">2020-07-08T15:17:38Z</dcterms:modified>
</cp:coreProperties>
</file>