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91" r:id="rId3"/>
    <p:sldId id="314" r:id="rId4"/>
    <p:sldId id="315" r:id="rId5"/>
    <p:sldId id="316" r:id="rId6"/>
    <p:sldId id="317" r:id="rId7"/>
    <p:sldId id="329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30" r:id="rId17"/>
    <p:sldId id="326" r:id="rId18"/>
    <p:sldId id="327" r:id="rId19"/>
    <p:sldId id="328" r:id="rId20"/>
    <p:sldId id="331" r:id="rId21"/>
    <p:sldId id="280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F63"/>
    <a:srgbClr val="FBB97C"/>
    <a:srgbClr val="A22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62" y="72"/>
      </p:cViewPr>
      <p:guideLst>
        <p:guide orient="horz" pos="42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BFED-A07F-4359-BCD2-1E14684078C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3E9E-63BC-4DC5-87DF-AAAF2651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83E9E-63BC-4DC5-87DF-AAAF2651C4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3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4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8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2222-6137-4F9A-9CDB-F21B7F7859B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543868"/>
            <a:ext cx="1234110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স্বাগতম</a:t>
            </a:r>
            <a:endParaRPr lang="en-US" sz="23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AutoShape 2" descr="WISE CDT on Twitter: &quot;More watery webinars tomorrow from the ...">
            <a:extLst>
              <a:ext uri="{FF2B5EF4-FFF2-40B4-BE49-F238E27FC236}">
                <a16:creationId xmlns:a16="http://schemas.microsoft.com/office/drawing/2014/main" id="{011D655D-93D9-4D1C-AFF1-FF71D9CB7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0AA6BC-250A-471F-BE6F-BBA4199D78A6}"/>
              </a:ext>
            </a:extLst>
          </p:cNvPr>
          <p:cNvSpPr txBox="1"/>
          <p:nvPr/>
        </p:nvSpPr>
        <p:spPr>
          <a:xfrm>
            <a:off x="9243453" y="2494858"/>
            <a:ext cx="173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প্লাজমা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93E72-2883-4B5C-9302-5D3B0E64C34F}"/>
              </a:ext>
            </a:extLst>
          </p:cNvPr>
          <p:cNvSpPr txBox="1"/>
          <p:nvPr/>
        </p:nvSpPr>
        <p:spPr>
          <a:xfrm>
            <a:off x="8857664" y="1157618"/>
            <a:ext cx="226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৯০% পানি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27916-1554-49F7-8175-6970E74FC6A8}"/>
              </a:ext>
            </a:extLst>
          </p:cNvPr>
          <p:cNvSpPr txBox="1"/>
          <p:nvPr/>
        </p:nvSpPr>
        <p:spPr>
          <a:xfrm>
            <a:off x="8257565" y="3843482"/>
            <a:ext cx="3285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১০%জৈব ও অজৈব উপাদান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F634B-5B05-4BC2-B585-F4121C6734F3}"/>
              </a:ext>
            </a:extLst>
          </p:cNvPr>
          <p:cNvSpPr txBox="1"/>
          <p:nvPr/>
        </p:nvSpPr>
        <p:spPr>
          <a:xfrm>
            <a:off x="1122468" y="1279704"/>
            <a:ext cx="72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সোডিয়াম ,পটাশিয়াম, ক্যালসিয়াম, ক্লোরিন, ম্যাগনেসিয়াম, ফসফরাস, আয়রন,আয়োডিন এর আয়ন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D4D02-0496-4B62-89F8-911EF984484D}"/>
              </a:ext>
            </a:extLst>
          </p:cNvPr>
          <p:cNvSpPr txBox="1"/>
          <p:nvPr/>
        </p:nvSpPr>
        <p:spPr>
          <a:xfrm>
            <a:off x="1218219" y="2859915"/>
            <a:ext cx="660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এবং O</a:t>
            </a:r>
            <a:r>
              <a:rPr lang="bn-BD" sz="3200" baseline="-25000" dirty="0"/>
              <a:t>2</a:t>
            </a:r>
            <a:r>
              <a:rPr lang="bn-BD" sz="3200" dirty="0"/>
              <a:t>,CO</a:t>
            </a:r>
            <a:r>
              <a:rPr lang="bn-BD" sz="3200" baseline="-25000" dirty="0"/>
              <a:t>2</a:t>
            </a:r>
            <a:r>
              <a:rPr lang="bn-BD" sz="3200" dirty="0"/>
              <a:t>,N</a:t>
            </a:r>
            <a:r>
              <a:rPr lang="bn-BD" sz="3200" baseline="-25000" dirty="0"/>
              <a:t>2</a:t>
            </a:r>
            <a:r>
              <a:rPr lang="bn-BD" sz="3200" dirty="0"/>
              <a:t> ইত্যাদি গ্যাসীয় পদার্থ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1C5B3-9838-4C97-80E3-D11DAA3E47E0}"/>
              </a:ext>
            </a:extLst>
          </p:cNvPr>
          <p:cNvSpPr txBox="1"/>
          <p:nvPr/>
        </p:nvSpPr>
        <p:spPr>
          <a:xfrm>
            <a:off x="0" y="1309918"/>
            <a:ext cx="85339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১)খাদ্যসারঃ গ্লুকোজ, এমিনো এসিড,স্নেহ পদার্থ, ভিটামিন</a:t>
            </a:r>
          </a:p>
          <a:p>
            <a:r>
              <a:rPr lang="bn-BD" sz="3200" dirty="0"/>
              <a:t>২)রেচন পদার্থঃইউরিয়া,ইউরিক এসিড, এমোনিয়া, ক্রিয়েটিনিন </a:t>
            </a:r>
          </a:p>
          <a:p>
            <a:r>
              <a:rPr lang="bn-BD" sz="3200" dirty="0"/>
              <a:t>৩)প্রোটিনঃফাইব্রিনোজেন,গ্লোবিউলিন, এলবুমিন,প্রোথ্রম্বিন,</a:t>
            </a:r>
          </a:p>
          <a:p>
            <a:r>
              <a:rPr lang="bn-BD" sz="3200" dirty="0"/>
              <a:t>৪)প্রতিরক্ষামূলক উপাদানঃএন্টিটক্সিন, এন্টিগ্লুটিন  </a:t>
            </a:r>
          </a:p>
          <a:p>
            <a:r>
              <a:rPr lang="bn-BD" sz="3200" dirty="0"/>
              <a:t>৫) বিভিন্ন হরমোন</a:t>
            </a:r>
          </a:p>
          <a:p>
            <a:r>
              <a:rPr lang="bn-BD" sz="3200" dirty="0"/>
              <a:t>৬)কোলেস্টে্রল,লেসিথিন, বিলিরুবিন,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D6695-83A7-4E34-9E97-F661FB5792B8}"/>
              </a:ext>
            </a:extLst>
          </p:cNvPr>
          <p:cNvSpPr txBox="1"/>
          <p:nvPr/>
        </p:nvSpPr>
        <p:spPr>
          <a:xfrm>
            <a:off x="4135026" y="296421"/>
            <a:ext cx="296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জৈব উপাদান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BC58E-AA61-4457-BA8D-588289F87CEC}"/>
              </a:ext>
            </a:extLst>
          </p:cNvPr>
          <p:cNvSpPr txBox="1"/>
          <p:nvPr/>
        </p:nvSpPr>
        <p:spPr>
          <a:xfrm>
            <a:off x="3686965" y="297497"/>
            <a:ext cx="296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অজৈব উপাদান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76EF1-D5E4-42F9-9F62-BEAF4988C4FE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pic>
        <p:nvPicPr>
          <p:cNvPr id="14" name="Picture 2" descr="Buffy coat Red blood cell Blood plasma White blood cell, blood ...">
            <a:extLst>
              <a:ext uri="{FF2B5EF4-FFF2-40B4-BE49-F238E27FC236}">
                <a16:creationId xmlns:a16="http://schemas.microsoft.com/office/drawing/2014/main" id="{C61BFDE6-E331-4A0E-9B71-9B6A3343C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82" l="9760" r="22823">
                        <a14:foregroundMark x1="16216" y1="5273" x2="16216" y2="12727"/>
                        <a14:foregroundMark x1="12613" y1="4182" x2="22823" y2="4182"/>
                        <a14:foregroundMark x1="14414" y1="12727" x2="14414" y2="1091"/>
                        <a14:foregroundMark x1="12613" y1="1455" x2="12613" y2="8182"/>
                        <a14:foregroundMark x1="16517" y1="2000" x2="22222" y2="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2" r="75569"/>
          <a:stretch/>
        </p:blipFill>
        <p:spPr bwMode="auto">
          <a:xfrm>
            <a:off x="10927273" y="881196"/>
            <a:ext cx="939018" cy="45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8" grpId="1"/>
      <p:bldP spid="9" grpId="0"/>
      <p:bldP spid="9" grpId="1"/>
      <p:bldP spid="10" grpId="0" uiExpand="1" build="p"/>
      <p:bldP spid="11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E0036-64D0-4B84-91D2-64B9FA57B185}"/>
              </a:ext>
            </a:extLst>
          </p:cNvPr>
          <p:cNvSpPr txBox="1"/>
          <p:nvPr/>
        </p:nvSpPr>
        <p:spPr>
          <a:xfrm>
            <a:off x="647113" y="1800665"/>
            <a:ext cx="11249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১)রক্ত কনিকা সহ খাদ্যসার দেহের বিভিন্ন  অংশে পৌছে দেওয়া </a:t>
            </a:r>
          </a:p>
          <a:p>
            <a:r>
              <a:rPr lang="bn-BD" sz="3200" dirty="0"/>
              <a:t>২)টিস্যু থেকে বর্জ্য পদার্থ নির্গত করে বৃক্কে পৌছানো </a:t>
            </a:r>
          </a:p>
          <a:p>
            <a:r>
              <a:rPr lang="bn-BD" sz="3200" dirty="0"/>
              <a:t>৩)কোষের CO2 কে ফুসফুসে পরিবহন </a:t>
            </a:r>
          </a:p>
          <a:p>
            <a:r>
              <a:rPr lang="bn-BD" sz="3200" dirty="0"/>
              <a:t>৪)রক্ত  জমাট বাঁধার উপাদান পরিবহন </a:t>
            </a:r>
          </a:p>
          <a:p>
            <a:r>
              <a:rPr lang="bn-BD" sz="3200" dirty="0"/>
              <a:t>৫) হরমোন ,এনজাইম, লিপিড ইত্যাদি পরিবহন করা </a:t>
            </a:r>
          </a:p>
          <a:p>
            <a:r>
              <a:rPr lang="bn-BD" sz="3200" dirty="0"/>
              <a:t>৬)রক্তে অম্ল ক্ষারের ভারসাম্য রক্ষা করা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B7CD9-2AE2-4E9E-8A7C-1C71C82318DE}"/>
              </a:ext>
            </a:extLst>
          </p:cNvPr>
          <p:cNvSpPr txBox="1"/>
          <p:nvPr/>
        </p:nvSpPr>
        <p:spPr>
          <a:xfrm>
            <a:off x="4019138" y="439089"/>
            <a:ext cx="380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রক্ত রসের কাজ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EF8A7-CCE7-4599-B1CA-4B7684E42688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8B7CD9-2AE2-4E9E-8A7C-1C71C82318DE}"/>
              </a:ext>
            </a:extLst>
          </p:cNvPr>
          <p:cNvSpPr txBox="1"/>
          <p:nvPr/>
        </p:nvSpPr>
        <p:spPr>
          <a:xfrm>
            <a:off x="8974999" y="3136612"/>
            <a:ext cx="170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সিরাম</a:t>
            </a:r>
            <a:endParaRPr lang="en-US" sz="3200" dirty="0"/>
          </a:p>
        </p:txBody>
      </p:sp>
      <p:pic>
        <p:nvPicPr>
          <p:cNvPr id="5" name="Picture 4" descr="Test tube with blood after separation of Vector Image">
            <a:extLst>
              <a:ext uri="{FF2B5EF4-FFF2-40B4-BE49-F238E27FC236}">
                <a16:creationId xmlns:a16="http://schemas.microsoft.com/office/drawing/2014/main" id="{F9F9E6D5-D801-4E58-9698-2C4430B91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1217" r="83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92" r="14258"/>
          <a:stretch/>
        </p:blipFill>
        <p:spPr bwMode="auto">
          <a:xfrm flipH="1">
            <a:off x="3831024" y="400944"/>
            <a:ext cx="1730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04746-51D5-4BFD-AEC4-358459E0FADF}"/>
              </a:ext>
            </a:extLst>
          </p:cNvPr>
          <p:cNvSpPr txBox="1"/>
          <p:nvPr/>
        </p:nvSpPr>
        <p:spPr>
          <a:xfrm>
            <a:off x="5311915" y="400944"/>
            <a:ext cx="70653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১)খাদ্যসারঃ গ্লুকোজ, এমিনো এসিড,স্নেহ পদার্থ,ভিটামিন</a:t>
            </a:r>
          </a:p>
          <a:p>
            <a:r>
              <a:rPr lang="bn-BD" sz="3200" dirty="0"/>
              <a:t>২)রেচন পদার্থঃইউরিয়া,ইউরিক এসিড,এমোনিয়া,ক্রিয়েটিনিন </a:t>
            </a:r>
          </a:p>
          <a:p>
            <a:r>
              <a:rPr lang="bn-BD" sz="3200" dirty="0"/>
              <a:t>৩)প্রোটিনঃফাইব্রিনোজেন,গ্লোবিউলিন,</a:t>
            </a:r>
          </a:p>
          <a:p>
            <a:r>
              <a:rPr lang="bn-BD" sz="3200" dirty="0"/>
              <a:t>এলবুমিন,প্রোথ্রম্বিন,</a:t>
            </a:r>
          </a:p>
          <a:p>
            <a:r>
              <a:rPr lang="bn-BD" sz="3200" dirty="0"/>
              <a:t>৪)প্রতিরক্ষামূলক উপাদানঃএন্টিটক্সিন,এন্টিগ্লুটিন  </a:t>
            </a:r>
          </a:p>
          <a:p>
            <a:r>
              <a:rPr lang="bn-BD" sz="3200" dirty="0"/>
              <a:t>৫) বিভিন্ন হরমোন</a:t>
            </a:r>
          </a:p>
          <a:p>
            <a:r>
              <a:rPr lang="bn-BD" sz="3200" dirty="0"/>
              <a:t>৬)কোলেস্টে্রল,লেসিথিন, বিলিরুবিন,</a:t>
            </a: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E3B9-0BFF-445C-BD3C-6C9113CA21DA}"/>
              </a:ext>
            </a:extLst>
          </p:cNvPr>
          <p:cNvGrpSpPr/>
          <p:nvPr/>
        </p:nvGrpSpPr>
        <p:grpSpPr>
          <a:xfrm>
            <a:off x="4501664" y="3429000"/>
            <a:ext cx="731520" cy="2183573"/>
            <a:chOff x="4512040" y="4002374"/>
            <a:chExt cx="704537" cy="1610199"/>
          </a:xfrm>
          <a:blipFill>
            <a:blip r:embed="rId4"/>
            <a:stretch>
              <a:fillRect/>
            </a:stretch>
          </a:blipFill>
        </p:grpSpPr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C12CAC91-3C57-45DF-8C37-978B7B73317A}"/>
                </a:ext>
              </a:extLst>
            </p:cNvPr>
            <p:cNvSpPr/>
            <p:nvPr/>
          </p:nvSpPr>
          <p:spPr>
            <a:xfrm rot="5400000">
              <a:off x="4661942" y="5072928"/>
              <a:ext cx="389743" cy="68954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EEFFCA-A76F-465C-93BD-C1CA1A96A43A}"/>
                </a:ext>
              </a:extLst>
            </p:cNvPr>
            <p:cNvSpPr/>
            <p:nvPr/>
          </p:nvSpPr>
          <p:spPr>
            <a:xfrm>
              <a:off x="4517434" y="4002374"/>
              <a:ext cx="699143" cy="1235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Test tube with blood after separation of Vector Image">
            <a:extLst>
              <a:ext uri="{FF2B5EF4-FFF2-40B4-BE49-F238E27FC236}">
                <a16:creationId xmlns:a16="http://schemas.microsoft.com/office/drawing/2014/main" id="{6D569389-936E-41AA-9F8E-01C805E3D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1217" r="83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92" r="14258"/>
          <a:stretch/>
        </p:blipFill>
        <p:spPr bwMode="auto">
          <a:xfrm flipH="1">
            <a:off x="3831022" y="400944"/>
            <a:ext cx="1730327" cy="69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F99A16-19D2-47D4-B1B9-A868695BF331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E6BDA-9403-4F15-BF17-6787BA58C01C}"/>
              </a:ext>
            </a:extLst>
          </p:cNvPr>
          <p:cNvSpPr txBox="1"/>
          <p:nvPr/>
        </p:nvSpPr>
        <p:spPr>
          <a:xfrm>
            <a:off x="3630042" y="274350"/>
            <a:ext cx="143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সিরাম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81AC3-FEE7-41E3-BCAF-8338F8BA841F}"/>
              </a:ext>
            </a:extLst>
          </p:cNvPr>
          <p:cNvSpPr/>
          <p:nvPr/>
        </p:nvSpPr>
        <p:spPr>
          <a:xfrm>
            <a:off x="7042240" y="2360141"/>
            <a:ext cx="2855522" cy="457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55328-0F0F-4E61-B005-3856D7F0726C}"/>
              </a:ext>
            </a:extLst>
          </p:cNvPr>
          <p:cNvSpPr txBox="1"/>
          <p:nvPr/>
        </p:nvSpPr>
        <p:spPr>
          <a:xfrm>
            <a:off x="92740" y="2225188"/>
            <a:ext cx="4514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রক্ত থেকে রক্ত কনিকা সরিয়ে  নিলে কী থাকে?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22338-1529-4B5D-89D1-74175C335AED}"/>
              </a:ext>
            </a:extLst>
          </p:cNvPr>
          <p:cNvSpPr txBox="1"/>
          <p:nvPr/>
        </p:nvSpPr>
        <p:spPr>
          <a:xfrm>
            <a:off x="92738" y="3136612"/>
            <a:ext cx="384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রক্ত রস বা প্লাজমা 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3685E-A8E1-4756-B015-839B7FEA1CA4}"/>
              </a:ext>
            </a:extLst>
          </p:cNvPr>
          <p:cNvSpPr txBox="1"/>
          <p:nvPr/>
        </p:nvSpPr>
        <p:spPr>
          <a:xfrm>
            <a:off x="3422" y="3624878"/>
            <a:ext cx="6092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এবার যদি রক্তরস থেকে প্রোটিন সরিয়ে নেওয়া হয় তখন কি থাকে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30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46862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59375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46784 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  <p:bldP spid="10" grpId="1" animBg="1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ews">
            <a:extLst>
              <a:ext uri="{FF2B5EF4-FFF2-40B4-BE49-F238E27FC236}">
                <a16:creationId xmlns:a16="http://schemas.microsoft.com/office/drawing/2014/main" id="{1B64D813-02FC-42FE-B6B7-9872FA539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15179"/>
          <a:stretch/>
        </p:blipFill>
        <p:spPr bwMode="auto">
          <a:xfrm>
            <a:off x="6669438" y="520504"/>
            <a:ext cx="6855578" cy="5816991"/>
          </a:xfrm>
          <a:custGeom>
            <a:avLst/>
            <a:gdLst>
              <a:gd name="connsiteX0" fmla="*/ 2639877 w 6855578"/>
              <a:gd name="connsiteY0" fmla="*/ 1912730 h 5816991"/>
              <a:gd name="connsiteX1" fmla="*/ 1777138 w 6855578"/>
              <a:gd name="connsiteY1" fmla="*/ 2410613 h 5816991"/>
              <a:gd name="connsiteX2" fmla="*/ 2639877 w 6855578"/>
              <a:gd name="connsiteY2" fmla="*/ 2908496 h 5816991"/>
              <a:gd name="connsiteX3" fmla="*/ 3502616 w 6855578"/>
              <a:gd name="connsiteY3" fmla="*/ 2410613 h 5816991"/>
              <a:gd name="connsiteX4" fmla="*/ 2639877 w 6855578"/>
              <a:gd name="connsiteY4" fmla="*/ 1912730 h 5816991"/>
              <a:gd name="connsiteX5" fmla="*/ 0 w 6855578"/>
              <a:gd name="connsiteY5" fmla="*/ 0 h 5816991"/>
              <a:gd name="connsiteX6" fmla="*/ 6855578 w 6855578"/>
              <a:gd name="connsiteY6" fmla="*/ 0 h 5816991"/>
              <a:gd name="connsiteX7" fmla="*/ 6855578 w 6855578"/>
              <a:gd name="connsiteY7" fmla="*/ 5816991 h 5816991"/>
              <a:gd name="connsiteX8" fmla="*/ 0 w 6855578"/>
              <a:gd name="connsiteY8" fmla="*/ 5816991 h 5816991"/>
              <a:gd name="connsiteX9" fmla="*/ 0 w 6855578"/>
              <a:gd name="connsiteY9" fmla="*/ 5180125 h 5816991"/>
              <a:gd name="connsiteX10" fmla="*/ 59399 w 6855578"/>
              <a:gd name="connsiteY10" fmla="*/ 5215194 h 5816991"/>
              <a:gd name="connsiteX11" fmla="*/ 914281 w 6855578"/>
              <a:gd name="connsiteY11" fmla="*/ 5387689 h 5816991"/>
              <a:gd name="connsiteX12" fmla="*/ 2123268 w 6855578"/>
              <a:gd name="connsiteY12" fmla="*/ 4798753 h 5816991"/>
              <a:gd name="connsiteX13" fmla="*/ 914281 w 6855578"/>
              <a:gd name="connsiteY13" fmla="*/ 4209817 h 5816991"/>
              <a:gd name="connsiteX14" fmla="*/ 59399 w 6855578"/>
              <a:gd name="connsiteY14" fmla="*/ 4382313 h 5816991"/>
              <a:gd name="connsiteX15" fmla="*/ 0 w 6855578"/>
              <a:gd name="connsiteY15" fmla="*/ 4417382 h 5816991"/>
              <a:gd name="connsiteX16" fmla="*/ 0 w 6855578"/>
              <a:gd name="connsiteY16" fmla="*/ 3667909 h 5816991"/>
              <a:gd name="connsiteX17" fmla="*/ 18823 w 6855578"/>
              <a:gd name="connsiteY17" fmla="*/ 3707820 h 5816991"/>
              <a:gd name="connsiteX18" fmla="*/ 1077132 w 6855578"/>
              <a:gd name="connsiteY18" fmla="*/ 4132325 h 5816991"/>
              <a:gd name="connsiteX19" fmla="*/ 2185261 w 6855578"/>
              <a:gd name="connsiteY19" fmla="*/ 3528159 h 5816991"/>
              <a:gd name="connsiteX20" fmla="*/ 1077132 w 6855578"/>
              <a:gd name="connsiteY20" fmla="*/ 2923993 h 5816991"/>
              <a:gd name="connsiteX21" fmla="*/ 18823 w 6855578"/>
              <a:gd name="connsiteY21" fmla="*/ 3348499 h 5816991"/>
              <a:gd name="connsiteX22" fmla="*/ 0 w 6855578"/>
              <a:gd name="connsiteY22" fmla="*/ 3388410 h 58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5578" h="5816991">
                <a:moveTo>
                  <a:pt x="2639877" y="1912730"/>
                </a:moveTo>
                <a:cubicBezTo>
                  <a:pt x="2163399" y="1912730"/>
                  <a:pt x="1777138" y="2135640"/>
                  <a:pt x="1777138" y="2410613"/>
                </a:cubicBezTo>
                <a:cubicBezTo>
                  <a:pt x="1777138" y="2685586"/>
                  <a:pt x="2163399" y="2908496"/>
                  <a:pt x="2639877" y="2908496"/>
                </a:cubicBezTo>
                <a:cubicBezTo>
                  <a:pt x="3116355" y="2908496"/>
                  <a:pt x="3502616" y="2685586"/>
                  <a:pt x="3502616" y="2410613"/>
                </a:cubicBezTo>
                <a:cubicBezTo>
                  <a:pt x="3502616" y="2135640"/>
                  <a:pt x="3116355" y="1912730"/>
                  <a:pt x="2639877" y="1912730"/>
                </a:cubicBezTo>
                <a:close/>
                <a:moveTo>
                  <a:pt x="0" y="0"/>
                </a:moveTo>
                <a:lnTo>
                  <a:pt x="6855578" y="0"/>
                </a:lnTo>
                <a:lnTo>
                  <a:pt x="6855578" y="5816991"/>
                </a:lnTo>
                <a:lnTo>
                  <a:pt x="0" y="5816991"/>
                </a:lnTo>
                <a:lnTo>
                  <a:pt x="0" y="5180125"/>
                </a:lnTo>
                <a:lnTo>
                  <a:pt x="59399" y="5215194"/>
                </a:lnTo>
                <a:cubicBezTo>
                  <a:pt x="278182" y="5321770"/>
                  <a:pt x="580429" y="5387689"/>
                  <a:pt x="914281" y="5387689"/>
                </a:cubicBezTo>
                <a:cubicBezTo>
                  <a:pt x="1581986" y="5387689"/>
                  <a:pt x="2123268" y="5124013"/>
                  <a:pt x="2123268" y="4798753"/>
                </a:cubicBezTo>
                <a:cubicBezTo>
                  <a:pt x="2123268" y="4473493"/>
                  <a:pt x="1581986" y="4209817"/>
                  <a:pt x="914281" y="4209817"/>
                </a:cubicBezTo>
                <a:cubicBezTo>
                  <a:pt x="580429" y="4209817"/>
                  <a:pt x="278182" y="4275736"/>
                  <a:pt x="59399" y="4382313"/>
                </a:cubicBezTo>
                <a:lnTo>
                  <a:pt x="0" y="4417382"/>
                </a:lnTo>
                <a:lnTo>
                  <a:pt x="0" y="3667909"/>
                </a:lnTo>
                <a:lnTo>
                  <a:pt x="18823" y="3707820"/>
                </a:lnTo>
                <a:cubicBezTo>
                  <a:pt x="159124" y="3953757"/>
                  <a:pt x="579880" y="4132325"/>
                  <a:pt x="1077132" y="4132325"/>
                </a:cubicBezTo>
                <a:cubicBezTo>
                  <a:pt x="1689135" y="4132325"/>
                  <a:pt x="2185261" y="3861831"/>
                  <a:pt x="2185261" y="3528159"/>
                </a:cubicBezTo>
                <a:cubicBezTo>
                  <a:pt x="2185261" y="3194487"/>
                  <a:pt x="1689135" y="2923993"/>
                  <a:pt x="1077132" y="2923993"/>
                </a:cubicBezTo>
                <a:cubicBezTo>
                  <a:pt x="579880" y="2923993"/>
                  <a:pt x="159124" y="3102561"/>
                  <a:pt x="18823" y="3348499"/>
                </a:cubicBezTo>
                <a:lnTo>
                  <a:pt x="0" y="338841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AA6BC-250A-471F-BE6F-BBA4199D78A6}"/>
              </a:ext>
            </a:extLst>
          </p:cNvPr>
          <p:cNvSpPr txBox="1"/>
          <p:nvPr/>
        </p:nvSpPr>
        <p:spPr>
          <a:xfrm>
            <a:off x="5695826" y="551010"/>
            <a:ext cx="375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রক্ত কনিকা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027BD-19F6-43DB-A435-A7A7FA16D608}"/>
              </a:ext>
            </a:extLst>
          </p:cNvPr>
          <p:cNvSpPr txBox="1"/>
          <p:nvPr/>
        </p:nvSpPr>
        <p:spPr>
          <a:xfrm>
            <a:off x="6626238" y="3790735"/>
            <a:ext cx="2766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৪% শ্বেত রক্ত কনিকা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BF8BC-BEB8-40F0-851A-1FFEF3368D46}"/>
              </a:ext>
            </a:extLst>
          </p:cNvPr>
          <p:cNvSpPr txBox="1"/>
          <p:nvPr/>
        </p:nvSpPr>
        <p:spPr>
          <a:xfrm>
            <a:off x="6669438" y="4995954"/>
            <a:ext cx="2293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৪১% লাল রক্ত কনিকা 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4BF95-A31C-4598-8FAC-1D7935508BD0}"/>
              </a:ext>
            </a:extLst>
          </p:cNvPr>
          <p:cNvSpPr txBox="1"/>
          <p:nvPr/>
        </p:nvSpPr>
        <p:spPr>
          <a:xfrm>
            <a:off x="7331095" y="2478513"/>
            <a:ext cx="2766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৫৫%  প্লাজমা বা রক্ত রস </a:t>
            </a:r>
            <a:endParaRPr lang="en-US" sz="32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A453650-A48C-4B95-A7AC-19E5A667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93" y="4199235"/>
            <a:ext cx="3164352" cy="23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d blood cells white blood cells platelets - Stock Illustration ...">
            <a:extLst>
              <a:ext uri="{FF2B5EF4-FFF2-40B4-BE49-F238E27FC236}">
                <a16:creationId xmlns:a16="http://schemas.microsoft.com/office/drawing/2014/main" id="{D8DA2489-3E8A-4483-87B6-9ED5006C0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556" y1="18376" x2="17333" y2="23718"/>
                        <a14:foregroundMark x1="23778" y1="8333" x2="14444" y2="27564"/>
                        <a14:foregroundMark x1="82444" y1="12821" x2="83778" y2="38248"/>
                        <a14:foregroundMark x1="70889" y1="14957" x2="84000" y2="11111"/>
                        <a14:foregroundMark x1="88444" y1="9829" x2="91556" y2="29487"/>
                        <a14:foregroundMark x1="64444" y1="11111" x2="68000" y2="34829"/>
                        <a14:foregroundMark x1="28222" y1="9829" x2="24667" y2="2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6" b="54483"/>
          <a:stretch/>
        </p:blipFill>
        <p:spPr bwMode="auto">
          <a:xfrm>
            <a:off x="7509447" y="2202085"/>
            <a:ext cx="2431327" cy="239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d blood cells white blood cells platelets - Stock Illustration ...">
            <a:extLst>
              <a:ext uri="{FF2B5EF4-FFF2-40B4-BE49-F238E27FC236}">
                <a16:creationId xmlns:a16="http://schemas.microsoft.com/office/drawing/2014/main" id="{3DE94DBB-EE07-49B4-BE62-5A43CBB14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556" y1="18376" x2="17333" y2="23718"/>
                        <a14:foregroundMark x1="23778" y1="8333" x2="14444" y2="27564"/>
                        <a14:foregroundMark x1="82444" y1="12821" x2="83778" y2="38248"/>
                        <a14:foregroundMark x1="70889" y1="14957" x2="84000" y2="11111"/>
                        <a14:foregroundMark x1="88444" y1="9829" x2="91556" y2="29487"/>
                        <a14:foregroundMark x1="64444" y1="11111" x2="68000" y2="34829"/>
                        <a14:foregroundMark x1="28222" y1="9829" x2="24667" y2="2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44" t="52069" r="26872" b="2414"/>
          <a:stretch/>
        </p:blipFill>
        <p:spPr bwMode="auto">
          <a:xfrm>
            <a:off x="7374893" y="3271052"/>
            <a:ext cx="1411703" cy="13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C22D91-9970-4674-9CEA-F16B8ACE1B37}"/>
              </a:ext>
            </a:extLst>
          </p:cNvPr>
          <p:cNvSpPr txBox="1"/>
          <p:nvPr/>
        </p:nvSpPr>
        <p:spPr>
          <a:xfrm>
            <a:off x="5695826" y="2146717"/>
            <a:ext cx="375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শ্বেত রক্ত কনিকা</a:t>
            </a:r>
          </a:p>
          <a:p>
            <a:r>
              <a:rPr lang="bn-BD" sz="3200" dirty="0"/>
              <a:t>বা লিউকোসাইট 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242FE-0279-42BC-B2EE-4A8D984639CF}"/>
              </a:ext>
            </a:extLst>
          </p:cNvPr>
          <p:cNvSpPr txBox="1"/>
          <p:nvPr/>
        </p:nvSpPr>
        <p:spPr>
          <a:xfrm>
            <a:off x="5522563" y="4885965"/>
            <a:ext cx="375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লোহিত রক্ত কনিকা</a:t>
            </a:r>
          </a:p>
          <a:p>
            <a:r>
              <a:rPr lang="bn-BD" sz="3200" dirty="0"/>
              <a:t>বা এরিথ্রোসাইট 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863626-7CC3-4311-8A41-7F53B68A10B7}"/>
              </a:ext>
            </a:extLst>
          </p:cNvPr>
          <p:cNvSpPr txBox="1"/>
          <p:nvPr/>
        </p:nvSpPr>
        <p:spPr>
          <a:xfrm>
            <a:off x="5460377" y="3516341"/>
            <a:ext cx="249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অনুচক্রিকা বা থ্রম্বোসাইট 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FBB93-66D0-4B71-87E3-1CC674B91A5A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823 -0.423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2120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4219 -0.676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-3384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4" grpId="0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D0205CB-2E5F-4907-899C-CA29BE4C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67" y="1408111"/>
            <a:ext cx="3164352" cy="23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0A400-D8ED-45FD-9A90-1AD156EA0F3A}"/>
              </a:ext>
            </a:extLst>
          </p:cNvPr>
          <p:cNvSpPr txBox="1"/>
          <p:nvPr/>
        </p:nvSpPr>
        <p:spPr>
          <a:xfrm>
            <a:off x="5150603" y="391457"/>
            <a:ext cx="375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লোহিত রক্ত কনিকা</a:t>
            </a:r>
          </a:p>
          <a:p>
            <a:r>
              <a:rPr lang="bn-BD" sz="3200" dirty="0"/>
              <a:t>বা এরিথ্রোসাইট </a:t>
            </a:r>
            <a:endParaRPr lang="en-US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DFE2AB-DB9F-41B9-AA6E-34631616485B}"/>
              </a:ext>
            </a:extLst>
          </p:cNvPr>
          <p:cNvGrpSpPr/>
          <p:nvPr/>
        </p:nvGrpSpPr>
        <p:grpSpPr>
          <a:xfrm>
            <a:off x="7028640" y="1885674"/>
            <a:ext cx="2078927" cy="1421450"/>
            <a:chOff x="7028640" y="1885674"/>
            <a:chExt cx="2078927" cy="14214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53976D-00D4-4D65-A12A-5999C7EE4CB0}"/>
                </a:ext>
              </a:extLst>
            </p:cNvPr>
            <p:cNvSpPr/>
            <p:nvPr/>
          </p:nvSpPr>
          <p:spPr>
            <a:xfrm>
              <a:off x="7442496" y="2704454"/>
              <a:ext cx="401780" cy="40178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927D45-DD29-42B0-9FD3-BE07CF724548}"/>
                </a:ext>
              </a:extLst>
            </p:cNvPr>
            <p:cNvSpPr/>
            <p:nvPr/>
          </p:nvSpPr>
          <p:spPr>
            <a:xfrm>
              <a:off x="7941453" y="2515471"/>
              <a:ext cx="401780" cy="40178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852601-6644-42A1-9542-0E4BA26B324A}"/>
                </a:ext>
              </a:extLst>
            </p:cNvPr>
            <p:cNvSpPr/>
            <p:nvPr/>
          </p:nvSpPr>
          <p:spPr>
            <a:xfrm>
              <a:off x="7028640" y="2132399"/>
              <a:ext cx="401780" cy="40178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473DF1-B3CE-4925-A259-413447B8FAB1}"/>
                </a:ext>
              </a:extLst>
            </p:cNvPr>
            <p:cNvSpPr/>
            <p:nvPr/>
          </p:nvSpPr>
          <p:spPr>
            <a:xfrm>
              <a:off x="8440410" y="2905344"/>
              <a:ext cx="401780" cy="40178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A84253-EC74-462C-91B7-B9D9342C6AA9}"/>
                </a:ext>
              </a:extLst>
            </p:cNvPr>
            <p:cNvSpPr/>
            <p:nvPr/>
          </p:nvSpPr>
          <p:spPr>
            <a:xfrm>
              <a:off x="7679595" y="1992073"/>
              <a:ext cx="401780" cy="40178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CD027C-6D8D-4A99-8D69-9ABF1125B1E0}"/>
                </a:ext>
              </a:extLst>
            </p:cNvPr>
            <p:cNvSpPr/>
            <p:nvPr/>
          </p:nvSpPr>
          <p:spPr>
            <a:xfrm>
              <a:off x="8705787" y="2393853"/>
              <a:ext cx="401780" cy="40178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0C45AE-6943-4B16-9BC3-9975BB3CDD3E}"/>
                </a:ext>
              </a:extLst>
            </p:cNvPr>
            <p:cNvSpPr/>
            <p:nvPr/>
          </p:nvSpPr>
          <p:spPr>
            <a:xfrm>
              <a:off x="8304007" y="1885674"/>
              <a:ext cx="401780" cy="401780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 descr="Microscope clipart hand lens, Microscope hand lens Transparent ...">
            <a:extLst>
              <a:ext uri="{FF2B5EF4-FFF2-40B4-BE49-F238E27FC236}">
                <a16:creationId xmlns:a16="http://schemas.microsoft.com/office/drawing/2014/main" id="{99D45860-5C93-4D8C-9995-D32D06B1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8" y="1108131"/>
            <a:ext cx="5086951" cy="4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D68B0E-E342-4670-8AB0-3488F210136E}"/>
              </a:ext>
            </a:extLst>
          </p:cNvPr>
          <p:cNvSpPr txBox="1"/>
          <p:nvPr/>
        </p:nvSpPr>
        <p:spPr>
          <a:xfrm>
            <a:off x="3761387" y="1634865"/>
            <a:ext cx="258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হিমোগ্লোবিন</a:t>
            </a:r>
            <a:endParaRPr lang="en-US" sz="3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30AE72-3552-43F8-91B7-17A1A5CD1D31}"/>
              </a:ext>
            </a:extLst>
          </p:cNvPr>
          <p:cNvSpPr/>
          <p:nvPr/>
        </p:nvSpPr>
        <p:spPr>
          <a:xfrm>
            <a:off x="5997844" y="1859797"/>
            <a:ext cx="1224366" cy="449450"/>
          </a:xfrm>
          <a:custGeom>
            <a:avLst/>
            <a:gdLst>
              <a:gd name="connsiteX0" fmla="*/ 1224366 w 1224366"/>
              <a:gd name="connsiteY0" fmla="*/ 449450 h 449450"/>
              <a:gd name="connsiteX1" fmla="*/ 588936 w 1224366"/>
              <a:gd name="connsiteY1" fmla="*/ 0 h 449450"/>
              <a:gd name="connsiteX2" fmla="*/ 0 w 1224366"/>
              <a:gd name="connsiteY2" fmla="*/ 0 h 4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366" h="449450">
                <a:moveTo>
                  <a:pt x="1224366" y="449450"/>
                </a:moveTo>
                <a:lnTo>
                  <a:pt x="588936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2C6EC-1114-40A4-B086-17EFBFD63319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91EEC4-8764-4447-9A71-C2EF8F726F0C}"/>
              </a:ext>
            </a:extLst>
          </p:cNvPr>
          <p:cNvSpPr txBox="1"/>
          <p:nvPr/>
        </p:nvSpPr>
        <p:spPr>
          <a:xfrm>
            <a:off x="7197186" y="4416414"/>
            <a:ext cx="354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দেখতে দ্বি অবতল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49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D0A400-D8ED-45FD-9A90-1AD156EA0F3A}"/>
              </a:ext>
            </a:extLst>
          </p:cNvPr>
          <p:cNvSpPr txBox="1"/>
          <p:nvPr/>
        </p:nvSpPr>
        <p:spPr>
          <a:xfrm>
            <a:off x="2774197" y="391457"/>
            <a:ext cx="613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লোহিত রক্ত কনিকা বা এরিথ্রোসাইট </a:t>
            </a:r>
            <a:endParaRPr lang="en-US" sz="3200" dirty="0"/>
          </a:p>
        </p:txBody>
      </p:sp>
      <p:pic>
        <p:nvPicPr>
          <p:cNvPr id="23" name="Picture 22" descr="Oxygen Hemoglobin Dissociation Curve Royalty Free Cliparts ...">
            <a:extLst>
              <a:ext uri="{FF2B5EF4-FFF2-40B4-BE49-F238E27FC236}">
                <a16:creationId xmlns:a16="http://schemas.microsoft.com/office/drawing/2014/main" id="{9F8E3073-A040-453D-B3DD-079543AE3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53"/>
          <a:stretch/>
        </p:blipFill>
        <p:spPr bwMode="auto">
          <a:xfrm>
            <a:off x="2419600" y="1276090"/>
            <a:ext cx="9291512" cy="3216275"/>
          </a:xfrm>
          <a:custGeom>
            <a:avLst/>
            <a:gdLst>
              <a:gd name="connsiteX0" fmla="*/ 0 w 8193266"/>
              <a:gd name="connsiteY0" fmla="*/ 0 h 2836115"/>
              <a:gd name="connsiteX1" fmla="*/ 8193266 w 8193266"/>
              <a:gd name="connsiteY1" fmla="*/ 0 h 2836115"/>
              <a:gd name="connsiteX2" fmla="*/ 8193266 w 8193266"/>
              <a:gd name="connsiteY2" fmla="*/ 2836115 h 2836115"/>
              <a:gd name="connsiteX3" fmla="*/ 0 w 8193266"/>
              <a:gd name="connsiteY3" fmla="*/ 2836115 h 2836115"/>
              <a:gd name="connsiteX4" fmla="*/ 0 w 8193266"/>
              <a:gd name="connsiteY4" fmla="*/ 2319763 h 2836115"/>
              <a:gd name="connsiteX5" fmla="*/ 1188204 w 8193266"/>
              <a:gd name="connsiteY5" fmla="*/ 2663115 h 2836115"/>
              <a:gd name="connsiteX6" fmla="*/ 2376408 w 8193266"/>
              <a:gd name="connsiteY6" fmla="*/ 2319763 h 2836115"/>
              <a:gd name="connsiteX7" fmla="*/ 1188204 w 8193266"/>
              <a:gd name="connsiteY7" fmla="*/ 1976411 h 2836115"/>
              <a:gd name="connsiteX8" fmla="*/ 0 w 8193266"/>
              <a:gd name="connsiteY8" fmla="*/ 2319763 h 2836115"/>
              <a:gd name="connsiteX9" fmla="*/ 0 w 8193266"/>
              <a:gd name="connsiteY9" fmla="*/ 1255486 h 2836115"/>
              <a:gd name="connsiteX10" fmla="*/ 85684 w 8193266"/>
              <a:gd name="connsiteY10" fmla="*/ 1293139 h 2836115"/>
              <a:gd name="connsiteX11" fmla="*/ 471482 w 8193266"/>
              <a:gd name="connsiteY11" fmla="*/ 1355904 h 2836115"/>
              <a:gd name="connsiteX12" fmla="*/ 1161505 w 8193266"/>
              <a:gd name="connsiteY12" fmla="*/ 988394 h 2836115"/>
              <a:gd name="connsiteX13" fmla="*/ 471482 w 8193266"/>
              <a:gd name="connsiteY13" fmla="*/ 620884 h 2836115"/>
              <a:gd name="connsiteX14" fmla="*/ 85684 w 8193266"/>
              <a:gd name="connsiteY14" fmla="*/ 683649 h 2836115"/>
              <a:gd name="connsiteX15" fmla="*/ 0 w 8193266"/>
              <a:gd name="connsiteY15" fmla="*/ 721302 h 283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93266" h="2836115">
                <a:moveTo>
                  <a:pt x="0" y="0"/>
                </a:moveTo>
                <a:lnTo>
                  <a:pt x="8193266" y="0"/>
                </a:lnTo>
                <a:lnTo>
                  <a:pt x="8193266" y="2836115"/>
                </a:lnTo>
                <a:lnTo>
                  <a:pt x="0" y="2836115"/>
                </a:lnTo>
                <a:lnTo>
                  <a:pt x="0" y="2319763"/>
                </a:lnTo>
                <a:cubicBezTo>
                  <a:pt x="0" y="2509391"/>
                  <a:pt x="531977" y="2663115"/>
                  <a:pt x="1188204" y="2663115"/>
                </a:cubicBezTo>
                <a:cubicBezTo>
                  <a:pt x="1844431" y="2663115"/>
                  <a:pt x="2376408" y="2509391"/>
                  <a:pt x="2376408" y="2319763"/>
                </a:cubicBezTo>
                <a:cubicBezTo>
                  <a:pt x="2376408" y="2130135"/>
                  <a:pt x="1844431" y="1976411"/>
                  <a:pt x="1188204" y="1976411"/>
                </a:cubicBezTo>
                <a:cubicBezTo>
                  <a:pt x="531977" y="1976411"/>
                  <a:pt x="0" y="2130135"/>
                  <a:pt x="0" y="2319763"/>
                </a:cubicBezTo>
                <a:lnTo>
                  <a:pt x="0" y="1255486"/>
                </a:lnTo>
                <a:lnTo>
                  <a:pt x="85684" y="1293139"/>
                </a:lnTo>
                <a:cubicBezTo>
                  <a:pt x="195812" y="1332766"/>
                  <a:pt x="328574" y="1355904"/>
                  <a:pt x="471482" y="1355904"/>
                </a:cubicBezTo>
                <a:cubicBezTo>
                  <a:pt x="852571" y="1355904"/>
                  <a:pt x="1161505" y="1191364"/>
                  <a:pt x="1161505" y="988394"/>
                </a:cubicBezTo>
                <a:cubicBezTo>
                  <a:pt x="1161505" y="785424"/>
                  <a:pt x="852571" y="620884"/>
                  <a:pt x="471482" y="620884"/>
                </a:cubicBezTo>
                <a:cubicBezTo>
                  <a:pt x="328574" y="620884"/>
                  <a:pt x="195812" y="644023"/>
                  <a:pt x="85684" y="683649"/>
                </a:cubicBezTo>
                <a:lnTo>
                  <a:pt x="0" y="7213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D68B0E-E342-4670-8AB0-3488F210136E}"/>
              </a:ext>
            </a:extLst>
          </p:cNvPr>
          <p:cNvSpPr txBox="1"/>
          <p:nvPr/>
        </p:nvSpPr>
        <p:spPr>
          <a:xfrm>
            <a:off x="3445960" y="3615548"/>
            <a:ext cx="3287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ফুসফুস থেকে অক্সিজেন প্রবেশ 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B9F16-A5FB-4DCC-9169-D40B18183ABC}"/>
              </a:ext>
            </a:extLst>
          </p:cNvPr>
          <p:cNvSpPr txBox="1"/>
          <p:nvPr/>
        </p:nvSpPr>
        <p:spPr>
          <a:xfrm>
            <a:off x="6096000" y="1476491"/>
            <a:ext cx="3287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অক্সিহিমোগ্লোবিন তৈরী করে 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98242-5897-4D3C-8BE4-C7C679822913}"/>
              </a:ext>
            </a:extLst>
          </p:cNvPr>
          <p:cNvSpPr txBox="1"/>
          <p:nvPr/>
        </p:nvSpPr>
        <p:spPr>
          <a:xfrm>
            <a:off x="9417803" y="976232"/>
            <a:ext cx="328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কোষে সরবরাহ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94708-FCE1-432A-9C80-677E07EF7291}"/>
              </a:ext>
            </a:extLst>
          </p:cNvPr>
          <p:cNvSpPr txBox="1"/>
          <p:nvPr/>
        </p:nvSpPr>
        <p:spPr>
          <a:xfrm>
            <a:off x="133411" y="100534"/>
            <a:ext cx="28208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</a:t>
            </a:r>
          </a:p>
          <a:p>
            <a:r>
              <a:rPr lang="bn-BD" dirty="0"/>
              <a:t>(হৃদযন্ত্রের যত কথা)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73DC6-3B28-4EF0-A01E-3A0E95959DB3}"/>
              </a:ext>
            </a:extLst>
          </p:cNvPr>
          <p:cNvSpPr txBox="1"/>
          <p:nvPr/>
        </p:nvSpPr>
        <p:spPr>
          <a:xfrm>
            <a:off x="514662" y="989351"/>
            <a:ext cx="1167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জোড়ায় কাজ                                                                  ৫মিনিট 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5488-9297-44A9-A7D0-4F85935A3244}"/>
              </a:ext>
            </a:extLst>
          </p:cNvPr>
          <p:cNvSpPr txBox="1"/>
          <p:nvPr/>
        </p:nvSpPr>
        <p:spPr>
          <a:xfrm>
            <a:off x="1354111" y="2385934"/>
            <a:ext cx="92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লোহিত রক্ত কনিকা কীভাবে কোষে 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bn-BD" sz="3200" dirty="0"/>
              <a:t>পরিবহন করে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95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emia caused due to decrease or fault in Red Blood cells production">
            <a:extLst>
              <a:ext uri="{FF2B5EF4-FFF2-40B4-BE49-F238E27FC236}">
                <a16:creationId xmlns:a16="http://schemas.microsoft.com/office/drawing/2014/main" id="{AE283638-533F-4511-9A34-5D9C83EE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16" y="247381"/>
            <a:ext cx="7635884" cy="6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EF5BF3-B014-4140-BC08-CAD8AC869518}"/>
              </a:ext>
            </a:extLst>
          </p:cNvPr>
          <p:cNvSpPr/>
          <p:nvPr/>
        </p:nvSpPr>
        <p:spPr>
          <a:xfrm>
            <a:off x="7733655" y="728420"/>
            <a:ext cx="1317355" cy="60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</a:rPr>
              <a:t>লোহিত রক্ত কনিকা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6F913-2351-417D-B97D-BE1D3A848A28}"/>
              </a:ext>
            </a:extLst>
          </p:cNvPr>
          <p:cNvSpPr/>
          <p:nvPr/>
        </p:nvSpPr>
        <p:spPr>
          <a:xfrm>
            <a:off x="7795648" y="3138405"/>
            <a:ext cx="1317355" cy="60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</a:rPr>
              <a:t>শ্বেত  রক্ত কনিকা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6D47E-22E0-4F00-95D2-7BA995EAD243}"/>
              </a:ext>
            </a:extLst>
          </p:cNvPr>
          <p:cNvSpPr/>
          <p:nvPr/>
        </p:nvSpPr>
        <p:spPr>
          <a:xfrm>
            <a:off x="7494205" y="5649427"/>
            <a:ext cx="1920240" cy="60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</a:rPr>
              <a:t>অনুচক্রিকা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1517D7-561C-4D09-985C-EDCA6F9F89EE}"/>
              </a:ext>
            </a:extLst>
          </p:cNvPr>
          <p:cNvSpPr/>
          <p:nvPr/>
        </p:nvSpPr>
        <p:spPr>
          <a:xfrm>
            <a:off x="7403024" y="0"/>
            <a:ext cx="4788976" cy="7080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7A385-34E4-42E9-BDCD-6C1014E22EE1}"/>
              </a:ext>
            </a:extLst>
          </p:cNvPr>
          <p:cNvSpPr txBox="1"/>
          <p:nvPr/>
        </p:nvSpPr>
        <p:spPr>
          <a:xfrm>
            <a:off x="74623" y="1546185"/>
            <a:ext cx="545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তোমরা বলতে পারবে আমাদের শরীরের কোথায় লোহিত রক্ত কনিকা উৎপন্ন হয়?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2A7AA-44B6-4BBE-B0BE-49415F0843C8}"/>
              </a:ext>
            </a:extLst>
          </p:cNvPr>
          <p:cNvSpPr txBox="1"/>
          <p:nvPr/>
        </p:nvSpPr>
        <p:spPr>
          <a:xfrm>
            <a:off x="133411" y="100534"/>
            <a:ext cx="28208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</a:t>
            </a:r>
          </a:p>
          <a:p>
            <a:r>
              <a:rPr lang="bn-BD" dirty="0"/>
              <a:t>(হৃদযন্ত্রের যত কথা) 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FF9F6-6670-463B-97E0-20A6FC37E7E2}"/>
              </a:ext>
            </a:extLst>
          </p:cNvPr>
          <p:cNvSpPr txBox="1"/>
          <p:nvPr/>
        </p:nvSpPr>
        <p:spPr>
          <a:xfrm>
            <a:off x="262721" y="3203547"/>
            <a:ext cx="5914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স্তন্য পায়ী প্রানীর লোহিত রক্ত কনিকায় নিউক্লিয়াস থাকেনা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0407B-494D-420B-9489-2883592E8613}"/>
              </a:ext>
            </a:extLst>
          </p:cNvPr>
          <p:cNvSpPr txBox="1"/>
          <p:nvPr/>
        </p:nvSpPr>
        <p:spPr>
          <a:xfrm>
            <a:off x="262721" y="4366602"/>
            <a:ext cx="399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গড় আয়ু ১২০ দিন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BD399F-6358-44BD-9D5A-494009EB93B9}"/>
              </a:ext>
            </a:extLst>
          </p:cNvPr>
          <p:cNvSpPr/>
          <p:nvPr/>
        </p:nvSpPr>
        <p:spPr>
          <a:xfrm>
            <a:off x="6670622" y="2589096"/>
            <a:ext cx="732402" cy="39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66A76-04B8-494F-9B1D-FC837C5BBF43}"/>
              </a:ext>
            </a:extLst>
          </p:cNvPr>
          <p:cNvSpPr/>
          <p:nvPr/>
        </p:nvSpPr>
        <p:spPr>
          <a:xfrm>
            <a:off x="6665873" y="2483410"/>
            <a:ext cx="971226" cy="60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</a:rPr>
              <a:t>বোন মেরু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2388 -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D0205CB-2E5F-4907-899C-CA29BE4C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01" y="1268411"/>
            <a:ext cx="3164352" cy="23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D0A400-D8ED-45FD-9A90-1AD156EA0F3A}"/>
              </a:ext>
            </a:extLst>
          </p:cNvPr>
          <p:cNvSpPr txBox="1"/>
          <p:nvPr/>
        </p:nvSpPr>
        <p:spPr>
          <a:xfrm>
            <a:off x="3334043" y="771579"/>
            <a:ext cx="644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লোহিত রক্ত কনিকা বা এরিথ্রোসাইট 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2C6EC-1114-40A4-B086-17EFBFD63319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91EEC4-8764-4447-9A71-C2EF8F726F0C}"/>
              </a:ext>
            </a:extLst>
          </p:cNvPr>
          <p:cNvSpPr txBox="1"/>
          <p:nvPr/>
        </p:nvSpPr>
        <p:spPr>
          <a:xfrm>
            <a:off x="3251003" y="1770704"/>
            <a:ext cx="422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ভ্রূন দেহে ৮০-৯০ লক্ষ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604363-57F3-4B02-8019-54D0D96005B6}"/>
              </a:ext>
            </a:extLst>
          </p:cNvPr>
          <p:cNvSpPr txBox="1"/>
          <p:nvPr/>
        </p:nvSpPr>
        <p:spPr>
          <a:xfrm>
            <a:off x="3251002" y="2302355"/>
            <a:ext cx="453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শিশুর দেহে ৬০-৭০ লক্ষ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0BC1D2-A4D5-4E27-B455-24FA7CC68549}"/>
              </a:ext>
            </a:extLst>
          </p:cNvPr>
          <p:cNvSpPr txBox="1"/>
          <p:nvPr/>
        </p:nvSpPr>
        <p:spPr>
          <a:xfrm>
            <a:off x="3251002" y="2887130"/>
            <a:ext cx="453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পুরুষ দেহে ৪</a:t>
            </a:r>
            <a:r>
              <a:rPr lang="en-US" sz="3200" dirty="0"/>
              <a:t>.</a:t>
            </a:r>
            <a:r>
              <a:rPr lang="bn-BD" sz="3200" dirty="0"/>
              <a:t>৫-৫</a:t>
            </a:r>
            <a:r>
              <a:rPr lang="en-US" sz="3200" dirty="0"/>
              <a:t>.</a:t>
            </a:r>
            <a:r>
              <a:rPr lang="bn-BD" sz="3200" dirty="0"/>
              <a:t>৫ লক্ষ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CE1F25-2E85-4F00-BB75-1FABAD7267C9}"/>
              </a:ext>
            </a:extLst>
          </p:cNvPr>
          <p:cNvSpPr txBox="1"/>
          <p:nvPr/>
        </p:nvSpPr>
        <p:spPr>
          <a:xfrm>
            <a:off x="3251001" y="3471905"/>
            <a:ext cx="453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নারী দেহে ৪-৫ লক্ষ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4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E0036-64D0-4B84-91D2-64B9FA57B185}"/>
              </a:ext>
            </a:extLst>
          </p:cNvPr>
          <p:cNvSpPr txBox="1"/>
          <p:nvPr/>
        </p:nvSpPr>
        <p:spPr>
          <a:xfrm>
            <a:off x="3249637" y="2130115"/>
            <a:ext cx="894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 দেহের প্রতিটি অংশে অক্সিজেন  পৌছে দেওয়া </a:t>
            </a:r>
          </a:p>
          <a:p>
            <a:r>
              <a:rPr lang="bn-BD" sz="3200" dirty="0"/>
              <a:t>২)কোষের CO2 কে ফুসফুসে পরিবহন </a:t>
            </a:r>
          </a:p>
          <a:p>
            <a:r>
              <a:rPr lang="bn-BD" sz="3200" dirty="0"/>
              <a:t>৩)রক্তে অম্ল ক্ষারের ভারসাম্য রক্ষা করা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B7CD9-2AE2-4E9E-8A7C-1C71C82318DE}"/>
              </a:ext>
            </a:extLst>
          </p:cNvPr>
          <p:cNvSpPr txBox="1"/>
          <p:nvPr/>
        </p:nvSpPr>
        <p:spPr>
          <a:xfrm>
            <a:off x="2907030" y="195249"/>
            <a:ext cx="5911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লোহিত রক্ত কনিকার  কাজ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ECBB2-2E24-4804-B360-FF68CC73D50B}"/>
              </a:ext>
            </a:extLst>
          </p:cNvPr>
          <p:cNvSpPr txBox="1"/>
          <p:nvPr/>
        </p:nvSpPr>
        <p:spPr>
          <a:xfrm>
            <a:off x="133411" y="100534"/>
            <a:ext cx="28208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</a:t>
            </a:r>
          </a:p>
          <a:p>
            <a:r>
              <a:rPr lang="bn-BD" dirty="0"/>
              <a:t>(হৃদযন্ত্রের যত কথা)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17521" y="1168500"/>
            <a:ext cx="739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শাহাদাত হোসেন (সহকারী শিক্ষক)</a:t>
            </a:r>
          </a:p>
          <a:p>
            <a:r>
              <a:rPr lang="bn-BD" sz="3200" dirty="0"/>
              <a:t>ফরিজা খাতুন বালিকা উচ্চ বিদ্যালয় </a:t>
            </a:r>
          </a:p>
          <a:p>
            <a:r>
              <a:rPr lang="bn-BD" sz="3200" dirty="0"/>
              <a:t>ফেঞ্চুগঞ্জ, সিলেট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411246" y="4202068"/>
            <a:ext cx="6165273" cy="21058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বিষয়ঃ বিজ্ঞান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</a:rPr>
              <a:t>অধ্যায়ঃ ৩য়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</a:rPr>
              <a:t>পাঠ –</a:t>
            </a:r>
            <a:r>
              <a:rPr lang="bn-BD" sz="3200" dirty="0">
                <a:solidFill>
                  <a:srgbClr val="FF0000"/>
                </a:solidFill>
              </a:rPr>
              <a:t>হৃদযন্ত্রের যত কথা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723D7-1295-4B39-883A-45C6A19BFA83}"/>
              </a:ext>
            </a:extLst>
          </p:cNvPr>
          <p:cNvSpPr txBox="1"/>
          <p:nvPr/>
        </p:nvSpPr>
        <p:spPr>
          <a:xfrm>
            <a:off x="5100047" y="278718"/>
            <a:ext cx="32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পরিচিতি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140EA-3D5B-4156-ADB0-84F40B40F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78718"/>
            <a:ext cx="3066758" cy="3667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1242F-3B87-470F-8492-97F2143B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28" y="2738160"/>
            <a:ext cx="294462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D38353-2984-40BB-8A12-FF38ED2CD52D}"/>
              </a:ext>
            </a:extLst>
          </p:cNvPr>
          <p:cNvSpPr/>
          <p:nvPr/>
        </p:nvSpPr>
        <p:spPr>
          <a:xfrm>
            <a:off x="2082018" y="2999714"/>
            <a:ext cx="1387781" cy="562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CA2416-4CF9-4DA3-8948-C2F05F40BB44}"/>
              </a:ext>
            </a:extLst>
          </p:cNvPr>
          <p:cNvSpPr/>
          <p:nvPr/>
        </p:nvSpPr>
        <p:spPr>
          <a:xfrm>
            <a:off x="3640070" y="3996176"/>
            <a:ext cx="2676323" cy="562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4D9CB7-FFC7-4D09-A5CA-2F13020CACC5}"/>
              </a:ext>
            </a:extLst>
          </p:cNvPr>
          <p:cNvSpPr/>
          <p:nvPr/>
        </p:nvSpPr>
        <p:spPr>
          <a:xfrm>
            <a:off x="431178" y="5030160"/>
            <a:ext cx="2025747" cy="562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99B78B-E364-4783-85C7-593EE2F7FAA5}"/>
              </a:ext>
            </a:extLst>
          </p:cNvPr>
          <p:cNvSpPr/>
          <p:nvPr/>
        </p:nvSpPr>
        <p:spPr>
          <a:xfrm>
            <a:off x="6696222" y="1997612"/>
            <a:ext cx="2025747" cy="562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5979A-C781-4107-89F8-4BDA1ABE54DF}"/>
              </a:ext>
            </a:extLst>
          </p:cNvPr>
          <p:cNvSpPr txBox="1"/>
          <p:nvPr/>
        </p:nvSpPr>
        <p:spPr>
          <a:xfrm>
            <a:off x="5376471" y="434715"/>
            <a:ext cx="169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মূল্যায়ন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7ECFD-90A6-41CB-A000-D16CD373EF37}"/>
              </a:ext>
            </a:extLst>
          </p:cNvPr>
          <p:cNvSpPr txBox="1"/>
          <p:nvPr/>
        </p:nvSpPr>
        <p:spPr>
          <a:xfrm>
            <a:off x="387245" y="1546486"/>
            <a:ext cx="108809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আমাদের রক্ত সঞ্চালন করে কোনটি?</a:t>
            </a:r>
          </a:p>
          <a:p>
            <a:r>
              <a:rPr lang="bn-BD" sz="3200" dirty="0"/>
              <a:t>ক)মস্তিষ্ক    খ)পাকস্থলি   গ)স্নায়ুতন্ত্র     ঘ) হৃদপিন্ড</a:t>
            </a:r>
          </a:p>
          <a:p>
            <a:r>
              <a:rPr lang="bn-BD" sz="3200" dirty="0"/>
              <a:t>২)আমাদের রকে শতকরা কত ভাগ লোহিত রক্ত কনিকা থাকে </a:t>
            </a:r>
          </a:p>
          <a:p>
            <a:r>
              <a:rPr lang="bn-BD" sz="3200" dirty="0"/>
              <a:t>ক)৩৪%    খ)৪১%   গ)৪৪%    ঘ) ৫৫%</a:t>
            </a:r>
          </a:p>
          <a:p>
            <a:r>
              <a:rPr lang="bn-BD" sz="3200" dirty="0"/>
              <a:t>৩) আমদের রক্ত কোথায় উৎপন্ন হয় </a:t>
            </a:r>
          </a:p>
          <a:p>
            <a:r>
              <a:rPr lang="bn-BD" sz="3200" dirty="0"/>
              <a:t>ক)অন্ত্রে    খ)বৃক্কে   গ)বোন মেরুতে     ঘ)নিউরনে </a:t>
            </a:r>
          </a:p>
          <a:p>
            <a:r>
              <a:rPr lang="bn-BD" sz="3200" dirty="0"/>
              <a:t>৪)পূর্নবয়স্ক নারী দেহে কী পরিমান লোহিত রক্ত কনিকা থাকে ? </a:t>
            </a:r>
          </a:p>
          <a:p>
            <a:r>
              <a:rPr lang="bn-BD" sz="3200" dirty="0"/>
              <a:t>ক)৪-৫লক্ষ    খ)৬-৭ লক্ষ   গ)১০-২০ লক্ষ ঘ) ৭০-৮০ লক্ষ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77EE6-DCE6-4EAA-9BC3-D1FF3252E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1" y="0"/>
            <a:ext cx="1209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7441-27D9-40F5-AF71-ABB501381760}"/>
              </a:ext>
            </a:extLst>
          </p:cNvPr>
          <p:cNvSpPr txBox="1"/>
          <p:nvPr/>
        </p:nvSpPr>
        <p:spPr>
          <a:xfrm>
            <a:off x="133411" y="129323"/>
            <a:ext cx="1995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২য় অধ্যায়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1277815" y="3505200"/>
            <a:ext cx="963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রক্ত রস এবং লোহিত রক্ত কনিকার পার্থক্য লিখে আনবে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4AC59-C984-4B75-9596-E73DEC6D3D96}"/>
              </a:ext>
            </a:extLst>
          </p:cNvPr>
          <p:cNvSpPr txBox="1"/>
          <p:nvPr/>
        </p:nvSpPr>
        <p:spPr>
          <a:xfrm>
            <a:off x="4464147" y="2532794"/>
            <a:ext cx="245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বাড়ীর 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41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525638" y="1447801"/>
            <a:ext cx="8989962" cy="31700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200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962400" y="71628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7848600" y="685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486400" y="7086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5-Point Star 200"/>
          <p:cNvSpPr/>
          <p:nvPr/>
        </p:nvSpPr>
        <p:spPr>
          <a:xfrm>
            <a:off x="3733800" y="2895600"/>
            <a:ext cx="381000" cy="457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/>
          <p:nvPr/>
        </p:nvSpPr>
        <p:spPr>
          <a:xfrm>
            <a:off x="9296400" y="38862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/>
          <p:nvPr/>
        </p:nvSpPr>
        <p:spPr>
          <a:xfrm>
            <a:off x="7620000" y="25908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/>
          <p:nvPr/>
        </p:nvSpPr>
        <p:spPr>
          <a:xfrm>
            <a:off x="2895600" y="57150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/>
          <p:nvPr/>
        </p:nvSpPr>
        <p:spPr>
          <a:xfrm>
            <a:off x="6096000" y="51816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5257800" y="28194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8077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3581400" y="44196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7010400" y="35814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4343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97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4" grpId="0" animBg="1"/>
      <p:bldP spid="13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01. The Circulatory System - Asahi-Intecc USA Medical">
            <a:extLst>
              <a:ext uri="{FF2B5EF4-FFF2-40B4-BE49-F238E27FC236}">
                <a16:creationId xmlns:a16="http://schemas.microsoft.com/office/drawing/2014/main" id="{F0FDA9C0-B49D-4DF1-A9AC-4D950A25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26" y="711199"/>
            <a:ext cx="3134821" cy="58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465E03-A475-445E-B96D-79593232D630}"/>
              </a:ext>
            </a:extLst>
          </p:cNvPr>
          <p:cNvSpPr/>
          <p:nvPr/>
        </p:nvSpPr>
        <p:spPr>
          <a:xfrm>
            <a:off x="6779465" y="4110687"/>
            <a:ext cx="2870736" cy="262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eart Quiz: What Makes You Tick? Trivia">
            <a:extLst>
              <a:ext uri="{FF2B5EF4-FFF2-40B4-BE49-F238E27FC236}">
                <a16:creationId xmlns:a16="http://schemas.microsoft.com/office/drawing/2014/main" id="{E4E2716E-8FCE-458E-A2F4-90B135A8F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0"/>
          <a:stretch/>
        </p:blipFill>
        <p:spPr bwMode="auto">
          <a:xfrm>
            <a:off x="6096000" y="572103"/>
            <a:ext cx="45242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D6E3E48-8055-4019-BBB1-3AD8D83A0461}"/>
              </a:ext>
            </a:extLst>
          </p:cNvPr>
          <p:cNvSpPr/>
          <p:nvPr/>
        </p:nvSpPr>
        <p:spPr>
          <a:xfrm>
            <a:off x="7005918" y="2503384"/>
            <a:ext cx="506868" cy="508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730F8B-44A6-4346-99D1-8FEAEDC29C54}"/>
              </a:ext>
            </a:extLst>
          </p:cNvPr>
          <p:cNvSpPr/>
          <p:nvPr/>
        </p:nvSpPr>
        <p:spPr>
          <a:xfrm>
            <a:off x="4606485" y="2903838"/>
            <a:ext cx="2560434" cy="2174789"/>
          </a:xfrm>
          <a:custGeom>
            <a:avLst/>
            <a:gdLst>
              <a:gd name="connsiteX0" fmla="*/ 1225904 w 2560434"/>
              <a:gd name="connsiteY0" fmla="*/ 0 h 2174789"/>
              <a:gd name="connsiteX1" fmla="*/ 1201191 w 2560434"/>
              <a:gd name="connsiteY1" fmla="*/ 86497 h 2174789"/>
              <a:gd name="connsiteX2" fmla="*/ 1176477 w 2560434"/>
              <a:gd name="connsiteY2" fmla="*/ 135924 h 2174789"/>
              <a:gd name="connsiteX3" fmla="*/ 1164120 w 2560434"/>
              <a:gd name="connsiteY3" fmla="*/ 185351 h 2174789"/>
              <a:gd name="connsiteX4" fmla="*/ 1127050 w 2560434"/>
              <a:gd name="connsiteY4" fmla="*/ 234778 h 2174789"/>
              <a:gd name="connsiteX5" fmla="*/ 1114693 w 2560434"/>
              <a:gd name="connsiteY5" fmla="*/ 271848 h 2174789"/>
              <a:gd name="connsiteX6" fmla="*/ 1040553 w 2560434"/>
              <a:gd name="connsiteY6" fmla="*/ 321276 h 2174789"/>
              <a:gd name="connsiteX7" fmla="*/ 954056 w 2560434"/>
              <a:gd name="connsiteY7" fmla="*/ 358346 h 2174789"/>
              <a:gd name="connsiteX8" fmla="*/ 916985 w 2560434"/>
              <a:gd name="connsiteY8" fmla="*/ 383059 h 2174789"/>
              <a:gd name="connsiteX9" fmla="*/ 879915 w 2560434"/>
              <a:gd name="connsiteY9" fmla="*/ 395416 h 2174789"/>
              <a:gd name="connsiteX10" fmla="*/ 830488 w 2560434"/>
              <a:gd name="connsiteY10" fmla="*/ 420130 h 2174789"/>
              <a:gd name="connsiteX11" fmla="*/ 793418 w 2560434"/>
              <a:gd name="connsiteY11" fmla="*/ 432486 h 2174789"/>
              <a:gd name="connsiteX12" fmla="*/ 743991 w 2560434"/>
              <a:gd name="connsiteY12" fmla="*/ 457200 h 2174789"/>
              <a:gd name="connsiteX13" fmla="*/ 706920 w 2560434"/>
              <a:gd name="connsiteY13" fmla="*/ 469557 h 2174789"/>
              <a:gd name="connsiteX14" fmla="*/ 570996 w 2560434"/>
              <a:gd name="connsiteY14" fmla="*/ 531340 h 2174789"/>
              <a:gd name="connsiteX15" fmla="*/ 533926 w 2560434"/>
              <a:gd name="connsiteY15" fmla="*/ 556054 h 2174789"/>
              <a:gd name="connsiteX16" fmla="*/ 484499 w 2560434"/>
              <a:gd name="connsiteY16" fmla="*/ 580767 h 2174789"/>
              <a:gd name="connsiteX17" fmla="*/ 398001 w 2560434"/>
              <a:gd name="connsiteY17" fmla="*/ 667265 h 2174789"/>
              <a:gd name="connsiteX18" fmla="*/ 311504 w 2560434"/>
              <a:gd name="connsiteY18" fmla="*/ 729048 h 2174789"/>
              <a:gd name="connsiteX19" fmla="*/ 286791 w 2560434"/>
              <a:gd name="connsiteY19" fmla="*/ 766119 h 2174789"/>
              <a:gd name="connsiteX20" fmla="*/ 262077 w 2560434"/>
              <a:gd name="connsiteY20" fmla="*/ 852616 h 2174789"/>
              <a:gd name="connsiteX21" fmla="*/ 237364 w 2560434"/>
              <a:gd name="connsiteY21" fmla="*/ 1272746 h 2174789"/>
              <a:gd name="connsiteX22" fmla="*/ 212650 w 2560434"/>
              <a:gd name="connsiteY22" fmla="*/ 1408670 h 2174789"/>
              <a:gd name="connsiteX23" fmla="*/ 126153 w 2560434"/>
              <a:gd name="connsiteY23" fmla="*/ 1482811 h 2174789"/>
              <a:gd name="connsiteX24" fmla="*/ 39656 w 2560434"/>
              <a:gd name="connsiteY24" fmla="*/ 1594021 h 2174789"/>
              <a:gd name="connsiteX25" fmla="*/ 14942 w 2560434"/>
              <a:gd name="connsiteY25" fmla="*/ 1643448 h 2174789"/>
              <a:gd name="connsiteX26" fmla="*/ 27299 w 2560434"/>
              <a:gd name="connsiteY26" fmla="*/ 1952367 h 2174789"/>
              <a:gd name="connsiteX27" fmla="*/ 52012 w 2560434"/>
              <a:gd name="connsiteY27" fmla="*/ 1989438 h 2174789"/>
              <a:gd name="connsiteX28" fmla="*/ 126153 w 2560434"/>
              <a:gd name="connsiteY28" fmla="*/ 2063578 h 2174789"/>
              <a:gd name="connsiteX29" fmla="*/ 262077 w 2560434"/>
              <a:gd name="connsiteY29" fmla="*/ 2150076 h 2174789"/>
              <a:gd name="connsiteX30" fmla="*/ 348574 w 2560434"/>
              <a:gd name="connsiteY30" fmla="*/ 2174789 h 2174789"/>
              <a:gd name="connsiteX31" fmla="*/ 1213547 w 2560434"/>
              <a:gd name="connsiteY31" fmla="*/ 2162432 h 2174789"/>
              <a:gd name="connsiteX32" fmla="*/ 1300045 w 2560434"/>
              <a:gd name="connsiteY32" fmla="*/ 2150076 h 2174789"/>
              <a:gd name="connsiteX33" fmla="*/ 1683104 w 2560434"/>
              <a:gd name="connsiteY33" fmla="*/ 2137719 h 2174789"/>
              <a:gd name="connsiteX34" fmla="*/ 1757245 w 2560434"/>
              <a:gd name="connsiteY34" fmla="*/ 2113005 h 2174789"/>
              <a:gd name="connsiteX35" fmla="*/ 1843742 w 2560434"/>
              <a:gd name="connsiteY35" fmla="*/ 2001794 h 2174789"/>
              <a:gd name="connsiteX36" fmla="*/ 1905526 w 2560434"/>
              <a:gd name="connsiteY36" fmla="*/ 1915297 h 2174789"/>
              <a:gd name="connsiteX37" fmla="*/ 1930239 w 2560434"/>
              <a:gd name="connsiteY37" fmla="*/ 1828800 h 2174789"/>
              <a:gd name="connsiteX38" fmla="*/ 1942596 w 2560434"/>
              <a:gd name="connsiteY38" fmla="*/ 1791730 h 2174789"/>
              <a:gd name="connsiteX39" fmla="*/ 1967310 w 2560434"/>
              <a:gd name="connsiteY39" fmla="*/ 1692876 h 2174789"/>
              <a:gd name="connsiteX40" fmla="*/ 1992023 w 2560434"/>
              <a:gd name="connsiteY40" fmla="*/ 1594021 h 2174789"/>
              <a:gd name="connsiteX41" fmla="*/ 2004380 w 2560434"/>
              <a:gd name="connsiteY41" fmla="*/ 1556951 h 2174789"/>
              <a:gd name="connsiteX42" fmla="*/ 2041450 w 2560434"/>
              <a:gd name="connsiteY42" fmla="*/ 1408670 h 2174789"/>
              <a:gd name="connsiteX43" fmla="*/ 2090877 w 2560434"/>
              <a:gd name="connsiteY43" fmla="*/ 1334530 h 2174789"/>
              <a:gd name="connsiteX44" fmla="*/ 2140304 w 2560434"/>
              <a:gd name="connsiteY44" fmla="*/ 1322173 h 2174789"/>
              <a:gd name="connsiteX45" fmla="*/ 2177374 w 2560434"/>
              <a:gd name="connsiteY45" fmla="*/ 1285103 h 2174789"/>
              <a:gd name="connsiteX46" fmla="*/ 2226801 w 2560434"/>
              <a:gd name="connsiteY46" fmla="*/ 1260389 h 2174789"/>
              <a:gd name="connsiteX47" fmla="*/ 2387439 w 2560434"/>
              <a:gd name="connsiteY47" fmla="*/ 1149178 h 2174789"/>
              <a:gd name="connsiteX48" fmla="*/ 2498650 w 2560434"/>
              <a:gd name="connsiteY48" fmla="*/ 1025611 h 2174789"/>
              <a:gd name="connsiteX49" fmla="*/ 2535720 w 2560434"/>
              <a:gd name="connsiteY49" fmla="*/ 914400 h 2174789"/>
              <a:gd name="connsiteX50" fmla="*/ 2560434 w 2560434"/>
              <a:gd name="connsiteY50" fmla="*/ 778476 h 2174789"/>
              <a:gd name="connsiteX51" fmla="*/ 2548077 w 2560434"/>
              <a:gd name="connsiteY51" fmla="*/ 345989 h 2174789"/>
              <a:gd name="connsiteX52" fmla="*/ 2523364 w 2560434"/>
              <a:gd name="connsiteY52" fmla="*/ 271848 h 2174789"/>
              <a:gd name="connsiteX53" fmla="*/ 2511007 w 2560434"/>
              <a:gd name="connsiteY53" fmla="*/ 234778 h 2174789"/>
              <a:gd name="connsiteX54" fmla="*/ 2498650 w 2560434"/>
              <a:gd name="connsiteY54" fmla="*/ 234778 h 21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60434" h="2174789">
                <a:moveTo>
                  <a:pt x="1225904" y="0"/>
                </a:moveTo>
                <a:cubicBezTo>
                  <a:pt x="1217666" y="28832"/>
                  <a:pt x="1211439" y="58316"/>
                  <a:pt x="1201191" y="86497"/>
                </a:cubicBezTo>
                <a:cubicBezTo>
                  <a:pt x="1194896" y="103808"/>
                  <a:pt x="1182945" y="118676"/>
                  <a:pt x="1176477" y="135924"/>
                </a:cubicBezTo>
                <a:cubicBezTo>
                  <a:pt x="1170514" y="151825"/>
                  <a:pt x="1171715" y="170161"/>
                  <a:pt x="1164120" y="185351"/>
                </a:cubicBezTo>
                <a:cubicBezTo>
                  <a:pt x="1154910" y="203771"/>
                  <a:pt x="1139407" y="218302"/>
                  <a:pt x="1127050" y="234778"/>
                </a:cubicBezTo>
                <a:cubicBezTo>
                  <a:pt x="1122931" y="247135"/>
                  <a:pt x="1123903" y="262638"/>
                  <a:pt x="1114693" y="271848"/>
                </a:cubicBezTo>
                <a:cubicBezTo>
                  <a:pt x="1093691" y="292851"/>
                  <a:pt x="1065266" y="304800"/>
                  <a:pt x="1040553" y="321276"/>
                </a:cubicBezTo>
                <a:cubicBezTo>
                  <a:pt x="989355" y="355409"/>
                  <a:pt x="1017888" y="342388"/>
                  <a:pt x="954056" y="358346"/>
                </a:cubicBezTo>
                <a:cubicBezTo>
                  <a:pt x="941699" y="366584"/>
                  <a:pt x="930268" y="376417"/>
                  <a:pt x="916985" y="383059"/>
                </a:cubicBezTo>
                <a:cubicBezTo>
                  <a:pt x="905335" y="388884"/>
                  <a:pt x="891887" y="390285"/>
                  <a:pt x="879915" y="395416"/>
                </a:cubicBezTo>
                <a:cubicBezTo>
                  <a:pt x="862984" y="402672"/>
                  <a:pt x="847419" y="412874"/>
                  <a:pt x="830488" y="420130"/>
                </a:cubicBezTo>
                <a:cubicBezTo>
                  <a:pt x="818516" y="425261"/>
                  <a:pt x="805390" y="427355"/>
                  <a:pt x="793418" y="432486"/>
                </a:cubicBezTo>
                <a:cubicBezTo>
                  <a:pt x="776487" y="439742"/>
                  <a:pt x="760922" y="449944"/>
                  <a:pt x="743991" y="457200"/>
                </a:cubicBezTo>
                <a:cubicBezTo>
                  <a:pt x="732019" y="462331"/>
                  <a:pt x="718778" y="464167"/>
                  <a:pt x="706920" y="469557"/>
                </a:cubicBezTo>
                <a:cubicBezTo>
                  <a:pt x="554982" y="538619"/>
                  <a:pt x="657665" y="502452"/>
                  <a:pt x="570996" y="531340"/>
                </a:cubicBezTo>
                <a:cubicBezTo>
                  <a:pt x="558639" y="539578"/>
                  <a:pt x="546820" y="548686"/>
                  <a:pt x="533926" y="556054"/>
                </a:cubicBezTo>
                <a:cubicBezTo>
                  <a:pt x="517933" y="565193"/>
                  <a:pt x="498756" y="569103"/>
                  <a:pt x="484499" y="580767"/>
                </a:cubicBezTo>
                <a:cubicBezTo>
                  <a:pt x="452940" y="606588"/>
                  <a:pt x="431928" y="644647"/>
                  <a:pt x="398001" y="667265"/>
                </a:cubicBezTo>
                <a:cubicBezTo>
                  <a:pt x="343795" y="703402"/>
                  <a:pt x="372812" y="683068"/>
                  <a:pt x="311504" y="729048"/>
                </a:cubicBezTo>
                <a:cubicBezTo>
                  <a:pt x="303266" y="741405"/>
                  <a:pt x="293433" y="752836"/>
                  <a:pt x="286791" y="766119"/>
                </a:cubicBezTo>
                <a:cubicBezTo>
                  <a:pt x="277927" y="783848"/>
                  <a:pt x="266037" y="836777"/>
                  <a:pt x="262077" y="852616"/>
                </a:cubicBezTo>
                <a:cubicBezTo>
                  <a:pt x="253839" y="992659"/>
                  <a:pt x="247856" y="1132853"/>
                  <a:pt x="237364" y="1272746"/>
                </a:cubicBezTo>
                <a:cubicBezTo>
                  <a:pt x="237238" y="1274430"/>
                  <a:pt x="216773" y="1400423"/>
                  <a:pt x="212650" y="1408670"/>
                </a:cubicBezTo>
                <a:cubicBezTo>
                  <a:pt x="201153" y="1431665"/>
                  <a:pt x="142259" y="1469005"/>
                  <a:pt x="126153" y="1482811"/>
                </a:cubicBezTo>
                <a:cubicBezTo>
                  <a:pt x="90557" y="1513322"/>
                  <a:pt x="60574" y="1552186"/>
                  <a:pt x="39656" y="1594021"/>
                </a:cubicBezTo>
                <a:lnTo>
                  <a:pt x="14942" y="1643448"/>
                </a:lnTo>
                <a:cubicBezTo>
                  <a:pt x="-4627" y="1780426"/>
                  <a:pt x="-9181" y="1760846"/>
                  <a:pt x="27299" y="1952367"/>
                </a:cubicBezTo>
                <a:cubicBezTo>
                  <a:pt x="30078" y="1966956"/>
                  <a:pt x="42145" y="1978338"/>
                  <a:pt x="52012" y="1989438"/>
                </a:cubicBezTo>
                <a:cubicBezTo>
                  <a:pt x="75232" y="2015560"/>
                  <a:pt x="97073" y="2044191"/>
                  <a:pt x="126153" y="2063578"/>
                </a:cubicBezTo>
                <a:cubicBezTo>
                  <a:pt x="133950" y="2068776"/>
                  <a:pt x="244629" y="2144260"/>
                  <a:pt x="262077" y="2150076"/>
                </a:cubicBezTo>
                <a:cubicBezTo>
                  <a:pt x="315258" y="2167802"/>
                  <a:pt x="286511" y="2159273"/>
                  <a:pt x="348574" y="2174789"/>
                </a:cubicBezTo>
                <a:lnTo>
                  <a:pt x="1213547" y="2162432"/>
                </a:lnTo>
                <a:cubicBezTo>
                  <a:pt x="1242663" y="2161676"/>
                  <a:pt x="1270960" y="2151607"/>
                  <a:pt x="1300045" y="2150076"/>
                </a:cubicBezTo>
                <a:cubicBezTo>
                  <a:pt x="1427621" y="2143362"/>
                  <a:pt x="1555418" y="2141838"/>
                  <a:pt x="1683104" y="2137719"/>
                </a:cubicBezTo>
                <a:cubicBezTo>
                  <a:pt x="1707818" y="2129481"/>
                  <a:pt x="1735267" y="2126991"/>
                  <a:pt x="1757245" y="2113005"/>
                </a:cubicBezTo>
                <a:cubicBezTo>
                  <a:pt x="1828594" y="2067601"/>
                  <a:pt x="1808192" y="2058674"/>
                  <a:pt x="1843742" y="2001794"/>
                </a:cubicBezTo>
                <a:cubicBezTo>
                  <a:pt x="1857731" y="1979412"/>
                  <a:pt x="1892458" y="1941433"/>
                  <a:pt x="1905526" y="1915297"/>
                </a:cubicBezTo>
                <a:cubicBezTo>
                  <a:pt x="1915404" y="1895542"/>
                  <a:pt x="1924959" y="1847281"/>
                  <a:pt x="1930239" y="1828800"/>
                </a:cubicBezTo>
                <a:cubicBezTo>
                  <a:pt x="1933817" y="1816276"/>
                  <a:pt x="1939169" y="1804296"/>
                  <a:pt x="1942596" y="1791730"/>
                </a:cubicBezTo>
                <a:cubicBezTo>
                  <a:pt x="1951533" y="1758961"/>
                  <a:pt x="1959072" y="1725827"/>
                  <a:pt x="1967310" y="1692876"/>
                </a:cubicBezTo>
                <a:cubicBezTo>
                  <a:pt x="1975548" y="1659924"/>
                  <a:pt x="1981282" y="1626244"/>
                  <a:pt x="1992023" y="1594021"/>
                </a:cubicBezTo>
                <a:lnTo>
                  <a:pt x="2004380" y="1556951"/>
                </a:lnTo>
                <a:cubicBezTo>
                  <a:pt x="2023217" y="1406257"/>
                  <a:pt x="1999559" y="1506416"/>
                  <a:pt x="2041450" y="1408670"/>
                </a:cubicBezTo>
                <a:cubicBezTo>
                  <a:pt x="2057708" y="1370734"/>
                  <a:pt x="2046777" y="1359730"/>
                  <a:pt x="2090877" y="1334530"/>
                </a:cubicBezTo>
                <a:cubicBezTo>
                  <a:pt x="2105622" y="1326104"/>
                  <a:pt x="2123828" y="1326292"/>
                  <a:pt x="2140304" y="1322173"/>
                </a:cubicBezTo>
                <a:cubicBezTo>
                  <a:pt x="2152661" y="1309816"/>
                  <a:pt x="2163154" y="1295260"/>
                  <a:pt x="2177374" y="1285103"/>
                </a:cubicBezTo>
                <a:cubicBezTo>
                  <a:pt x="2192363" y="1274396"/>
                  <a:pt x="2211336" y="1270396"/>
                  <a:pt x="2226801" y="1260389"/>
                </a:cubicBezTo>
                <a:cubicBezTo>
                  <a:pt x="2281479" y="1225009"/>
                  <a:pt x="2341388" y="1195229"/>
                  <a:pt x="2387439" y="1149178"/>
                </a:cubicBezTo>
                <a:cubicBezTo>
                  <a:pt x="2400898" y="1135720"/>
                  <a:pt x="2481746" y="1066182"/>
                  <a:pt x="2498650" y="1025611"/>
                </a:cubicBezTo>
                <a:cubicBezTo>
                  <a:pt x="2513679" y="989541"/>
                  <a:pt x="2528057" y="952717"/>
                  <a:pt x="2535720" y="914400"/>
                </a:cubicBezTo>
                <a:cubicBezTo>
                  <a:pt x="2552991" y="828048"/>
                  <a:pt x="2544624" y="873333"/>
                  <a:pt x="2560434" y="778476"/>
                </a:cubicBezTo>
                <a:cubicBezTo>
                  <a:pt x="2556315" y="634314"/>
                  <a:pt x="2558602" y="489826"/>
                  <a:pt x="2548077" y="345989"/>
                </a:cubicBezTo>
                <a:cubicBezTo>
                  <a:pt x="2546176" y="320008"/>
                  <a:pt x="2531602" y="296562"/>
                  <a:pt x="2523364" y="271848"/>
                </a:cubicBezTo>
                <a:cubicBezTo>
                  <a:pt x="2519245" y="259491"/>
                  <a:pt x="2524032" y="234778"/>
                  <a:pt x="2511007" y="234778"/>
                </a:cubicBezTo>
                <a:lnTo>
                  <a:pt x="2498650" y="234778"/>
                </a:lnTo>
              </a:path>
            </a:pathLst>
          </a:custGeom>
          <a:solidFill>
            <a:srgbClr val="FE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6C3DB-8D7C-4EEC-9991-74E377AAB2D0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522D3F-F618-4A13-8297-6020DE70C18A}"/>
              </a:ext>
            </a:extLst>
          </p:cNvPr>
          <p:cNvGrpSpPr/>
          <p:nvPr/>
        </p:nvGrpSpPr>
        <p:grpSpPr>
          <a:xfrm>
            <a:off x="4017025" y="1483920"/>
            <a:ext cx="4157949" cy="3326358"/>
            <a:chOff x="1407396" y="1367291"/>
            <a:chExt cx="5641104" cy="4512882"/>
          </a:xfrm>
        </p:grpSpPr>
        <p:pic>
          <p:nvPicPr>
            <p:cNvPr id="13" name="Picture 12" descr="Blood &amp; its Components">
              <a:extLst>
                <a:ext uri="{FF2B5EF4-FFF2-40B4-BE49-F238E27FC236}">
                  <a16:creationId xmlns:a16="http://schemas.microsoft.com/office/drawing/2014/main" id="{1286418B-9C68-4C63-8E84-BC2ABF544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8" b="100000" l="0" r="100000">
                          <a14:foregroundMark x1="26750" y1="75625" x2="28250" y2="85000"/>
                          <a14:foregroundMark x1="42250" y1="86563" x2="51250" y2="80625"/>
                          <a14:foregroundMark x1="53250" y1="71563" x2="53250" y2="71563"/>
                          <a14:foregroundMark x1="35750" y1="68438" x2="35750" y2="68438"/>
                          <a14:foregroundMark x1="35750" y1="59062" x2="35750" y2="59062"/>
                          <a14:foregroundMark x1="40250" y1="56250" x2="40250" y2="56250"/>
                          <a14:foregroundMark x1="49250" y1="57500" x2="49250" y2="5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396" y="1367291"/>
              <a:ext cx="5641104" cy="4512882"/>
            </a:xfrm>
            <a:custGeom>
              <a:avLst/>
              <a:gdLst>
                <a:gd name="connsiteX0" fmla="*/ 1054015 w 5641104"/>
                <a:gd name="connsiteY0" fmla="*/ 2186918 h 4512882"/>
                <a:gd name="connsiteX1" fmla="*/ 184882 w 5641104"/>
                <a:gd name="connsiteY1" fmla="*/ 2693912 h 4512882"/>
                <a:gd name="connsiteX2" fmla="*/ 1054015 w 5641104"/>
                <a:gd name="connsiteY2" fmla="*/ 3200906 h 4512882"/>
                <a:gd name="connsiteX3" fmla="*/ 1539956 w 5641104"/>
                <a:gd name="connsiteY3" fmla="*/ 3114320 h 4512882"/>
                <a:gd name="connsiteX4" fmla="*/ 1623247 w 5641104"/>
                <a:gd name="connsiteY4" fmla="*/ 3074232 h 4512882"/>
                <a:gd name="connsiteX5" fmla="*/ 1647754 w 5641104"/>
                <a:gd name="connsiteY5" fmla="*/ 3096558 h 4512882"/>
                <a:gd name="connsiteX6" fmla="*/ 1769239 w 5641104"/>
                <a:gd name="connsiteY6" fmla="*/ 3137532 h 4512882"/>
                <a:gd name="connsiteX7" fmla="*/ 1986523 w 5641104"/>
                <a:gd name="connsiteY7" fmla="*/ 2897615 h 4512882"/>
                <a:gd name="connsiteX8" fmla="*/ 1922882 w 5641104"/>
                <a:gd name="connsiteY8" fmla="*/ 2727968 h 4512882"/>
                <a:gd name="connsiteX9" fmla="*/ 1918027 w 5641104"/>
                <a:gd name="connsiteY9" fmla="*/ 2723545 h 4512882"/>
                <a:gd name="connsiteX10" fmla="*/ 1923148 w 5641104"/>
                <a:gd name="connsiteY10" fmla="*/ 2693912 h 4512882"/>
                <a:gd name="connsiteX11" fmla="*/ 1907090 w 5641104"/>
                <a:gd name="connsiteY11" fmla="*/ 2600988 h 4512882"/>
                <a:gd name="connsiteX12" fmla="*/ 1966195 w 5641104"/>
                <a:gd name="connsiteY12" fmla="*/ 2598570 h 4512882"/>
                <a:gd name="connsiteX13" fmla="*/ 2200050 w 5641104"/>
                <a:gd name="connsiteY13" fmla="*/ 2527068 h 4512882"/>
                <a:gd name="connsiteX14" fmla="*/ 1817155 w 5641104"/>
                <a:gd name="connsiteY14" fmla="*/ 2449468 h 4512882"/>
                <a:gd name="connsiteX15" fmla="*/ 1811248 w 5641104"/>
                <a:gd name="connsiteY15" fmla="*/ 2449710 h 4512882"/>
                <a:gd name="connsiteX16" fmla="*/ 1774714 w 5641104"/>
                <a:gd name="connsiteY16" fmla="*/ 2410447 h 4512882"/>
                <a:gd name="connsiteX17" fmla="*/ 1054015 w 5641104"/>
                <a:gd name="connsiteY17" fmla="*/ 2186918 h 4512882"/>
                <a:gd name="connsiteX18" fmla="*/ 1180764 w 5641104"/>
                <a:gd name="connsiteY18" fmla="*/ 747417 h 4512882"/>
                <a:gd name="connsiteX19" fmla="*/ 103401 w 5641104"/>
                <a:gd name="connsiteY19" fmla="*/ 1322312 h 4512882"/>
                <a:gd name="connsiteX20" fmla="*/ 1180764 w 5641104"/>
                <a:gd name="connsiteY20" fmla="*/ 1897207 h 4512882"/>
                <a:gd name="connsiteX21" fmla="*/ 2258127 w 5641104"/>
                <a:gd name="connsiteY21" fmla="*/ 1322312 h 4512882"/>
                <a:gd name="connsiteX22" fmla="*/ 2256877 w 5641104"/>
                <a:gd name="connsiteY22" fmla="*/ 1309105 h 4512882"/>
                <a:gd name="connsiteX23" fmla="*/ 2294215 w 5641104"/>
                <a:gd name="connsiteY23" fmla="*/ 1289980 h 4512882"/>
                <a:gd name="connsiteX24" fmla="*/ 2379576 w 5641104"/>
                <a:gd name="connsiteY24" fmla="*/ 1171876 h 4512882"/>
                <a:gd name="connsiteX25" fmla="*/ 2074310 w 5641104"/>
                <a:gd name="connsiteY25" fmla="*/ 977241 h 4512882"/>
                <a:gd name="connsiteX26" fmla="*/ 2028228 w 5641104"/>
                <a:gd name="connsiteY26" fmla="*/ 971196 h 4512882"/>
                <a:gd name="connsiteX27" fmla="*/ 1942575 w 5641104"/>
                <a:gd name="connsiteY27" fmla="*/ 915800 h 4512882"/>
                <a:gd name="connsiteX28" fmla="*/ 1180764 w 5641104"/>
                <a:gd name="connsiteY28" fmla="*/ 747417 h 4512882"/>
                <a:gd name="connsiteX29" fmla="*/ 0 w 5641104"/>
                <a:gd name="connsiteY29" fmla="*/ 0 h 4512882"/>
                <a:gd name="connsiteX30" fmla="*/ 1861010 w 5641104"/>
                <a:gd name="connsiteY30" fmla="*/ 0 h 4512882"/>
                <a:gd name="connsiteX31" fmla="*/ 1848327 w 5641104"/>
                <a:gd name="connsiteY31" fmla="*/ 23413 h 4512882"/>
                <a:gd name="connsiteX32" fmla="*/ 1831104 w 5641104"/>
                <a:gd name="connsiteY32" fmla="*/ 121313 h 4512882"/>
                <a:gd name="connsiteX33" fmla="*/ 2678829 w 5641104"/>
                <a:gd name="connsiteY33" fmla="*/ 607088 h 4512882"/>
                <a:gd name="connsiteX34" fmla="*/ 3526554 w 5641104"/>
                <a:gd name="connsiteY34" fmla="*/ 121313 h 4512882"/>
                <a:gd name="connsiteX35" fmla="*/ 3509331 w 5641104"/>
                <a:gd name="connsiteY35" fmla="*/ 23413 h 4512882"/>
                <a:gd name="connsiteX36" fmla="*/ 3496649 w 5641104"/>
                <a:gd name="connsiteY36" fmla="*/ 0 h 4512882"/>
                <a:gd name="connsiteX37" fmla="*/ 5641104 w 5641104"/>
                <a:gd name="connsiteY37" fmla="*/ 0 h 4512882"/>
                <a:gd name="connsiteX38" fmla="*/ 5641104 w 5641104"/>
                <a:gd name="connsiteY38" fmla="*/ 4023934 h 4512882"/>
                <a:gd name="connsiteX39" fmla="*/ 4479004 w 5641104"/>
                <a:gd name="connsiteY39" fmla="*/ 4023934 h 4512882"/>
                <a:gd name="connsiteX40" fmla="*/ 4569172 w 5641104"/>
                <a:gd name="connsiteY40" fmla="*/ 4015131 h 4512882"/>
                <a:gd name="connsiteX41" fmla="*/ 5254824 w 5641104"/>
                <a:gd name="connsiteY41" fmla="*/ 3689793 h 4512882"/>
                <a:gd name="connsiteX42" fmla="*/ 4132194 w 5641104"/>
                <a:gd name="connsiteY42" fmla="*/ 3336708 h 4512882"/>
                <a:gd name="connsiteX43" fmla="*/ 3009564 w 5641104"/>
                <a:gd name="connsiteY43" fmla="*/ 3689793 h 4512882"/>
                <a:gd name="connsiteX44" fmla="*/ 3905945 w 5641104"/>
                <a:gd name="connsiteY44" fmla="*/ 4035705 h 4512882"/>
                <a:gd name="connsiteX45" fmla="*/ 3976464 w 5641104"/>
                <a:gd name="connsiteY45" fmla="*/ 4037941 h 4512882"/>
                <a:gd name="connsiteX46" fmla="*/ 3976464 w 5641104"/>
                <a:gd name="connsiteY46" fmla="*/ 4512882 h 4512882"/>
                <a:gd name="connsiteX47" fmla="*/ 0 w 5641104"/>
                <a:gd name="connsiteY47" fmla="*/ 4512882 h 45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41104" h="4512882">
                  <a:moveTo>
                    <a:pt x="1054015" y="2186918"/>
                  </a:moveTo>
                  <a:cubicBezTo>
                    <a:pt x="574006" y="2186918"/>
                    <a:pt x="184882" y="2413907"/>
                    <a:pt x="184882" y="2693912"/>
                  </a:cubicBezTo>
                  <a:cubicBezTo>
                    <a:pt x="184882" y="2973917"/>
                    <a:pt x="574006" y="3200906"/>
                    <a:pt x="1054015" y="3200906"/>
                  </a:cubicBezTo>
                  <a:cubicBezTo>
                    <a:pt x="1234019" y="3200906"/>
                    <a:pt x="1401241" y="3168986"/>
                    <a:pt x="1539956" y="3114320"/>
                  </a:cubicBezTo>
                  <a:lnTo>
                    <a:pt x="1623247" y="3074232"/>
                  </a:lnTo>
                  <a:lnTo>
                    <a:pt x="1647754" y="3096558"/>
                  </a:lnTo>
                  <a:cubicBezTo>
                    <a:pt x="1682432" y="3122427"/>
                    <a:pt x="1724238" y="3137532"/>
                    <a:pt x="1769239" y="3137532"/>
                  </a:cubicBezTo>
                  <a:cubicBezTo>
                    <a:pt x="1889242" y="3137532"/>
                    <a:pt x="1986523" y="3030118"/>
                    <a:pt x="1986523" y="2897615"/>
                  </a:cubicBezTo>
                  <a:cubicBezTo>
                    <a:pt x="1986523" y="2831364"/>
                    <a:pt x="1962203" y="2771384"/>
                    <a:pt x="1922882" y="2727968"/>
                  </a:cubicBezTo>
                  <a:lnTo>
                    <a:pt x="1918027" y="2723545"/>
                  </a:lnTo>
                  <a:lnTo>
                    <a:pt x="1923148" y="2693912"/>
                  </a:lnTo>
                  <a:lnTo>
                    <a:pt x="1907090" y="2600988"/>
                  </a:lnTo>
                  <a:lnTo>
                    <a:pt x="1966195" y="2598570"/>
                  </a:lnTo>
                  <a:cubicBezTo>
                    <a:pt x="2103622" y="2586790"/>
                    <a:pt x="2200050" y="2559211"/>
                    <a:pt x="2200050" y="2527068"/>
                  </a:cubicBezTo>
                  <a:cubicBezTo>
                    <a:pt x="2200050" y="2484211"/>
                    <a:pt x="2028622" y="2449468"/>
                    <a:pt x="1817155" y="2449468"/>
                  </a:cubicBezTo>
                  <a:lnTo>
                    <a:pt x="1811248" y="2449710"/>
                  </a:lnTo>
                  <a:lnTo>
                    <a:pt x="1774714" y="2410447"/>
                  </a:lnTo>
                  <a:cubicBezTo>
                    <a:pt x="1618525" y="2275586"/>
                    <a:pt x="1354021" y="2186918"/>
                    <a:pt x="1054015" y="2186918"/>
                  </a:cubicBezTo>
                  <a:close/>
                  <a:moveTo>
                    <a:pt x="1180764" y="747417"/>
                  </a:moveTo>
                  <a:cubicBezTo>
                    <a:pt x="585753" y="747417"/>
                    <a:pt x="103401" y="1004806"/>
                    <a:pt x="103401" y="1322312"/>
                  </a:cubicBezTo>
                  <a:cubicBezTo>
                    <a:pt x="103401" y="1639818"/>
                    <a:pt x="585753" y="1897207"/>
                    <a:pt x="1180764" y="1897207"/>
                  </a:cubicBezTo>
                  <a:cubicBezTo>
                    <a:pt x="1775775" y="1897207"/>
                    <a:pt x="2258127" y="1639818"/>
                    <a:pt x="2258127" y="1322312"/>
                  </a:cubicBezTo>
                  <a:lnTo>
                    <a:pt x="2256877" y="1309105"/>
                  </a:lnTo>
                  <a:lnTo>
                    <a:pt x="2294215" y="1289980"/>
                  </a:lnTo>
                  <a:cubicBezTo>
                    <a:pt x="2348108" y="1256266"/>
                    <a:pt x="2379576" y="1215624"/>
                    <a:pt x="2379576" y="1171876"/>
                  </a:cubicBezTo>
                  <a:cubicBezTo>
                    <a:pt x="2379576" y="1084380"/>
                    <a:pt x="2253702" y="1009308"/>
                    <a:pt x="2074310" y="977241"/>
                  </a:cubicBezTo>
                  <a:lnTo>
                    <a:pt x="2028228" y="971196"/>
                  </a:lnTo>
                  <a:lnTo>
                    <a:pt x="1942575" y="915800"/>
                  </a:lnTo>
                  <a:cubicBezTo>
                    <a:pt x="1747611" y="811764"/>
                    <a:pt x="1478270" y="747417"/>
                    <a:pt x="1180764" y="747417"/>
                  </a:cubicBezTo>
                  <a:close/>
                  <a:moveTo>
                    <a:pt x="0" y="0"/>
                  </a:moveTo>
                  <a:lnTo>
                    <a:pt x="1861010" y="0"/>
                  </a:lnTo>
                  <a:lnTo>
                    <a:pt x="1848327" y="23413"/>
                  </a:lnTo>
                  <a:cubicBezTo>
                    <a:pt x="1837035" y="55035"/>
                    <a:pt x="1831104" y="87777"/>
                    <a:pt x="1831104" y="121313"/>
                  </a:cubicBezTo>
                  <a:cubicBezTo>
                    <a:pt x="1831104" y="389599"/>
                    <a:pt x="2210643" y="607088"/>
                    <a:pt x="2678829" y="607088"/>
                  </a:cubicBezTo>
                  <a:cubicBezTo>
                    <a:pt x="3147015" y="607088"/>
                    <a:pt x="3526554" y="389599"/>
                    <a:pt x="3526554" y="121313"/>
                  </a:cubicBezTo>
                  <a:cubicBezTo>
                    <a:pt x="3526554" y="87777"/>
                    <a:pt x="3520624" y="55035"/>
                    <a:pt x="3509331" y="23413"/>
                  </a:cubicBezTo>
                  <a:lnTo>
                    <a:pt x="3496649" y="0"/>
                  </a:lnTo>
                  <a:lnTo>
                    <a:pt x="5641104" y="0"/>
                  </a:lnTo>
                  <a:lnTo>
                    <a:pt x="5641104" y="4023934"/>
                  </a:lnTo>
                  <a:lnTo>
                    <a:pt x="4479004" y="4023934"/>
                  </a:lnTo>
                  <a:lnTo>
                    <a:pt x="4569172" y="4015131"/>
                  </a:lnTo>
                  <a:cubicBezTo>
                    <a:pt x="4972101" y="3961530"/>
                    <a:pt x="5254824" y="3836045"/>
                    <a:pt x="5254824" y="3689793"/>
                  </a:cubicBezTo>
                  <a:cubicBezTo>
                    <a:pt x="5254824" y="3494790"/>
                    <a:pt x="4752205" y="3336708"/>
                    <a:pt x="4132194" y="3336708"/>
                  </a:cubicBezTo>
                  <a:cubicBezTo>
                    <a:pt x="3512183" y="3336708"/>
                    <a:pt x="3009564" y="3494790"/>
                    <a:pt x="3009564" y="3689793"/>
                  </a:cubicBezTo>
                  <a:cubicBezTo>
                    <a:pt x="3009564" y="3860421"/>
                    <a:pt x="3394382" y="4002781"/>
                    <a:pt x="3905945" y="4035705"/>
                  </a:cubicBezTo>
                  <a:lnTo>
                    <a:pt x="3976464" y="4037941"/>
                  </a:lnTo>
                  <a:lnTo>
                    <a:pt x="3976464" y="4512882"/>
                  </a:lnTo>
                  <a:lnTo>
                    <a:pt x="0" y="451288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lood &amp; its Components">
              <a:extLst>
                <a:ext uri="{FF2B5EF4-FFF2-40B4-BE49-F238E27FC236}">
                  <a16:creationId xmlns:a16="http://schemas.microsoft.com/office/drawing/2014/main" id="{31E6407B-A061-48C5-929A-F34033C65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>
              <a:off x="3607446" y="2750401"/>
              <a:ext cx="999636" cy="799089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lood &amp; its Components">
              <a:extLst>
                <a:ext uri="{FF2B5EF4-FFF2-40B4-BE49-F238E27FC236}">
                  <a16:creationId xmlns:a16="http://schemas.microsoft.com/office/drawing/2014/main" id="{6406AF77-20CC-4965-A887-255C73A16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 rot="20620303">
              <a:off x="3757083" y="2444414"/>
              <a:ext cx="865913" cy="259848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D08271-AD58-40F5-8E79-8F3BC72129E2}"/>
              </a:ext>
            </a:extLst>
          </p:cNvPr>
          <p:cNvSpPr txBox="1"/>
          <p:nvPr/>
        </p:nvSpPr>
        <p:spPr>
          <a:xfrm>
            <a:off x="443193" y="1626393"/>
            <a:ext cx="5447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প্রিয় শিক্ষার্থীরা তোমরা কি বলতে পারবে এটা কীসের ছবি?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6440C-AEA1-4076-A089-FB1A8B0D3FAE}"/>
              </a:ext>
            </a:extLst>
          </p:cNvPr>
          <p:cNvSpPr txBox="1"/>
          <p:nvPr/>
        </p:nvSpPr>
        <p:spPr>
          <a:xfrm>
            <a:off x="443193" y="2707829"/>
            <a:ext cx="6968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এটা আমাদের শরীরের কোথায় থাকে ?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8D5AE-1D2B-40BA-818D-7552BFCB94A0}"/>
              </a:ext>
            </a:extLst>
          </p:cNvPr>
          <p:cNvSpPr txBox="1"/>
          <p:nvPr/>
        </p:nvSpPr>
        <p:spPr>
          <a:xfrm>
            <a:off x="443193" y="3347621"/>
            <a:ext cx="432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এটার মাধ্যমে কী হয় ? 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42559-2D08-448F-91CE-DD5F234924AC}"/>
              </a:ext>
            </a:extLst>
          </p:cNvPr>
          <p:cNvSpPr txBox="1"/>
          <p:nvPr/>
        </p:nvSpPr>
        <p:spPr>
          <a:xfrm>
            <a:off x="443193" y="3987413"/>
            <a:ext cx="914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শিরা ও ধমনীর সাহায্যে সমস্ত শরীরে রক্ত পৌছে দেয়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72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  <p:bldP spid="2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97DBA-21D3-4D4D-BDBA-F46ED9C05756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B9C6-8E63-44C9-8B5F-509F04663E67}"/>
              </a:ext>
            </a:extLst>
          </p:cNvPr>
          <p:cNvSpPr txBox="1"/>
          <p:nvPr/>
        </p:nvSpPr>
        <p:spPr>
          <a:xfrm>
            <a:off x="5552051" y="843112"/>
            <a:ext cx="330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হৃদযন্ত্রের যত কথা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8A5C6-2BFC-4E9E-B943-008B1E078828}"/>
              </a:ext>
            </a:extLst>
          </p:cNvPr>
          <p:cNvSpPr txBox="1"/>
          <p:nvPr/>
        </p:nvSpPr>
        <p:spPr>
          <a:xfrm>
            <a:off x="133411" y="2559276"/>
            <a:ext cx="903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১)রক্ত কী এবং রক্তের উপাদান সম্পর্কে বলতে পারবে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9B341-328F-492E-A597-F305CED6A43F}"/>
              </a:ext>
            </a:extLst>
          </p:cNvPr>
          <p:cNvSpPr txBox="1"/>
          <p:nvPr/>
        </p:nvSpPr>
        <p:spPr>
          <a:xfrm>
            <a:off x="133411" y="3133193"/>
            <a:ext cx="878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২)রক্ত রস ও এর উপাদান এবং কাজ বলতে পারবে 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E5A3D-F186-4C59-913F-888411983363}"/>
              </a:ext>
            </a:extLst>
          </p:cNvPr>
          <p:cNvSpPr txBox="1"/>
          <p:nvPr/>
        </p:nvSpPr>
        <p:spPr>
          <a:xfrm>
            <a:off x="3528647" y="905283"/>
            <a:ext cx="330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আজকের পাঠ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C8287-7D57-4BCF-B77A-7D4F4FDD9C2A}"/>
              </a:ext>
            </a:extLst>
          </p:cNvPr>
          <p:cNvSpPr txBox="1"/>
          <p:nvPr/>
        </p:nvSpPr>
        <p:spPr>
          <a:xfrm>
            <a:off x="133412" y="3717968"/>
            <a:ext cx="1198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</a:t>
            </a:r>
            <a:r>
              <a:rPr lang="bn-BD" sz="3200"/>
              <a:t>)</a:t>
            </a:r>
            <a:r>
              <a:rPr lang="bn-BD" sz="3200" dirty="0"/>
              <a:t>শ্বেত রক্ত কনিকার সম্পর্কে বিভিন্ন তথ্য ও এর কাজ বলতে পারবে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CC11B-CD9B-4C3F-B7A9-0FC0BD6D8AF6}"/>
              </a:ext>
            </a:extLst>
          </p:cNvPr>
          <p:cNvSpPr txBox="1"/>
          <p:nvPr/>
        </p:nvSpPr>
        <p:spPr>
          <a:xfrm>
            <a:off x="2037005" y="1852007"/>
            <a:ext cx="405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পাঠ শেষে তোমরা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83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uman Blood Stock Pictures, Royalty-free Photos &amp; Images">
            <a:extLst>
              <a:ext uri="{FF2B5EF4-FFF2-40B4-BE49-F238E27FC236}">
                <a16:creationId xmlns:a16="http://schemas.microsoft.com/office/drawing/2014/main" id="{66CA690B-56CC-4EEB-8F26-39AA43DF0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0"/>
          <a:stretch/>
        </p:blipFill>
        <p:spPr bwMode="auto">
          <a:xfrm>
            <a:off x="4324865" y="358470"/>
            <a:ext cx="2751438" cy="27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68C08-A61D-461E-BE17-F92876E8E058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CA6FF-0A20-419A-9936-C6F935A14CB8}"/>
              </a:ext>
            </a:extLst>
          </p:cNvPr>
          <p:cNvSpPr/>
          <p:nvPr/>
        </p:nvSpPr>
        <p:spPr>
          <a:xfrm>
            <a:off x="5585254" y="2641351"/>
            <a:ext cx="1491049" cy="271848"/>
          </a:xfrm>
          <a:prstGeom prst="rect">
            <a:avLst/>
          </a:prstGeom>
          <a:solidFill>
            <a:srgbClr val="DEBCC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708DB-EED0-4603-9B7D-3175CE1FC1BD}"/>
              </a:ext>
            </a:extLst>
          </p:cNvPr>
          <p:cNvSpPr txBox="1"/>
          <p:nvPr/>
        </p:nvSpPr>
        <p:spPr>
          <a:xfrm>
            <a:off x="950830" y="4331605"/>
            <a:ext cx="9868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কিন্তু আমরা বিজ্ঞানের ছাত্র তাই আমরা বলব</a:t>
            </a:r>
          </a:p>
          <a:p>
            <a:r>
              <a:rPr lang="bn-BD" sz="3200" dirty="0"/>
              <a:t>লাল বর্নের অস্বচ্ছ,লবনাক্ত,ক্ষারীয় তরল যোজক টিস্যু যাকে আমরা রক্ত বলি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E15D9-5A01-4562-8B5F-B35B88ADDBAA}"/>
              </a:ext>
            </a:extLst>
          </p:cNvPr>
          <p:cNvSpPr txBox="1"/>
          <p:nvPr/>
        </p:nvSpPr>
        <p:spPr>
          <a:xfrm>
            <a:off x="950830" y="3652414"/>
            <a:ext cx="986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প্রিয় শিক্ষার্থীরা এখানে কী দেখতে পাচ্ছ?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93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fference Percentage Of Water In The Human Body. Illustration ...">
            <a:extLst>
              <a:ext uri="{FF2B5EF4-FFF2-40B4-BE49-F238E27FC236}">
                <a16:creationId xmlns:a16="http://schemas.microsoft.com/office/drawing/2014/main" id="{4D15CF84-8A0B-4B49-9ED4-0BA77F9A9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21358" r="58698"/>
          <a:stretch/>
        </p:blipFill>
        <p:spPr bwMode="auto">
          <a:xfrm>
            <a:off x="7770671" y="849952"/>
            <a:ext cx="1693712" cy="55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1102F-DE10-49E0-AF90-A85C8A32CD75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FCF84-EDD4-4A8F-A88F-15BB9B8AB5A4}"/>
              </a:ext>
            </a:extLst>
          </p:cNvPr>
          <p:cNvSpPr txBox="1"/>
          <p:nvPr/>
        </p:nvSpPr>
        <p:spPr>
          <a:xfrm>
            <a:off x="1469376" y="2751927"/>
            <a:ext cx="44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রক্তের পরিমান ৫-৬ লিটার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E2C40-378A-46C3-BA38-F9C33A36A5EA}"/>
              </a:ext>
            </a:extLst>
          </p:cNvPr>
          <p:cNvSpPr txBox="1"/>
          <p:nvPr/>
        </p:nvSpPr>
        <p:spPr>
          <a:xfrm>
            <a:off x="1469375" y="3357243"/>
            <a:ext cx="44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দেহের মোট ওজনের ৮%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45C80-269F-4F98-B51A-1E58BC73F73D}"/>
              </a:ext>
            </a:extLst>
          </p:cNvPr>
          <p:cNvSpPr txBox="1"/>
          <p:nvPr/>
        </p:nvSpPr>
        <p:spPr>
          <a:xfrm>
            <a:off x="1469376" y="1715724"/>
            <a:ext cx="5903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কী বলতে পারবে আমাদের দেহে কী পরিমান রক্ত থাকে?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1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967E7-051E-4741-A520-421759B17B97}"/>
              </a:ext>
            </a:extLst>
          </p:cNvPr>
          <p:cNvSpPr txBox="1"/>
          <p:nvPr/>
        </p:nvSpPr>
        <p:spPr>
          <a:xfrm>
            <a:off x="1877291" y="845127"/>
            <a:ext cx="843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একক কাজ                                      সময় ৩ মিনিট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A582D-6D4C-4D37-8F3B-33E00CBA4D0C}"/>
              </a:ext>
            </a:extLst>
          </p:cNvPr>
          <p:cNvSpPr txBox="1"/>
          <p:nvPr/>
        </p:nvSpPr>
        <p:spPr>
          <a:xfrm>
            <a:off x="3165763" y="2230581"/>
            <a:ext cx="6823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একজন মানুষের ওজন ৬০ কে</a:t>
            </a:r>
            <a:r>
              <a:rPr lang="en-US" sz="3200" dirty="0"/>
              <a:t>.</a:t>
            </a:r>
            <a:r>
              <a:rPr lang="bn-BD" sz="3200" dirty="0"/>
              <a:t>জি</a:t>
            </a:r>
          </a:p>
          <a:p>
            <a:r>
              <a:rPr lang="bn-BD" sz="3200" dirty="0"/>
              <a:t>তার শরীরে  কত লিটার  রক্ত আছে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64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atelet Rich Plasma Treatment (PRP) for Orthopedic Conditions and ...">
            <a:extLst>
              <a:ext uri="{FF2B5EF4-FFF2-40B4-BE49-F238E27FC236}">
                <a16:creationId xmlns:a16="http://schemas.microsoft.com/office/drawing/2014/main" id="{22EAB518-2AEA-4E95-AD2B-6DDD3D82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02" y="1016502"/>
            <a:ext cx="5566116" cy="37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E2120-BBB3-4ECF-9EDF-B0C36C7F1900}"/>
              </a:ext>
            </a:extLst>
          </p:cNvPr>
          <p:cNvSpPr txBox="1"/>
          <p:nvPr/>
        </p:nvSpPr>
        <p:spPr>
          <a:xfrm>
            <a:off x="6996370" y="4980601"/>
            <a:ext cx="536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এটি হল সেন্ট্রিফিউগাল মেশিন</a:t>
            </a:r>
            <a:endParaRPr lang="en-US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5A59BF-82BA-4BCD-9915-7A3370C6AA92}"/>
              </a:ext>
            </a:extLst>
          </p:cNvPr>
          <p:cNvGrpSpPr/>
          <p:nvPr/>
        </p:nvGrpSpPr>
        <p:grpSpPr>
          <a:xfrm>
            <a:off x="6264074" y="1219201"/>
            <a:ext cx="769036" cy="3446522"/>
            <a:chOff x="4065563" y="1378634"/>
            <a:chExt cx="769036" cy="3446522"/>
          </a:xfrm>
        </p:grpSpPr>
        <p:pic>
          <p:nvPicPr>
            <p:cNvPr id="11" name="Picture 10" descr="Buffy coat Red blood cell Blood plasma White blood cell, blood ...">
              <a:extLst>
                <a:ext uri="{FF2B5EF4-FFF2-40B4-BE49-F238E27FC236}">
                  <a16:creationId xmlns:a16="http://schemas.microsoft.com/office/drawing/2014/main" id="{103A894D-EFCD-434F-B2A6-8A58463FF7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182" l="9760" r="22823">
                          <a14:foregroundMark x1="16216" y1="5273" x2="16216" y2="12727"/>
                          <a14:foregroundMark x1="12613" y1="4182" x2="22823" y2="4182"/>
                          <a14:foregroundMark x1="14414" y1="12727" x2="14414" y2="1091"/>
                          <a14:foregroundMark x1="12613" y1="1455" x2="12613" y2="8182"/>
                          <a14:foregroundMark x1="16517" y1="2000" x2="22222" y2="1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2" r="75569"/>
            <a:stretch/>
          </p:blipFill>
          <p:spPr bwMode="auto">
            <a:xfrm>
              <a:off x="4065563" y="1378634"/>
              <a:ext cx="769036" cy="3446522"/>
            </a:xfrm>
            <a:custGeom>
              <a:avLst/>
              <a:gdLst>
                <a:gd name="connsiteX0" fmla="*/ 0 w 769036"/>
                <a:gd name="connsiteY0" fmla="*/ 0 h 3446522"/>
                <a:gd name="connsiteX1" fmla="*/ 162232 w 769036"/>
                <a:gd name="connsiteY1" fmla="*/ 0 h 3446522"/>
                <a:gd name="connsiteX2" fmla="*/ 162232 w 769036"/>
                <a:gd name="connsiteY2" fmla="*/ 137473 h 3446522"/>
                <a:gd name="connsiteX3" fmla="*/ 438638 w 769036"/>
                <a:gd name="connsiteY3" fmla="*/ 84115 h 3446522"/>
                <a:gd name="connsiteX4" fmla="*/ 715043 w 769036"/>
                <a:gd name="connsiteY4" fmla="*/ 137473 h 3446522"/>
                <a:gd name="connsiteX5" fmla="*/ 715043 w 769036"/>
                <a:gd name="connsiteY5" fmla="*/ 0 h 3446522"/>
                <a:gd name="connsiteX6" fmla="*/ 769036 w 769036"/>
                <a:gd name="connsiteY6" fmla="*/ 0 h 3446522"/>
                <a:gd name="connsiteX7" fmla="*/ 769036 w 769036"/>
                <a:gd name="connsiteY7" fmla="*/ 3446522 h 3446522"/>
                <a:gd name="connsiteX8" fmla="*/ 0 w 769036"/>
                <a:gd name="connsiteY8" fmla="*/ 3446522 h 34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036" h="3446522">
                  <a:moveTo>
                    <a:pt x="0" y="0"/>
                  </a:moveTo>
                  <a:lnTo>
                    <a:pt x="162232" y="0"/>
                  </a:lnTo>
                  <a:lnTo>
                    <a:pt x="162232" y="137473"/>
                  </a:lnTo>
                  <a:cubicBezTo>
                    <a:pt x="162232" y="107993"/>
                    <a:pt x="286007" y="84115"/>
                    <a:pt x="438638" y="84115"/>
                  </a:cubicBezTo>
                  <a:cubicBezTo>
                    <a:pt x="591269" y="84115"/>
                    <a:pt x="715043" y="107993"/>
                    <a:pt x="715043" y="137473"/>
                  </a:cubicBezTo>
                  <a:lnTo>
                    <a:pt x="715043" y="0"/>
                  </a:lnTo>
                  <a:lnTo>
                    <a:pt x="769036" y="0"/>
                  </a:lnTo>
                  <a:lnTo>
                    <a:pt x="769036" y="3446522"/>
                  </a:lnTo>
                  <a:lnTo>
                    <a:pt x="0" y="344652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2D68FC-0A8C-425D-A6BB-685D256BFC52}"/>
                </a:ext>
              </a:extLst>
            </p:cNvPr>
            <p:cNvSpPr/>
            <p:nvPr/>
          </p:nvSpPr>
          <p:spPr>
            <a:xfrm>
              <a:off x="4284617" y="1729789"/>
              <a:ext cx="441965" cy="1699211"/>
            </a:xfrm>
            <a:prstGeom prst="rect">
              <a:avLst/>
            </a:prstGeom>
            <a:solidFill>
              <a:srgbClr val="B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A5DCBD-5722-47C0-BBA0-FFB218918A30}"/>
                </a:ext>
              </a:extLst>
            </p:cNvPr>
            <p:cNvSpPr/>
            <p:nvPr/>
          </p:nvSpPr>
          <p:spPr>
            <a:xfrm>
              <a:off x="4284617" y="1653581"/>
              <a:ext cx="441965" cy="1524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Buffy coat Red blood cell Blood plasma White blood cell, blood ...">
            <a:extLst>
              <a:ext uri="{FF2B5EF4-FFF2-40B4-BE49-F238E27FC236}">
                <a16:creationId xmlns:a16="http://schemas.microsoft.com/office/drawing/2014/main" id="{F1C0297F-862D-419F-92FB-B9C7A5EA6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82" l="9760" r="22823">
                        <a14:foregroundMark x1="16216" y1="5273" x2="16216" y2="12727"/>
                        <a14:foregroundMark x1="12613" y1="4182" x2="22823" y2="4182"/>
                        <a14:foregroundMark x1="14414" y1="12727" x2="14414" y2="1091"/>
                        <a14:foregroundMark x1="12613" y1="1455" x2="12613" y2="8182"/>
                        <a14:foregroundMark x1="16517" y1="2000" x2="22222" y2="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2" r="75569"/>
          <a:stretch/>
        </p:blipFill>
        <p:spPr bwMode="auto">
          <a:xfrm>
            <a:off x="5548732" y="1219201"/>
            <a:ext cx="769036" cy="3446522"/>
          </a:xfrm>
          <a:custGeom>
            <a:avLst/>
            <a:gdLst>
              <a:gd name="connsiteX0" fmla="*/ 0 w 769036"/>
              <a:gd name="connsiteY0" fmla="*/ 0 h 3446522"/>
              <a:gd name="connsiteX1" fmla="*/ 162232 w 769036"/>
              <a:gd name="connsiteY1" fmla="*/ 0 h 3446522"/>
              <a:gd name="connsiteX2" fmla="*/ 162232 w 769036"/>
              <a:gd name="connsiteY2" fmla="*/ 137473 h 3446522"/>
              <a:gd name="connsiteX3" fmla="*/ 438638 w 769036"/>
              <a:gd name="connsiteY3" fmla="*/ 84115 h 3446522"/>
              <a:gd name="connsiteX4" fmla="*/ 715043 w 769036"/>
              <a:gd name="connsiteY4" fmla="*/ 137473 h 3446522"/>
              <a:gd name="connsiteX5" fmla="*/ 715043 w 769036"/>
              <a:gd name="connsiteY5" fmla="*/ 0 h 3446522"/>
              <a:gd name="connsiteX6" fmla="*/ 769036 w 769036"/>
              <a:gd name="connsiteY6" fmla="*/ 0 h 3446522"/>
              <a:gd name="connsiteX7" fmla="*/ 769036 w 769036"/>
              <a:gd name="connsiteY7" fmla="*/ 3446522 h 3446522"/>
              <a:gd name="connsiteX8" fmla="*/ 0 w 769036"/>
              <a:gd name="connsiteY8" fmla="*/ 3446522 h 344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036" h="3446522">
                <a:moveTo>
                  <a:pt x="0" y="0"/>
                </a:moveTo>
                <a:lnTo>
                  <a:pt x="162232" y="0"/>
                </a:lnTo>
                <a:lnTo>
                  <a:pt x="162232" y="137473"/>
                </a:lnTo>
                <a:cubicBezTo>
                  <a:pt x="162232" y="107993"/>
                  <a:pt x="286007" y="84115"/>
                  <a:pt x="438638" y="84115"/>
                </a:cubicBezTo>
                <a:cubicBezTo>
                  <a:pt x="591269" y="84115"/>
                  <a:pt x="715043" y="107993"/>
                  <a:pt x="715043" y="137473"/>
                </a:cubicBezTo>
                <a:lnTo>
                  <a:pt x="715043" y="0"/>
                </a:lnTo>
                <a:lnTo>
                  <a:pt x="769036" y="0"/>
                </a:lnTo>
                <a:lnTo>
                  <a:pt x="769036" y="3446522"/>
                </a:lnTo>
                <a:lnTo>
                  <a:pt x="0" y="344652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289CEC6-8D23-4D2E-8EB5-7D80970268F2}"/>
              </a:ext>
            </a:extLst>
          </p:cNvPr>
          <p:cNvGrpSpPr/>
          <p:nvPr/>
        </p:nvGrpSpPr>
        <p:grpSpPr>
          <a:xfrm rot="21050579">
            <a:off x="9456719" y="2141978"/>
            <a:ext cx="241012" cy="956648"/>
            <a:chOff x="4065563" y="1378634"/>
            <a:chExt cx="769036" cy="3446522"/>
          </a:xfrm>
        </p:grpSpPr>
        <p:pic>
          <p:nvPicPr>
            <p:cNvPr id="15" name="Picture 14" descr="Buffy coat Red blood cell Blood plasma White blood cell, blood ...">
              <a:extLst>
                <a:ext uri="{FF2B5EF4-FFF2-40B4-BE49-F238E27FC236}">
                  <a16:creationId xmlns:a16="http://schemas.microsoft.com/office/drawing/2014/main" id="{F4CF2C28-5FA0-41A8-9645-5790B75A11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182" l="9760" r="22823">
                          <a14:foregroundMark x1="16216" y1="5273" x2="16216" y2="12727"/>
                          <a14:foregroundMark x1="12613" y1="4182" x2="22823" y2="4182"/>
                          <a14:foregroundMark x1="14414" y1="12727" x2="14414" y2="1091"/>
                          <a14:foregroundMark x1="12613" y1="1455" x2="12613" y2="8182"/>
                          <a14:foregroundMark x1="16517" y1="2000" x2="22222" y2="1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2" r="75569"/>
            <a:stretch/>
          </p:blipFill>
          <p:spPr bwMode="auto">
            <a:xfrm>
              <a:off x="4065563" y="1378634"/>
              <a:ext cx="769036" cy="3446522"/>
            </a:xfrm>
            <a:custGeom>
              <a:avLst/>
              <a:gdLst>
                <a:gd name="connsiteX0" fmla="*/ 0 w 769036"/>
                <a:gd name="connsiteY0" fmla="*/ 0 h 3446522"/>
                <a:gd name="connsiteX1" fmla="*/ 162232 w 769036"/>
                <a:gd name="connsiteY1" fmla="*/ 0 h 3446522"/>
                <a:gd name="connsiteX2" fmla="*/ 162232 w 769036"/>
                <a:gd name="connsiteY2" fmla="*/ 137473 h 3446522"/>
                <a:gd name="connsiteX3" fmla="*/ 438638 w 769036"/>
                <a:gd name="connsiteY3" fmla="*/ 84115 h 3446522"/>
                <a:gd name="connsiteX4" fmla="*/ 715043 w 769036"/>
                <a:gd name="connsiteY4" fmla="*/ 137473 h 3446522"/>
                <a:gd name="connsiteX5" fmla="*/ 715043 w 769036"/>
                <a:gd name="connsiteY5" fmla="*/ 0 h 3446522"/>
                <a:gd name="connsiteX6" fmla="*/ 769036 w 769036"/>
                <a:gd name="connsiteY6" fmla="*/ 0 h 3446522"/>
                <a:gd name="connsiteX7" fmla="*/ 769036 w 769036"/>
                <a:gd name="connsiteY7" fmla="*/ 3446522 h 3446522"/>
                <a:gd name="connsiteX8" fmla="*/ 0 w 769036"/>
                <a:gd name="connsiteY8" fmla="*/ 3446522 h 34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036" h="3446522">
                  <a:moveTo>
                    <a:pt x="0" y="0"/>
                  </a:moveTo>
                  <a:lnTo>
                    <a:pt x="162232" y="0"/>
                  </a:lnTo>
                  <a:lnTo>
                    <a:pt x="162232" y="137473"/>
                  </a:lnTo>
                  <a:cubicBezTo>
                    <a:pt x="162232" y="107993"/>
                    <a:pt x="286007" y="84115"/>
                    <a:pt x="438638" y="84115"/>
                  </a:cubicBezTo>
                  <a:cubicBezTo>
                    <a:pt x="591269" y="84115"/>
                    <a:pt x="715043" y="107993"/>
                    <a:pt x="715043" y="137473"/>
                  </a:cubicBezTo>
                  <a:lnTo>
                    <a:pt x="715043" y="0"/>
                  </a:lnTo>
                  <a:lnTo>
                    <a:pt x="769036" y="0"/>
                  </a:lnTo>
                  <a:lnTo>
                    <a:pt x="769036" y="3446522"/>
                  </a:lnTo>
                  <a:lnTo>
                    <a:pt x="0" y="344652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404170-7DA4-474F-9829-3A780378157C}"/>
                </a:ext>
              </a:extLst>
            </p:cNvPr>
            <p:cNvSpPr/>
            <p:nvPr/>
          </p:nvSpPr>
          <p:spPr>
            <a:xfrm>
              <a:off x="4284617" y="1729789"/>
              <a:ext cx="441965" cy="1699211"/>
            </a:xfrm>
            <a:prstGeom prst="rect">
              <a:avLst/>
            </a:prstGeom>
            <a:solidFill>
              <a:srgbClr val="B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FC25C2-126E-40D7-BE6A-834BA82CFBBB}"/>
                </a:ext>
              </a:extLst>
            </p:cNvPr>
            <p:cNvSpPr/>
            <p:nvPr/>
          </p:nvSpPr>
          <p:spPr>
            <a:xfrm>
              <a:off x="4284617" y="1653581"/>
              <a:ext cx="441965" cy="1524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Platelet Rich Plasma Treatment (PRP) for Orthopedic Conditions and ...">
            <a:extLst>
              <a:ext uri="{FF2B5EF4-FFF2-40B4-BE49-F238E27FC236}">
                <a16:creationId xmlns:a16="http://schemas.microsoft.com/office/drawing/2014/main" id="{15ECB4C8-B35E-487E-A260-10DCD617C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15194" r="46675" b="66251"/>
          <a:stretch/>
        </p:blipFill>
        <p:spPr bwMode="auto">
          <a:xfrm>
            <a:off x="9165735" y="1601480"/>
            <a:ext cx="1161826" cy="68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516AB7-837C-471F-A53B-B9AE7797BA4B}"/>
              </a:ext>
            </a:extLst>
          </p:cNvPr>
          <p:cNvSpPr txBox="1"/>
          <p:nvPr/>
        </p:nvSpPr>
        <p:spPr>
          <a:xfrm>
            <a:off x="6372305" y="4578141"/>
            <a:ext cx="76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রক্ত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C45F7B-0895-4A6E-96BB-2F3719632DBC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312E08-A93B-4FBB-99E3-7495D20FE42A}"/>
              </a:ext>
            </a:extLst>
          </p:cNvPr>
          <p:cNvSpPr txBox="1"/>
          <p:nvPr/>
        </p:nvSpPr>
        <p:spPr>
          <a:xfrm>
            <a:off x="1562559" y="1357398"/>
            <a:ext cx="4577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প্রিয় শিক্ষার্থীরা যন্ত্রটির নাম বলতে পারবে? 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80559-0847-4F52-AD4D-AFB415B3FADF}"/>
              </a:ext>
            </a:extLst>
          </p:cNvPr>
          <p:cNvSpPr txBox="1"/>
          <p:nvPr/>
        </p:nvSpPr>
        <p:spPr>
          <a:xfrm>
            <a:off x="133411" y="2474351"/>
            <a:ext cx="48600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যন্ত্র কোন রক্তকে টেষ্ট টিউবে ভরে এতে রাখলে এটি মিনিটে ৩০০০ থেকে ৬০০০ বার পর্যন্ত ঘুরে।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128181-BD37-4517-B6B2-B0025248B0B8}"/>
              </a:ext>
            </a:extLst>
          </p:cNvPr>
          <p:cNvSpPr txBox="1"/>
          <p:nvPr/>
        </p:nvSpPr>
        <p:spPr>
          <a:xfrm>
            <a:off x="133411" y="4808973"/>
            <a:ext cx="5361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ফলে লাল বর্নের রক্ত এরকম দুটি অংশে বিভক্ত হয় </a:t>
            </a:r>
            <a:endParaRPr lang="en-US" sz="3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C0095C7-A807-4EFC-AB1F-EE6939368D81}"/>
              </a:ext>
            </a:extLst>
          </p:cNvPr>
          <p:cNvSpPr/>
          <p:nvPr/>
        </p:nvSpPr>
        <p:spPr>
          <a:xfrm rot="18850082">
            <a:off x="4348025" y="3984691"/>
            <a:ext cx="1537990" cy="476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ffy coat Red blood cell Blood plasma White blood cell, blood ...">
            <a:extLst>
              <a:ext uri="{FF2B5EF4-FFF2-40B4-BE49-F238E27FC236}">
                <a16:creationId xmlns:a16="http://schemas.microsoft.com/office/drawing/2014/main" id="{E6CD7BE3-BBF6-4CC4-89E9-5DE551E12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82" l="9760" r="22823">
                        <a14:foregroundMark x1="16216" y1="5273" x2="16216" y2="12727"/>
                        <a14:foregroundMark x1="12613" y1="4182" x2="22823" y2="4182"/>
                        <a14:foregroundMark x1="14414" y1="12727" x2="14414" y2="1091"/>
                        <a14:foregroundMark x1="12613" y1="1455" x2="12613" y2="8182"/>
                        <a14:foregroundMark x1="16517" y1="2000" x2="22222" y2="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2" r="75569"/>
          <a:stretch/>
        </p:blipFill>
        <p:spPr bwMode="auto">
          <a:xfrm>
            <a:off x="9724293" y="1168443"/>
            <a:ext cx="939018" cy="45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B4BDF0-E842-41AA-A010-A3CEFE8BB885}"/>
              </a:ext>
            </a:extLst>
          </p:cNvPr>
          <p:cNvSpPr txBox="1"/>
          <p:nvPr/>
        </p:nvSpPr>
        <p:spPr>
          <a:xfrm>
            <a:off x="7431626" y="4151322"/>
            <a:ext cx="2766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৪৫%  রক্ত কনিকা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8664A-99A5-4805-B3B6-3E96B4B071E7}"/>
              </a:ext>
            </a:extLst>
          </p:cNvPr>
          <p:cNvSpPr txBox="1"/>
          <p:nvPr/>
        </p:nvSpPr>
        <p:spPr>
          <a:xfrm>
            <a:off x="6958161" y="1989389"/>
            <a:ext cx="2766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৫৫%  প্লাজমা বা রক্ত রস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49874-7E41-48F0-878A-F4EC775CAC93}"/>
              </a:ext>
            </a:extLst>
          </p:cNvPr>
          <p:cNvSpPr txBox="1"/>
          <p:nvPr/>
        </p:nvSpPr>
        <p:spPr>
          <a:xfrm>
            <a:off x="3988236" y="3159194"/>
            <a:ext cx="3973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৪% শ্বেত রক্ত কনিকা ও অনুচক্রিকা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A4D9-7FFA-47A9-BBE0-9772DD168DD4}"/>
              </a:ext>
            </a:extLst>
          </p:cNvPr>
          <p:cNvSpPr txBox="1"/>
          <p:nvPr/>
        </p:nvSpPr>
        <p:spPr>
          <a:xfrm>
            <a:off x="5078792" y="4868611"/>
            <a:ext cx="2293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৪১% লোহিত রক্ত কনিকা </a:t>
            </a:r>
            <a:endParaRPr lang="en-US" sz="32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10FC783-5653-4D22-BBEC-70C0A7C451FE}"/>
              </a:ext>
            </a:extLst>
          </p:cNvPr>
          <p:cNvSpPr/>
          <p:nvPr/>
        </p:nvSpPr>
        <p:spPr>
          <a:xfrm>
            <a:off x="7649308" y="3429000"/>
            <a:ext cx="2338754" cy="298938"/>
          </a:xfrm>
          <a:custGeom>
            <a:avLst/>
            <a:gdLst>
              <a:gd name="connsiteX0" fmla="*/ 2338754 w 2338754"/>
              <a:gd name="connsiteY0" fmla="*/ 298938 h 298938"/>
              <a:gd name="connsiteX1" fmla="*/ 1143000 w 2338754"/>
              <a:gd name="connsiteY1" fmla="*/ 0 h 298938"/>
              <a:gd name="connsiteX2" fmla="*/ 0 w 2338754"/>
              <a:gd name="connsiteY2" fmla="*/ 0 h 29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754" h="298938">
                <a:moveTo>
                  <a:pt x="2338754" y="298938"/>
                </a:moveTo>
                <a:lnTo>
                  <a:pt x="114300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7DA5491-C8AE-42F5-81EC-66710851D5C2}"/>
              </a:ext>
            </a:extLst>
          </p:cNvPr>
          <p:cNvSpPr/>
          <p:nvPr/>
        </p:nvSpPr>
        <p:spPr>
          <a:xfrm>
            <a:off x="7315200" y="5081954"/>
            <a:ext cx="2708031" cy="633046"/>
          </a:xfrm>
          <a:custGeom>
            <a:avLst/>
            <a:gdLst>
              <a:gd name="connsiteX0" fmla="*/ 2708031 w 2708031"/>
              <a:gd name="connsiteY0" fmla="*/ 0 h 633046"/>
              <a:gd name="connsiteX1" fmla="*/ 1529862 w 2708031"/>
              <a:gd name="connsiteY1" fmla="*/ 633046 h 633046"/>
              <a:gd name="connsiteX2" fmla="*/ 0 w 2708031"/>
              <a:gd name="connsiteY2" fmla="*/ 633046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8031" h="633046">
                <a:moveTo>
                  <a:pt x="2708031" y="0"/>
                </a:moveTo>
                <a:lnTo>
                  <a:pt x="1529862" y="633046"/>
                </a:lnTo>
                <a:lnTo>
                  <a:pt x="0" y="633046"/>
                </a:lnTo>
              </a:path>
            </a:pathLst>
          </a:custGeom>
          <a:noFill/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CC474-A851-4293-80A9-2DCF7AC92750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1175</TotalTime>
  <Words>971</Words>
  <Application>Microsoft Office PowerPoint</Application>
  <PresentationFormat>Widescreen</PresentationFormat>
  <Paragraphs>167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SHAHADAT HUSSAIN</cp:lastModifiedBy>
  <cp:revision>110</cp:revision>
  <dcterms:created xsi:type="dcterms:W3CDTF">2020-06-18T16:34:20Z</dcterms:created>
  <dcterms:modified xsi:type="dcterms:W3CDTF">2020-07-09T17:53:16Z</dcterms:modified>
</cp:coreProperties>
</file>