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2" r:id="rId9"/>
    <p:sldId id="267" r:id="rId10"/>
    <p:sldId id="268" r:id="rId11"/>
    <p:sldId id="263" r:id="rId12"/>
    <p:sldId id="269" r:id="rId13"/>
    <p:sldId id="274" r:id="rId14"/>
    <p:sldId id="264" r:id="rId15"/>
    <p:sldId id="275" r:id="rId16"/>
    <p:sldId id="276" r:id="rId17"/>
    <p:sldId id="277" r:id="rId18"/>
    <p:sldId id="272" r:id="rId19"/>
    <p:sldId id="273" r:id="rId20"/>
  </p:sldIdLst>
  <p:sldSz cx="9144000" cy="5143500" type="screen16x9"/>
  <p:notesSz cx="6858000" cy="9144000"/>
  <p:defaultTextStyle>
    <a:defPPr>
      <a:defRPr lang="en-US"/>
    </a:defPPr>
    <a:lvl1pPr marL="0" algn="l" defTabSz="8163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66" algn="l" defTabSz="8163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32" algn="l" defTabSz="8163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98" algn="l" defTabSz="8163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665" algn="l" defTabSz="8163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31" algn="l" defTabSz="8163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997" algn="l" defTabSz="8163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163" algn="l" defTabSz="8163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329" algn="l" defTabSz="8163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00BC"/>
    <a:srgbClr val="12A238"/>
    <a:srgbClr val="3E16EA"/>
    <a:srgbClr val="A01C4B"/>
    <a:srgbClr val="3406B6"/>
    <a:srgbClr val="99B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18" autoAdjust="0"/>
  </p:normalViewPr>
  <p:slideViewPr>
    <p:cSldViewPr>
      <p:cViewPr varScale="1">
        <p:scale>
          <a:sx n="88" d="100"/>
          <a:sy n="88" d="100"/>
        </p:scale>
        <p:origin x="-22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C0656-2E00-48A8-A0C4-4050FEA77386}" type="datetimeFigureOut">
              <a:rPr lang="en-US" smtClean="0"/>
              <a:t>07-Jul-20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49985-2964-4133-ACDB-F4271220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4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3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66" algn="l" defTabSz="81633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32" algn="l" defTabSz="81633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98" algn="l" defTabSz="81633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665" algn="l" defTabSz="81633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31" algn="l" defTabSz="81633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997" algn="l" defTabSz="81633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163" algn="l" defTabSz="81633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329" algn="l" defTabSz="81633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49985-2964-4133-ACDB-F4271220B4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68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49985-2964-4133-ACDB-F4271220B4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5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07-Jul-20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2"/>
            <a:ext cx="9188257" cy="51175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486154"/>
            <a:ext cx="4495800" cy="1975255"/>
          </a:xfrm>
          <a:prstGeom prst="rect">
            <a:avLst/>
          </a:prstGeom>
          <a:noFill/>
        </p:spPr>
        <p:txBody>
          <a:bodyPr wrap="square" lIns="81633" tIns="40816" rIns="81633" bIns="40816" rtlCol="0">
            <a:spAutoFit/>
          </a:bodyPr>
          <a:lstStyle/>
          <a:p>
            <a:r>
              <a:rPr lang="bn-BD" sz="123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5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478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3" tIns="40816" rIns="81633" bIns="40816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6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4" y="337822"/>
            <a:ext cx="5711536" cy="786128"/>
          </a:xfrm>
        </p:spPr>
        <p:txBody>
          <a:bodyPr>
            <a:normAutofit fontScale="90000"/>
          </a:bodyPr>
          <a:lstStyle/>
          <a:p>
            <a:r>
              <a:rPr lang="bn-BD" sz="47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লক্ষ্য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" y="1000126"/>
            <a:ext cx="4648200" cy="2200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72" y="2832824"/>
            <a:ext cx="4274128" cy="220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72" y="927390"/>
            <a:ext cx="4308764" cy="181581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7167" y="3802562"/>
            <a:ext cx="2029154" cy="1058271"/>
            <a:chOff x="-17167" y="4599911"/>
            <a:chExt cx="2029154" cy="1411028"/>
          </a:xfrm>
        </p:grpSpPr>
        <p:sp>
          <p:nvSpPr>
            <p:cNvPr id="7" name="Oval Callout 6"/>
            <p:cNvSpPr/>
            <p:nvPr/>
          </p:nvSpPr>
          <p:spPr>
            <a:xfrm rot="9143423">
              <a:off x="-17167" y="4599911"/>
              <a:ext cx="2029154" cy="1411028"/>
            </a:xfrm>
            <a:prstGeom prst="wedgeEllipseCallout">
              <a:avLst>
                <a:gd name="adj1" fmla="val -66288"/>
                <a:gd name="adj2" fmla="val 57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9204757">
              <a:off x="219047" y="4936379"/>
              <a:ext cx="1522615" cy="63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5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খাদ্য সংকট </a:t>
              </a:r>
              <a:endParaRPr lang="en-US" sz="1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ular Callout 9"/>
          <p:cNvSpPr/>
          <p:nvPr/>
        </p:nvSpPr>
        <p:spPr>
          <a:xfrm>
            <a:off x="6050734" y="485147"/>
            <a:ext cx="1921973" cy="314955"/>
          </a:xfrm>
          <a:prstGeom prst="wedgeRectCallout">
            <a:avLst>
              <a:gd name="adj1" fmla="val -20800"/>
              <a:gd name="adj2" fmla="val 126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3" tIns="40816" rIns="81633" bIns="40816" rtlCol="0" anchor="ctr"/>
          <a:lstStyle/>
          <a:p>
            <a:pPr algn="ctr"/>
            <a:r>
              <a:rPr lang="bn-BD" sz="3900" dirty="0">
                <a:latin typeface="NikoshBAN" pitchFamily="2" charset="0"/>
                <a:cs typeface="NikoshBAN" pitchFamily="2" charset="0"/>
              </a:rPr>
              <a:t>ভেজাল</a:t>
            </a:r>
            <a:endParaRPr lang="en-US" sz="3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2298192" y="3522195"/>
            <a:ext cx="2350008" cy="8215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3" tIns="40816" rIns="81633" bIns="40816" rtlCol="0" anchor="ctr"/>
          <a:lstStyle/>
          <a:p>
            <a:pPr algn="ctr"/>
            <a:r>
              <a:rPr lang="en-US" dirty="0" err="1" smtClean="0"/>
              <a:t>মেয়াদ</a:t>
            </a:r>
            <a:r>
              <a:rPr lang="en-US" dirty="0" smtClean="0"/>
              <a:t> </a:t>
            </a:r>
            <a:r>
              <a:rPr lang="en-US" dirty="0" err="1" smtClean="0"/>
              <a:t>উত্তীর্ণ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983936"/>
            <a:ext cx="7315200" cy="636427"/>
          </a:xfrm>
          <a:prstGeom prst="rect">
            <a:avLst/>
          </a:prstGeom>
          <a:noFill/>
        </p:spPr>
        <p:txBody>
          <a:bodyPr wrap="square" lIns="81633" tIns="40816" rIns="81633" bIns="40816" rtlCol="0">
            <a:spAutoFit/>
          </a:bodyPr>
          <a:lstStyle/>
          <a:p>
            <a:r>
              <a:rPr lang="en-US" sz="3600" dirty="0">
                <a:solidFill>
                  <a:srgbClr val="99B606"/>
                </a:solidFill>
                <a:latin typeface="NikoshBAN" pitchFamily="2" charset="0"/>
                <a:cs typeface="NikoshBAN" pitchFamily="2" charset="0"/>
              </a:rPr>
              <a:t>8) </a:t>
            </a:r>
            <a:r>
              <a:rPr lang="en-US" sz="3600" dirty="0" err="1">
                <a:solidFill>
                  <a:srgbClr val="99B606"/>
                </a:solidFill>
                <a:latin typeface="NikoshBAN" pitchFamily="2" charset="0"/>
                <a:cs typeface="NikoshBAN" pitchFamily="2" charset="0"/>
              </a:rPr>
              <a:t>মেয়াদ</a:t>
            </a:r>
            <a:r>
              <a:rPr lang="en-US" sz="3600" dirty="0">
                <a:solidFill>
                  <a:srgbClr val="99B60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B606"/>
                </a:solidFill>
                <a:latin typeface="NikoshBAN" pitchFamily="2" charset="0"/>
                <a:cs typeface="NikoshBAN" pitchFamily="2" charset="0"/>
              </a:rPr>
              <a:t>উত্তীর্ণ</a:t>
            </a:r>
            <a:r>
              <a:rPr lang="en-US" sz="3600" dirty="0">
                <a:solidFill>
                  <a:srgbClr val="99B60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B606"/>
                </a:solidFill>
                <a:latin typeface="NikoshBAN" pitchFamily="2" charset="0"/>
                <a:cs typeface="NikoshBAN" pitchFamily="2" charset="0"/>
              </a:rPr>
              <a:t>পণ্য-দ্রব্য</a:t>
            </a:r>
            <a:r>
              <a:rPr lang="en-US" sz="3600" dirty="0">
                <a:solidFill>
                  <a:srgbClr val="99B60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B606"/>
                </a:solidFill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600" dirty="0">
                <a:solidFill>
                  <a:srgbClr val="99B60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B606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solidFill>
                  <a:srgbClr val="99B60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B606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solidFill>
                <a:srgbClr val="99B60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189367"/>
            <a:ext cx="4724400" cy="574872"/>
          </a:xfrm>
          <a:prstGeom prst="rect">
            <a:avLst/>
          </a:prstGeom>
          <a:noFill/>
        </p:spPr>
        <p:txBody>
          <a:bodyPr wrap="square" lIns="81633" tIns="40816" rIns="81633" bIns="40816" rtlCol="0">
            <a:spAutoFit/>
          </a:bodyPr>
          <a:lstStyle/>
          <a:p>
            <a:pPr algn="ctr"/>
            <a:r>
              <a:rPr lang="bn-BD" sz="32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 নৈতিকতাঃ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5" y="685801"/>
            <a:ext cx="4888173" cy="636427"/>
          </a:xfrm>
          <a:prstGeom prst="rect">
            <a:avLst/>
          </a:prstGeom>
          <a:noFill/>
        </p:spPr>
        <p:txBody>
          <a:bodyPr wrap="square" lIns="81633" tIns="40816" rIns="81633" bIns="40816" rtlCol="0">
            <a:spAutoFit/>
          </a:bodyPr>
          <a:lstStyle/>
          <a:p>
            <a:r>
              <a:rPr lang="bn-BD" sz="3600" dirty="0">
                <a:solidFill>
                  <a:srgbClr val="5E00BC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600" dirty="0">
                <a:solidFill>
                  <a:srgbClr val="5E00B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5E00BC"/>
                </a:solidFill>
                <a:latin typeface="NikoshBAN" pitchFamily="2" charset="0"/>
                <a:cs typeface="NikoshBAN" pitchFamily="2" charset="0"/>
              </a:rPr>
              <a:t>সততা বজায় রাখা</a:t>
            </a:r>
            <a:endParaRPr lang="en-US" sz="3600" dirty="0">
              <a:solidFill>
                <a:srgbClr val="5E00B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143001"/>
            <a:ext cx="8534400" cy="636427"/>
          </a:xfrm>
          <a:prstGeom prst="rect">
            <a:avLst/>
          </a:prstGeom>
          <a:noFill/>
        </p:spPr>
        <p:txBody>
          <a:bodyPr wrap="square" lIns="81633" tIns="40816" rIns="81633" bIns="40816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ক্ষতিকর পন্য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বিপনন না করা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7" y="1543051"/>
            <a:ext cx="7772399" cy="636427"/>
          </a:xfrm>
          <a:prstGeom prst="rect">
            <a:avLst/>
          </a:prstGeom>
          <a:noFill/>
        </p:spPr>
        <p:txBody>
          <a:bodyPr wrap="square" lIns="81633" tIns="40816" rIns="81633" bIns="40816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কৃত্রিম সংকট সৃষ্টি না করা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7" y="2038351"/>
            <a:ext cx="8077200" cy="636427"/>
          </a:xfrm>
          <a:prstGeom prst="rect">
            <a:avLst/>
          </a:prstGeom>
          <a:noFill/>
        </p:spPr>
        <p:txBody>
          <a:bodyPr wrap="square" lIns="81633" tIns="40816" rIns="81633" bIns="40816" rtlCol="0">
            <a:spAutoFit/>
          </a:bodyPr>
          <a:lstStyle/>
          <a:p>
            <a:r>
              <a:rPr lang="bn-BD" sz="3600" dirty="0">
                <a:solidFill>
                  <a:srgbClr val="5E00BC"/>
                </a:solidFill>
                <a:latin typeface="NikoshBAN" pitchFamily="2" charset="0"/>
                <a:cs typeface="NikoshBAN" pitchFamily="2" charset="0"/>
              </a:rPr>
              <a:t>৪)</a:t>
            </a:r>
            <a:r>
              <a:rPr lang="en-US" sz="3600" dirty="0">
                <a:solidFill>
                  <a:srgbClr val="5E00B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5E00BC"/>
                </a:solidFill>
                <a:latin typeface="NikoshBAN" pitchFamily="2" charset="0"/>
                <a:cs typeface="NikoshBAN" pitchFamily="2" charset="0"/>
              </a:rPr>
              <a:t>বিভিন্ন শিল্প আইন মেনে চলা</a:t>
            </a:r>
            <a:endParaRPr lang="en-US" sz="3600" dirty="0">
              <a:solidFill>
                <a:srgbClr val="5E00B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555186"/>
            <a:ext cx="8077200" cy="636427"/>
          </a:xfrm>
          <a:prstGeom prst="rect">
            <a:avLst/>
          </a:prstGeom>
          <a:noFill/>
        </p:spPr>
        <p:txBody>
          <a:bodyPr wrap="square" lIns="81633" tIns="40816" rIns="81633" bIns="40816" rtlCol="0">
            <a:spAutoFit/>
          </a:bodyPr>
          <a:lstStyle/>
          <a:p>
            <a:r>
              <a:rPr lang="bn-BD" sz="36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৫)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পরিবেশের ক্ষতি সাধন না করা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012386"/>
            <a:ext cx="6553200" cy="636427"/>
          </a:xfrm>
          <a:prstGeom prst="rect">
            <a:avLst/>
          </a:prstGeom>
          <a:noFill/>
        </p:spPr>
        <p:txBody>
          <a:bodyPr wrap="square" lIns="81633" tIns="40816" rIns="81633" bIns="40816" rtlCol="0">
            <a:spAutoFit/>
          </a:bodyPr>
          <a:lstStyle/>
          <a:p>
            <a:r>
              <a:rPr lang="bn-BD" sz="3600" dirty="0">
                <a:solidFill>
                  <a:srgbClr val="A01C4B"/>
                </a:solidFill>
                <a:latin typeface="NikoshBAN" pitchFamily="2" charset="0"/>
                <a:cs typeface="NikoshBAN" pitchFamily="2" charset="0"/>
              </a:rPr>
              <a:t>৬)</a:t>
            </a:r>
            <a:r>
              <a:rPr lang="en-US" sz="3600" dirty="0">
                <a:solidFill>
                  <a:srgbClr val="A01C4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A01C4B"/>
                </a:solidFill>
                <a:latin typeface="NikoshBAN" pitchFamily="2" charset="0"/>
                <a:cs typeface="NikoshBAN" pitchFamily="2" charset="0"/>
              </a:rPr>
              <a:t>জনকল্যাণে অবদান রাখা </a:t>
            </a:r>
            <a:endParaRPr lang="en-US" sz="3600" dirty="0">
              <a:solidFill>
                <a:srgbClr val="A01C4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7" y="3486152"/>
            <a:ext cx="7924799" cy="636427"/>
          </a:xfrm>
          <a:prstGeom prst="rect">
            <a:avLst/>
          </a:prstGeom>
          <a:noFill/>
        </p:spPr>
        <p:txBody>
          <a:bodyPr wrap="square" lIns="81633" tIns="40816" rIns="81633" bIns="40816" rtlCol="0">
            <a:spAutoFit/>
          </a:bodyPr>
          <a:lstStyle/>
          <a:p>
            <a:r>
              <a:rPr lang="en-US" sz="3600" dirty="0">
                <a:solidFill>
                  <a:srgbClr val="12A238"/>
                </a:solidFill>
                <a:latin typeface="NikoshBAN" pitchFamily="2" charset="0"/>
                <a:cs typeface="NikoshBAN" pitchFamily="2" charset="0"/>
              </a:rPr>
              <a:t>৭) </a:t>
            </a:r>
            <a:r>
              <a:rPr lang="en-US" sz="3600" dirty="0" err="1">
                <a:solidFill>
                  <a:srgbClr val="12A238"/>
                </a:solidFill>
                <a:latin typeface="NikoshBAN" pitchFamily="2" charset="0"/>
                <a:cs typeface="NikoshBAN" pitchFamily="2" charset="0"/>
              </a:rPr>
              <a:t>গ্রাহকের</a:t>
            </a:r>
            <a:r>
              <a:rPr lang="en-US" sz="3600" dirty="0">
                <a:solidFill>
                  <a:srgbClr val="12A23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2A238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rgbClr val="12A23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2A238"/>
                </a:solidFill>
                <a:latin typeface="NikoshBAN" pitchFamily="2" charset="0"/>
                <a:cs typeface="NikoshBAN" pitchFamily="2" charset="0"/>
              </a:rPr>
              <a:t>প্রতারণা</a:t>
            </a:r>
            <a:r>
              <a:rPr lang="en-US" sz="3600" dirty="0">
                <a:solidFill>
                  <a:srgbClr val="12A23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2A238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solidFill>
                  <a:srgbClr val="12A23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12A238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solidFill>
                <a:srgbClr val="12A2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8" y="228601"/>
            <a:ext cx="7524298" cy="3789611"/>
          </a:xfrm>
          <a:prstGeom prst="rect">
            <a:avLst/>
          </a:prstGeom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344151"/>
              </p:ext>
            </p:extLst>
          </p:nvPr>
        </p:nvGraphicFramePr>
        <p:xfrm>
          <a:off x="3962400" y="4095750"/>
          <a:ext cx="914400" cy="578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2400" y="4095750"/>
                        <a:ext cx="914400" cy="578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46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179614"/>
            <a:ext cx="8001000" cy="6858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পক্ষের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দায়বদ্ধতা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2938" y="1178064"/>
            <a:ext cx="8382000" cy="707886"/>
            <a:chOff x="202938" y="1065937"/>
            <a:chExt cx="8382000" cy="707886"/>
          </a:xfrm>
        </p:grpSpPr>
        <p:sp>
          <p:nvSpPr>
            <p:cNvPr id="3" name="TextBox 2"/>
            <p:cNvSpPr txBox="1"/>
            <p:nvPr/>
          </p:nvSpPr>
          <p:spPr>
            <a:xfrm>
              <a:off x="202938" y="1065937"/>
              <a:ext cx="838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রাষ্ট্রের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প্রতি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দায়বদ্ধতা</a:t>
              </a:r>
              <a:endPara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50371" y="1256755"/>
              <a:ext cx="427653" cy="3262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7713" y="1940064"/>
            <a:ext cx="8349343" cy="707886"/>
            <a:chOff x="217713" y="1802717"/>
            <a:chExt cx="8349343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217713" y="1802717"/>
              <a:ext cx="83493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4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সমাজের</a:t>
              </a:r>
              <a:r>
                <a:rPr lang="en-US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প্রতি</a:t>
              </a:r>
              <a:r>
                <a:rPr lang="en-US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দায়বদ্ধতা</a:t>
              </a:r>
              <a:endPara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58147" y="1993534"/>
              <a:ext cx="427653" cy="3262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7714" y="2778264"/>
            <a:ext cx="8382000" cy="707886"/>
            <a:chOff x="217714" y="2549664"/>
            <a:chExt cx="8382000" cy="707886"/>
          </a:xfrm>
        </p:grpSpPr>
        <p:sp>
          <p:nvSpPr>
            <p:cNvPr id="5" name="TextBox 4"/>
            <p:cNvSpPr txBox="1"/>
            <p:nvPr/>
          </p:nvSpPr>
          <p:spPr>
            <a:xfrm>
              <a:off x="217714" y="2549664"/>
              <a:ext cx="838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40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ক্রেতা</a:t>
              </a:r>
              <a:r>
                <a:rPr lang="en-US" sz="40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0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ভোক্তাদের</a:t>
              </a:r>
              <a:r>
                <a:rPr lang="en-US" sz="40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প্রতি</a:t>
              </a:r>
              <a:r>
                <a:rPr lang="en-US" sz="40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দায়বদ্ধতা</a:t>
              </a:r>
              <a:endPara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58147" y="2701419"/>
              <a:ext cx="427653" cy="3262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5595" y="3616464"/>
            <a:ext cx="8404552" cy="707886"/>
            <a:chOff x="235595" y="3298688"/>
            <a:chExt cx="8404552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258147" y="3298688"/>
              <a:ext cx="838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4000" dirty="0" err="1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শ্রমিক-কর্মচারীদের</a:t>
              </a:r>
              <a:r>
                <a:rPr lang="en-US" sz="4000" dirty="0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প্রতি</a:t>
              </a:r>
              <a:r>
                <a:rPr lang="en-US" sz="4000" dirty="0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দায়বদ্ধতা</a:t>
              </a:r>
              <a:endParaRPr lang="en-US" sz="4000" dirty="0" smtClean="0">
                <a:solidFill>
                  <a:srgbClr val="3E16EA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35595" y="3524567"/>
              <a:ext cx="427653" cy="3262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735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179614"/>
            <a:ext cx="4572000" cy="6858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3E16EA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4000" dirty="0">
                <a:solidFill>
                  <a:srgbClr val="3E16E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3E16EA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>
                <a:solidFill>
                  <a:srgbClr val="3E16E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3E16EA"/>
                </a:solidFill>
                <a:latin typeface="NikoshBAN" pitchFamily="2" charset="0"/>
                <a:cs typeface="NikoshBAN" pitchFamily="2" charset="0"/>
              </a:rPr>
              <a:t>দায়বদ্ধতা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73793" y="1180419"/>
            <a:ext cx="8491236" cy="707886"/>
            <a:chOff x="250371" y="1068292"/>
            <a:chExt cx="8414658" cy="707886"/>
          </a:xfrm>
        </p:grpSpPr>
        <p:sp>
          <p:nvSpPr>
            <p:cNvPr id="31" name="TextBox 30"/>
            <p:cNvSpPr txBox="1"/>
            <p:nvPr/>
          </p:nvSpPr>
          <p:spPr>
            <a:xfrm>
              <a:off x="283029" y="1068292"/>
              <a:ext cx="838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A01C4B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4000" dirty="0" err="1" smtClean="0">
                  <a:solidFill>
                    <a:srgbClr val="A01C4B"/>
                  </a:solidFill>
                  <a:latin typeface="NikoshBAN" pitchFamily="2" charset="0"/>
                  <a:cs typeface="NikoshBAN" pitchFamily="2" charset="0"/>
                </a:rPr>
                <a:t>সরকারকে</a:t>
              </a:r>
              <a:r>
                <a:rPr lang="en-US" sz="4000" dirty="0" smtClean="0">
                  <a:solidFill>
                    <a:srgbClr val="A01C4B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A01C4B"/>
                  </a:solidFill>
                  <a:latin typeface="NikoshBAN" pitchFamily="2" charset="0"/>
                  <a:cs typeface="NikoshBAN" pitchFamily="2" charset="0"/>
                </a:rPr>
                <a:t>নিয়মিত</a:t>
              </a:r>
              <a:r>
                <a:rPr lang="en-US" sz="4000" dirty="0" smtClean="0">
                  <a:solidFill>
                    <a:srgbClr val="A01C4B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A01C4B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4000" dirty="0" smtClean="0">
                  <a:solidFill>
                    <a:srgbClr val="A01C4B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000" dirty="0" err="1" smtClean="0">
                  <a:solidFill>
                    <a:srgbClr val="A01C4B"/>
                  </a:solidFill>
                  <a:latin typeface="NikoshBAN" pitchFamily="2" charset="0"/>
                  <a:cs typeface="NikoshBAN" pitchFamily="2" charset="0"/>
                </a:rPr>
                <a:t>রাজস্ব</a:t>
              </a:r>
              <a:r>
                <a:rPr lang="en-US" sz="4000" dirty="0" smtClean="0">
                  <a:solidFill>
                    <a:srgbClr val="A01C4B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A01C4B"/>
                  </a:solidFill>
                  <a:latin typeface="NikoshBAN" pitchFamily="2" charset="0"/>
                  <a:cs typeface="NikoshBAN" pitchFamily="2" charset="0"/>
                </a:rPr>
                <a:t>প্রদান</a:t>
              </a:r>
              <a:r>
                <a:rPr lang="en-US" sz="4000" dirty="0" smtClean="0">
                  <a:solidFill>
                    <a:srgbClr val="A01C4B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A01C4B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4000" dirty="0" smtClean="0">
                  <a:solidFill>
                    <a:srgbClr val="A01C4B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250371" y="1256755"/>
              <a:ext cx="427653" cy="3262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01C4B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06748" y="2098906"/>
            <a:ext cx="8317064" cy="707886"/>
            <a:chOff x="250371" y="1068292"/>
            <a:chExt cx="8414658" cy="707886"/>
          </a:xfrm>
        </p:grpSpPr>
        <p:sp>
          <p:nvSpPr>
            <p:cNvPr id="34" name="TextBox 33"/>
            <p:cNvSpPr txBox="1"/>
            <p:nvPr/>
          </p:nvSpPr>
          <p:spPr>
            <a:xfrm>
              <a:off x="283029" y="1068292"/>
              <a:ext cx="838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000" dirty="0" err="1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সরকারকে</a:t>
              </a:r>
              <a:r>
                <a:rPr lang="en-US" sz="4000" dirty="0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নিয়ম</a:t>
              </a:r>
              <a:r>
                <a:rPr lang="en-US" sz="4000" dirty="0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নীতি</a:t>
              </a:r>
              <a:r>
                <a:rPr lang="en-US" sz="4000" dirty="0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যথাযথভাবে</a:t>
              </a:r>
              <a:r>
                <a:rPr lang="en-US" sz="4000" dirty="0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পালন</a:t>
              </a:r>
              <a:r>
                <a:rPr lang="en-US" sz="4000" dirty="0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4000" dirty="0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250371" y="1256755"/>
              <a:ext cx="427653" cy="3262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16EA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6748" y="3181351"/>
            <a:ext cx="8665407" cy="707886"/>
            <a:chOff x="250371" y="1068292"/>
            <a:chExt cx="8414658" cy="768409"/>
          </a:xfrm>
        </p:grpSpPr>
        <p:sp>
          <p:nvSpPr>
            <p:cNvPr id="37" name="TextBox 36"/>
            <p:cNvSpPr txBox="1"/>
            <p:nvPr/>
          </p:nvSpPr>
          <p:spPr>
            <a:xfrm>
              <a:off x="283029" y="1068292"/>
              <a:ext cx="8382000" cy="768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কর্মসংস্থান</a:t>
              </a:r>
              <a:r>
                <a:rPr lang="en-US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সৃষ্টি</a:t>
              </a:r>
              <a:r>
                <a:rPr lang="en-US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অর্থনৈতিক</a:t>
              </a:r>
              <a:r>
                <a:rPr lang="en-US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উন্নয়নে</a:t>
              </a:r>
              <a:r>
                <a:rPr lang="en-US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অবদান</a:t>
              </a:r>
              <a:r>
                <a:rPr lang="en-US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রাখা</a:t>
              </a:r>
              <a:r>
                <a:rPr lang="en-US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250371" y="1256755"/>
              <a:ext cx="427653" cy="3262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17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79614"/>
            <a:ext cx="4572000" cy="6858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3E16EA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000" dirty="0" smtClean="0">
                <a:solidFill>
                  <a:srgbClr val="3E16E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3E16EA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>
                <a:solidFill>
                  <a:srgbClr val="3E16E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3E16EA"/>
                </a:solidFill>
                <a:latin typeface="NikoshBAN" pitchFamily="2" charset="0"/>
                <a:cs typeface="NikoshBAN" pitchFamily="2" charset="0"/>
              </a:rPr>
              <a:t>দায়বদ্ধতা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2610" y="1014939"/>
            <a:ext cx="8458281" cy="646331"/>
            <a:chOff x="250371" y="1068292"/>
            <a:chExt cx="8414658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283029" y="1068292"/>
              <a:ext cx="838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মানস্মমত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পণ্য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উৎপাদন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সরবরাহ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50371" y="1256755"/>
              <a:ext cx="427653" cy="3262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3838" y="1633083"/>
            <a:ext cx="8317064" cy="646331"/>
            <a:chOff x="250371" y="1068292"/>
            <a:chExt cx="8414658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283029" y="1068292"/>
              <a:ext cx="838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কর্মসংস্থানের</a:t>
              </a:r>
              <a:r>
                <a:rPr lang="en-US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সুযোগ</a:t>
              </a:r>
              <a:r>
                <a:rPr lang="en-US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সৃষ্টি</a:t>
              </a:r>
              <a:r>
                <a:rPr lang="en-US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50371" y="1256755"/>
              <a:ext cx="427653" cy="3262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2611" y="2330070"/>
            <a:ext cx="8665407" cy="646331"/>
            <a:chOff x="250371" y="1068292"/>
            <a:chExt cx="8414658" cy="701591"/>
          </a:xfrm>
        </p:grpSpPr>
        <p:sp>
          <p:nvSpPr>
            <p:cNvPr id="10" name="TextBox 9"/>
            <p:cNvSpPr txBox="1"/>
            <p:nvPr/>
          </p:nvSpPr>
          <p:spPr>
            <a:xfrm>
              <a:off x="283029" y="1068292"/>
              <a:ext cx="8382000" cy="701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জনহিতকর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কাজে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সহায়তা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endPara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50371" y="1256755"/>
              <a:ext cx="427653" cy="3262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2610" y="2939670"/>
            <a:ext cx="8507375" cy="646331"/>
            <a:chOff x="250371" y="1068292"/>
            <a:chExt cx="8414658" cy="701591"/>
          </a:xfrm>
        </p:grpSpPr>
        <p:sp>
          <p:nvSpPr>
            <p:cNvPr id="13" name="TextBox 12"/>
            <p:cNvSpPr txBox="1"/>
            <p:nvPr/>
          </p:nvSpPr>
          <p:spPr>
            <a:xfrm>
              <a:off x="283029" y="1068292"/>
              <a:ext cx="8382000" cy="701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পরিবেশ</a:t>
              </a: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দূষণ</a:t>
              </a: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এলাকাকে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রক্ষা</a:t>
              </a: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endPara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50371" y="1256755"/>
              <a:ext cx="427653" cy="3262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2610" y="3527184"/>
            <a:ext cx="8386969" cy="646331"/>
            <a:chOff x="250371" y="1068292"/>
            <a:chExt cx="8414658" cy="701591"/>
          </a:xfrm>
        </p:grpSpPr>
        <p:sp>
          <p:nvSpPr>
            <p:cNvPr id="17" name="TextBox 16"/>
            <p:cNvSpPr txBox="1"/>
            <p:nvPr/>
          </p:nvSpPr>
          <p:spPr>
            <a:xfrm>
              <a:off x="283029" y="1068292"/>
              <a:ext cx="8382000" cy="701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পণ্যের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মজুতদারি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endPara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250371" y="1256755"/>
              <a:ext cx="427653" cy="3262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2610" y="4095750"/>
            <a:ext cx="8317065" cy="646331"/>
            <a:chOff x="250371" y="1068292"/>
            <a:chExt cx="8414658" cy="701591"/>
          </a:xfrm>
        </p:grpSpPr>
        <p:sp>
          <p:nvSpPr>
            <p:cNvPr id="20" name="TextBox 19"/>
            <p:cNvSpPr txBox="1"/>
            <p:nvPr/>
          </p:nvSpPr>
          <p:spPr>
            <a:xfrm>
              <a:off x="283029" y="1068292"/>
              <a:ext cx="8382000" cy="701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3406B6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dirty="0" err="1" smtClean="0">
                  <a:solidFill>
                    <a:srgbClr val="3406B6"/>
                  </a:solidFill>
                  <a:latin typeface="NikoshBAN" pitchFamily="2" charset="0"/>
                  <a:cs typeface="NikoshBAN" pitchFamily="2" charset="0"/>
                </a:rPr>
                <a:t>জাতীয়</a:t>
              </a:r>
              <a:r>
                <a:rPr lang="en-US" sz="3600" dirty="0" smtClean="0">
                  <a:solidFill>
                    <a:srgbClr val="3406B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3406B6"/>
                  </a:solidFill>
                  <a:latin typeface="NikoshBAN" pitchFamily="2" charset="0"/>
                  <a:cs typeface="NikoshBAN" pitchFamily="2" charset="0"/>
                </a:rPr>
                <a:t>দুর্যোগে</a:t>
              </a:r>
              <a:r>
                <a:rPr lang="en-US" sz="3600" dirty="0" smtClean="0">
                  <a:solidFill>
                    <a:srgbClr val="3406B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3406B6"/>
                  </a:solidFill>
                  <a:latin typeface="NikoshBAN" pitchFamily="2" charset="0"/>
                  <a:cs typeface="NikoshBAN" pitchFamily="2" charset="0"/>
                </a:rPr>
                <a:t>জনগনের</a:t>
              </a:r>
              <a:r>
                <a:rPr lang="en-US" sz="3600" dirty="0" smtClean="0">
                  <a:solidFill>
                    <a:srgbClr val="3406B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3406B6"/>
                  </a:solidFill>
                  <a:latin typeface="NikoshBAN" pitchFamily="2" charset="0"/>
                  <a:cs typeface="NikoshBAN" pitchFamily="2" charset="0"/>
                </a:rPr>
                <a:t>পাশে</a:t>
              </a:r>
              <a:r>
                <a:rPr lang="en-US" sz="3600" dirty="0" smtClean="0">
                  <a:solidFill>
                    <a:srgbClr val="3406B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3406B6"/>
                  </a:solidFill>
                  <a:latin typeface="NikoshBAN" pitchFamily="2" charset="0"/>
                  <a:cs typeface="NikoshBAN" pitchFamily="2" charset="0"/>
                </a:rPr>
                <a:t>দাঁড়ানো</a:t>
              </a:r>
              <a:endParaRPr lang="en-US" sz="3600" dirty="0" smtClean="0">
                <a:solidFill>
                  <a:srgbClr val="3406B6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250371" y="1256755"/>
              <a:ext cx="427653" cy="3262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38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79614"/>
            <a:ext cx="5791200" cy="6858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3E16EA"/>
                </a:solidFill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4000" dirty="0" smtClean="0">
                <a:solidFill>
                  <a:srgbClr val="3E16EA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3E16EA"/>
                </a:solidFill>
                <a:latin typeface="NikoshBAN" pitchFamily="2" charset="0"/>
                <a:cs typeface="NikoshBAN" pitchFamily="2" charset="0"/>
              </a:rPr>
              <a:t>ভোক্তাদের</a:t>
            </a:r>
            <a:r>
              <a:rPr lang="en-US" sz="4000" dirty="0" smtClean="0">
                <a:solidFill>
                  <a:srgbClr val="3E16E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3E16EA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>
                <a:solidFill>
                  <a:srgbClr val="3E16E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3E16EA"/>
                </a:solidFill>
                <a:latin typeface="NikoshBAN" pitchFamily="2" charset="0"/>
                <a:cs typeface="NikoshBAN" pitchFamily="2" charset="0"/>
              </a:rPr>
              <a:t>দায়বদ্ধতা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2610" y="1239619"/>
            <a:ext cx="8458281" cy="646331"/>
            <a:chOff x="250371" y="1068292"/>
            <a:chExt cx="8414658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283029" y="1068292"/>
              <a:ext cx="838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পণ্যের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বাজার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স্থিতিশীল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রাখা</a:t>
              </a:r>
              <a:endPara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50371" y="1256755"/>
              <a:ext cx="427653" cy="3262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2611" y="1962150"/>
            <a:ext cx="8317064" cy="646331"/>
            <a:chOff x="250371" y="1068292"/>
            <a:chExt cx="8414658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283029" y="1068292"/>
              <a:ext cx="838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12A238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dirty="0" err="1">
                  <a:solidFill>
                    <a:srgbClr val="12A238"/>
                  </a:solidFill>
                  <a:latin typeface="NikoshBAN" pitchFamily="2" charset="0"/>
                  <a:cs typeface="NikoshBAN" pitchFamily="2" charset="0"/>
                </a:rPr>
                <a:t>মানস্মমত</a:t>
              </a:r>
              <a:r>
                <a:rPr lang="en-US" sz="3600" dirty="0">
                  <a:solidFill>
                    <a:srgbClr val="12A238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12A238"/>
                  </a:solidFill>
                  <a:latin typeface="NikoshBAN" pitchFamily="2" charset="0"/>
                  <a:cs typeface="NikoshBAN" pitchFamily="2" charset="0"/>
                </a:rPr>
                <a:t>পণ্য</a:t>
              </a:r>
              <a:r>
                <a:rPr lang="en-US" sz="3600" dirty="0" smtClean="0">
                  <a:solidFill>
                    <a:srgbClr val="12A238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12A238"/>
                  </a:solidFill>
                  <a:latin typeface="NikoshBAN" pitchFamily="2" charset="0"/>
                  <a:cs typeface="NikoshBAN" pitchFamily="2" charset="0"/>
                </a:rPr>
                <a:t>সরবরাহ</a:t>
              </a:r>
              <a:r>
                <a:rPr lang="en-US" sz="3600" dirty="0" smtClean="0">
                  <a:solidFill>
                    <a:srgbClr val="12A238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12A238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endParaRPr lang="en-US" sz="3600" dirty="0" smtClean="0">
                <a:solidFill>
                  <a:srgbClr val="12A238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50371" y="1256755"/>
              <a:ext cx="427653" cy="3262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12A238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6242" y="2687419"/>
            <a:ext cx="8665407" cy="646331"/>
            <a:chOff x="250372" y="1068292"/>
            <a:chExt cx="8414657" cy="701591"/>
          </a:xfrm>
        </p:grpSpPr>
        <p:sp>
          <p:nvSpPr>
            <p:cNvPr id="10" name="TextBox 9"/>
            <p:cNvSpPr txBox="1"/>
            <p:nvPr/>
          </p:nvSpPr>
          <p:spPr>
            <a:xfrm>
              <a:off x="283029" y="1068292"/>
              <a:ext cx="8382000" cy="701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dirty="0" err="1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পণ্য</a:t>
              </a:r>
              <a:r>
                <a:rPr lang="en-US" sz="3600" dirty="0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সামগ্রী</a:t>
              </a:r>
              <a:r>
                <a:rPr lang="en-US" sz="3600" dirty="0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প্রাপ্তি</a:t>
              </a:r>
              <a:r>
                <a:rPr lang="en-US" sz="3600" dirty="0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সহজতর</a:t>
              </a:r>
              <a:r>
                <a:rPr lang="en-US" sz="3600" dirty="0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3E16EA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endParaRPr lang="en-US" sz="3600" dirty="0" smtClean="0">
                <a:solidFill>
                  <a:srgbClr val="3E16EA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50372" y="1256755"/>
              <a:ext cx="410461" cy="3262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2610" y="3409950"/>
            <a:ext cx="8507375" cy="646331"/>
            <a:chOff x="250371" y="1025448"/>
            <a:chExt cx="8414658" cy="701591"/>
          </a:xfrm>
        </p:grpSpPr>
        <p:sp>
          <p:nvSpPr>
            <p:cNvPr id="13" name="TextBox 12"/>
            <p:cNvSpPr txBox="1"/>
            <p:nvPr/>
          </p:nvSpPr>
          <p:spPr>
            <a:xfrm>
              <a:off x="283029" y="1025448"/>
              <a:ext cx="8382000" cy="701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পণ্য</a:t>
              </a:r>
              <a:r>
                <a:rPr lang="en-US" sz="36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বাজারসংক্রান্ত</a:t>
              </a:r>
              <a:r>
                <a:rPr lang="en-US" sz="36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6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36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সরবরাহ</a:t>
              </a:r>
              <a:r>
                <a:rPr lang="en-US" sz="36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endPara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50371" y="1256755"/>
              <a:ext cx="427653" cy="3262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7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79614"/>
            <a:ext cx="5791200" cy="6858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3E16EA"/>
                </a:solidFill>
                <a:latin typeface="NikoshBAN" pitchFamily="2" charset="0"/>
                <a:cs typeface="NikoshBAN" pitchFamily="2" charset="0"/>
              </a:rPr>
              <a:t>শ্রমিক-কর্মচারীদের</a:t>
            </a:r>
            <a:r>
              <a:rPr lang="en-US" sz="4000" dirty="0" smtClean="0">
                <a:solidFill>
                  <a:srgbClr val="3E16E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3E16EA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>
                <a:solidFill>
                  <a:srgbClr val="3E16E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3E16EA"/>
                </a:solidFill>
                <a:latin typeface="NikoshBAN" pitchFamily="2" charset="0"/>
                <a:cs typeface="NikoshBAN" pitchFamily="2" charset="0"/>
              </a:rPr>
              <a:t>দায়বদ্ধতা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2610" y="1239619"/>
            <a:ext cx="8458281" cy="646331"/>
            <a:chOff x="250371" y="1068292"/>
            <a:chExt cx="8414658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283029" y="1068292"/>
              <a:ext cx="838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A01C4B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dirty="0" err="1" smtClean="0">
                  <a:solidFill>
                    <a:srgbClr val="A01C4B"/>
                  </a:solidFill>
                  <a:latin typeface="NikoshBAN" pitchFamily="2" charset="0"/>
                  <a:cs typeface="NikoshBAN" pitchFamily="2" charset="0"/>
                </a:rPr>
                <a:t>উপযুক্ত</a:t>
              </a:r>
              <a:r>
                <a:rPr lang="en-US" sz="3600" dirty="0" smtClean="0">
                  <a:solidFill>
                    <a:srgbClr val="A01C4B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A01C4B"/>
                  </a:solidFill>
                  <a:latin typeface="NikoshBAN" pitchFamily="2" charset="0"/>
                  <a:cs typeface="NikoshBAN" pitchFamily="2" charset="0"/>
                </a:rPr>
                <a:t>পারিশ্রমিক</a:t>
              </a:r>
              <a:r>
                <a:rPr lang="en-US" sz="3600" dirty="0" smtClean="0">
                  <a:solidFill>
                    <a:srgbClr val="A01C4B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dirty="0" err="1" smtClean="0">
                  <a:solidFill>
                    <a:srgbClr val="A01C4B"/>
                  </a:solidFill>
                  <a:latin typeface="NikoshBAN" pitchFamily="2" charset="0"/>
                  <a:cs typeface="NikoshBAN" pitchFamily="2" charset="0"/>
                </a:rPr>
                <a:t>আর্থিক</a:t>
              </a:r>
              <a:r>
                <a:rPr lang="en-US" sz="3600" dirty="0" smtClean="0">
                  <a:solidFill>
                    <a:srgbClr val="A01C4B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A01C4B"/>
                  </a:solidFill>
                  <a:latin typeface="NikoshBAN" pitchFamily="2" charset="0"/>
                  <a:cs typeface="NikoshBAN" pitchFamily="2" charset="0"/>
                </a:rPr>
                <a:t>সুবিধা</a:t>
              </a:r>
              <a:r>
                <a:rPr lang="en-US" sz="3600" dirty="0" smtClean="0">
                  <a:solidFill>
                    <a:srgbClr val="A01C4B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A01C4B"/>
                  </a:solidFill>
                  <a:latin typeface="NikoshBAN" pitchFamily="2" charset="0"/>
                  <a:cs typeface="NikoshBAN" pitchFamily="2" charset="0"/>
                </a:rPr>
                <a:t>দান</a:t>
              </a:r>
              <a:endParaRPr lang="en-US" sz="3600" dirty="0" smtClean="0">
                <a:solidFill>
                  <a:srgbClr val="A01C4B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50371" y="1256755"/>
              <a:ext cx="427653" cy="3262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A01C4B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6242" y="1885950"/>
            <a:ext cx="8317064" cy="646331"/>
            <a:chOff x="250371" y="1068292"/>
            <a:chExt cx="8414658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283029" y="1068292"/>
              <a:ext cx="838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12A238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dirty="0" err="1" smtClean="0">
                  <a:solidFill>
                    <a:srgbClr val="12A238"/>
                  </a:solidFill>
                  <a:latin typeface="NikoshBAN" pitchFamily="2" charset="0"/>
                  <a:cs typeface="NikoshBAN" pitchFamily="2" charset="0"/>
                </a:rPr>
                <a:t>চাকরির</a:t>
              </a:r>
              <a:r>
                <a:rPr lang="en-US" sz="3600" dirty="0" smtClean="0">
                  <a:solidFill>
                    <a:srgbClr val="12A238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12A238"/>
                  </a:solidFill>
                  <a:latin typeface="NikoshBAN" pitchFamily="2" charset="0"/>
                  <a:cs typeface="NikoshBAN" pitchFamily="2" charset="0"/>
                </a:rPr>
                <a:t>নিরাপত্তা</a:t>
              </a:r>
              <a:r>
                <a:rPr lang="en-US" sz="3600" dirty="0" smtClean="0">
                  <a:solidFill>
                    <a:srgbClr val="12A238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12A238"/>
                  </a:solidFill>
                  <a:latin typeface="NikoshBAN" pitchFamily="2" charset="0"/>
                  <a:cs typeface="NikoshBAN" pitchFamily="2" charset="0"/>
                </a:rPr>
                <a:t>বিধান</a:t>
              </a:r>
              <a:r>
                <a:rPr lang="en-US" sz="3600" dirty="0" smtClean="0">
                  <a:solidFill>
                    <a:srgbClr val="12A238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12A238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600" dirty="0" smtClean="0">
                  <a:solidFill>
                    <a:srgbClr val="12A238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50371" y="1256755"/>
              <a:ext cx="427653" cy="3262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12A238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2611" y="2647950"/>
            <a:ext cx="8665407" cy="646331"/>
            <a:chOff x="250371" y="1068292"/>
            <a:chExt cx="8414658" cy="701591"/>
          </a:xfrm>
        </p:grpSpPr>
        <p:sp>
          <p:nvSpPr>
            <p:cNvPr id="10" name="TextBox 9"/>
            <p:cNvSpPr txBox="1"/>
            <p:nvPr/>
          </p:nvSpPr>
          <p:spPr>
            <a:xfrm>
              <a:off x="283029" y="1068292"/>
              <a:ext cx="8382000" cy="701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কাজের</a:t>
              </a:r>
              <a:r>
                <a:rPr lang="en-US" sz="36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উপযুক্ত</a:t>
              </a:r>
              <a:r>
                <a:rPr lang="en-US" sz="36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পরিবেশ</a:t>
              </a:r>
              <a:r>
                <a:rPr lang="en-US" sz="36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সৃষ্টি</a:t>
              </a:r>
              <a:r>
                <a:rPr lang="en-US" sz="36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endPara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50371" y="1256755"/>
              <a:ext cx="427653" cy="3262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2610" y="3409950"/>
            <a:ext cx="8507375" cy="646331"/>
            <a:chOff x="250371" y="1068292"/>
            <a:chExt cx="8414658" cy="701591"/>
          </a:xfrm>
        </p:grpSpPr>
        <p:sp>
          <p:nvSpPr>
            <p:cNvPr id="13" name="TextBox 12"/>
            <p:cNvSpPr txBox="1"/>
            <p:nvPr/>
          </p:nvSpPr>
          <p:spPr>
            <a:xfrm>
              <a:off x="283029" y="1068292"/>
              <a:ext cx="8382000" cy="701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প্রশিক্ষণ</a:t>
              </a:r>
              <a:r>
                <a:rPr lang="en-US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পদোন্নতির</a:t>
              </a:r>
              <a:r>
                <a:rPr lang="en-US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ব্যবস্থা</a:t>
              </a:r>
              <a:r>
                <a:rPr lang="en-US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endPara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50371" y="1256755"/>
              <a:ext cx="427653" cy="3262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2610" y="4192524"/>
            <a:ext cx="8507375" cy="646331"/>
            <a:chOff x="250371" y="1068292"/>
            <a:chExt cx="8414658" cy="701591"/>
          </a:xfrm>
        </p:grpSpPr>
        <p:sp>
          <p:nvSpPr>
            <p:cNvPr id="22" name="TextBox 21"/>
            <p:cNvSpPr txBox="1"/>
            <p:nvPr/>
          </p:nvSpPr>
          <p:spPr>
            <a:xfrm>
              <a:off x="283029" y="1068292"/>
              <a:ext cx="8382000" cy="701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বাসস্থান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চিকিৎসার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ব্যবস্থা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endPara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250371" y="1256755"/>
              <a:ext cx="427653" cy="32625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37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1775251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“বর্তমান ব্যবসায়ের মূল লক্ষ্য সমাজ সেবার মাধ্যমে মুনাফা অর্জন”-উক্তিটির সপক্ষে তোমার মতামত </a:t>
            </a:r>
            <a:r>
              <a:rPr lang="bn-BD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742950"/>
            <a:ext cx="22860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5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943350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990600" y="3771902"/>
            <a:ext cx="7933592" cy="1317045"/>
          </a:xfrm>
          <a:prstGeom prst="ribbon">
            <a:avLst>
              <a:gd name="adj1" fmla="val 23768"/>
              <a:gd name="adj2" fmla="val 5977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3" tIns="40816" rIns="81633" bIns="40816" rtlCol="0" anchor="ctr"/>
          <a:lstStyle/>
          <a:p>
            <a:pPr algn="ctr"/>
            <a:r>
              <a:rPr lang="bn-BD" sz="1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7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51614" y="2433251"/>
            <a:ext cx="214554" cy="328650"/>
          </a:xfrm>
          <a:prstGeom prst="rect">
            <a:avLst/>
          </a:prstGeom>
        </p:spPr>
        <p:txBody>
          <a:bodyPr wrap="none" lIns="81633" tIns="40816" rIns="81633" bIns="40816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95105" y="895350"/>
            <a:ext cx="8305800" cy="2133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633" tIns="40816" rIns="81633" bIns="40816" rtlCol="0" anchor="ctr"/>
          <a:lstStyle/>
          <a:p>
            <a:pPr algn="ctr"/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১০ম</a:t>
            </a:r>
          </a:p>
          <a:p>
            <a:pPr algn="ctr"/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আধ্যায়ঃ</a:t>
            </a:r>
            <a:r>
              <a:rPr lang="en-US" sz="3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১১শ</a:t>
            </a:r>
          </a:p>
        </p:txBody>
      </p:sp>
    </p:spTree>
    <p:extLst>
      <p:ext uri="{BB962C8B-B14F-4D97-AF65-F5344CB8AC3E}">
        <p14:creationId xmlns:p14="http://schemas.microsoft.com/office/powerpoint/2010/main" val="102401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6"/>
            <a:ext cx="9144000" cy="4509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5709" y="4514851"/>
            <a:ext cx="4800600" cy="821093"/>
          </a:xfrm>
          <a:prstGeom prst="rect">
            <a:avLst/>
          </a:prstGeom>
          <a:noFill/>
        </p:spPr>
        <p:txBody>
          <a:bodyPr wrap="square" lIns="81633" tIns="40816" rIns="81633" bIns="40816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শিল্প কারখানার বর্জ্য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1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15590"/>
            <a:ext cx="9111771" cy="439015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1447800" y="4412891"/>
            <a:ext cx="6553200" cy="821093"/>
          </a:xfrm>
          <a:prstGeom prst="rect">
            <a:avLst/>
          </a:prstGeom>
          <a:noFill/>
        </p:spPr>
        <p:txBody>
          <a:bodyPr wrap="square" lIns="81633" tIns="40816" rIns="81633" bIns="40816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শিল্প কারখানার কালো ধোঁয়া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1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505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4400553"/>
            <a:ext cx="6400800" cy="913426"/>
          </a:xfrm>
          <a:prstGeom prst="rect">
            <a:avLst/>
          </a:prstGeom>
          <a:noFill/>
        </p:spPr>
        <p:txBody>
          <a:bodyPr wrap="square" lIns="81633" tIns="40816" rIns="81633" bIns="40816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ইটভাটার কালো ধোঁয়া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0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22" y="14597"/>
            <a:ext cx="4320977" cy="3543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0"/>
            <a:ext cx="4855679" cy="3522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731370"/>
            <a:ext cx="3581400" cy="913426"/>
          </a:xfrm>
          <a:prstGeom prst="rect">
            <a:avLst/>
          </a:prstGeom>
          <a:noFill/>
        </p:spPr>
        <p:txBody>
          <a:bodyPr wrap="square" lIns="81633" tIns="40816" rIns="81633" bIns="40816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endParaRPr lang="en-US" sz="2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5257" y="3750224"/>
            <a:ext cx="2514600" cy="821093"/>
          </a:xfrm>
          <a:prstGeom prst="rect">
            <a:avLst/>
          </a:prstGeom>
          <a:noFill/>
        </p:spPr>
        <p:txBody>
          <a:bodyPr wrap="square" lIns="81633" tIns="40816" rIns="81633" bIns="40816" rtlCol="0">
            <a:spAutoFit/>
          </a:bodyPr>
          <a:lstStyle/>
          <a:p>
            <a:r>
              <a:rPr lang="bn-BD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নৈতিকতা 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4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79363"/>
            <a:ext cx="8534400" cy="83099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cap="all" dirty="0" err="1" smtClean="0">
                <a:ln w="0"/>
                <a:solidFill>
                  <a:srgbClr val="12A238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ব্যব</a:t>
            </a:r>
            <a:r>
              <a:rPr lang="bn-BD" sz="4800" b="1" i="1" cap="all" dirty="0" smtClean="0">
                <a:ln w="0"/>
                <a:solidFill>
                  <a:srgbClr val="12A238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সায় </a:t>
            </a:r>
            <a:r>
              <a:rPr lang="bn-BD" sz="4800" b="1" i="1" cap="all" dirty="0">
                <a:ln w="0"/>
                <a:solidFill>
                  <a:srgbClr val="12A238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নৈতিকতা ও সামাজিক দায়িত্ববোধ</a:t>
            </a:r>
            <a:endParaRPr lang="en-US" sz="4800" b="1" cap="all" dirty="0">
              <a:ln w="0"/>
              <a:solidFill>
                <a:srgbClr val="12A238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4229" y="895350"/>
            <a:ext cx="45720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bn-BD" sz="5400" b="1" i="1" u="sng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5400" b="1" i="1" u="sng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82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91077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নৈতিকতার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ধারনা ব্যাখ্যা করতে পারবে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52037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দায়বদ্ধতাগুলো ব্যাখ্যা করতে পারবে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12997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৩)ব্যবসায়ের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কারনে পরিবেশ দূষনের প্রভাব বিশ্লেষন করতে পারবে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2800" y="285750"/>
            <a:ext cx="2438400" cy="533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শিক্ষনফলঃ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93914" y="122497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5E00BC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u="sng" dirty="0" smtClean="0">
                <a:solidFill>
                  <a:srgbClr val="5E00B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5E00B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u="sng" dirty="0" smtClean="0">
                <a:solidFill>
                  <a:srgbClr val="5E00B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5E00BC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u="sng" dirty="0" smtClean="0">
                <a:solidFill>
                  <a:srgbClr val="5E00B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rgbClr val="5E00BC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u="sng" dirty="0" smtClean="0">
                <a:solidFill>
                  <a:srgbClr val="5E00BC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u="sng" dirty="0">
              <a:solidFill>
                <a:srgbClr val="5E00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7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33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333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12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843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>
            <a:off x="554895" y="1309007"/>
            <a:ext cx="326848" cy="3262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3296" y="1156607"/>
            <a:ext cx="7936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জ্ঞানবোধ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অনুকরনীয়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  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15841" y="439518"/>
            <a:ext cx="8153400" cy="646331"/>
            <a:chOff x="315841" y="439518"/>
            <a:chExt cx="8153400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315841" y="439518"/>
              <a:ext cx="815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মূল্যবোধ</a:t>
              </a:r>
              <a:r>
                <a:rPr lang="en-US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? </a:t>
              </a:r>
              <a:endPara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396395" y="576901"/>
              <a:ext cx="670405" cy="371564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2926" y="2605775"/>
            <a:ext cx="8153400" cy="646331"/>
            <a:chOff x="315841" y="439518"/>
            <a:chExt cx="8153400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315841" y="439518"/>
              <a:ext cx="815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নৈতিকতা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? </a:t>
              </a:r>
              <a:endPara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396395" y="576901"/>
              <a:ext cx="670405" cy="371564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646350" y="3445326"/>
            <a:ext cx="306946" cy="3262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6799" y="3292926"/>
            <a:ext cx="7894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মন্দের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বিচার-বিশ্লেষণ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সঠিকটি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নৈতিকতা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3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869</TotalTime>
  <Words>341</Words>
  <Application>Microsoft Office PowerPoint</Application>
  <PresentationFormat>On-screen Show (16:9)</PresentationFormat>
  <Paragraphs>69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Executive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নিচের চিত্রগুলো লক্ষ্য কর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Windows User</cp:lastModifiedBy>
  <cp:revision>93</cp:revision>
  <dcterms:created xsi:type="dcterms:W3CDTF">2006-08-16T00:00:00Z</dcterms:created>
  <dcterms:modified xsi:type="dcterms:W3CDTF">2020-07-07T15:47:31Z</dcterms:modified>
</cp:coreProperties>
</file>