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71" r:id="rId3"/>
  </p:sldMasterIdLst>
  <p:sldIdLst>
    <p:sldId id="256" r:id="rId4"/>
    <p:sldId id="262" r:id="rId5"/>
    <p:sldId id="303" r:id="rId6"/>
    <p:sldId id="304" r:id="rId7"/>
    <p:sldId id="301" r:id="rId8"/>
    <p:sldId id="305" r:id="rId9"/>
    <p:sldId id="261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02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/4A1AJgQElcAi8QXtqJ/3Q" hashData="yzcwvDiBbQj0SWQCjDDB8hhPH8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8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215" autoAdjust="0"/>
  </p:normalViewPr>
  <p:slideViewPr>
    <p:cSldViewPr>
      <p:cViewPr varScale="1">
        <p:scale>
          <a:sx n="93" d="100"/>
          <a:sy n="93" d="100"/>
        </p:scale>
        <p:origin x="-6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6A21C-7A13-43A5-8104-D2E8B0FD44F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C8F17-94ED-4D02-9E69-FFCA6BF4167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সংখ্যাপদ্ধত্তি</a:t>
          </a:r>
          <a:endParaRPr lang="en-US" dirty="0">
            <a:solidFill>
              <a:schemeClr val="tx1"/>
            </a:solidFill>
          </a:endParaRPr>
        </a:p>
      </dgm:t>
    </dgm:pt>
    <dgm:pt modelId="{0505BCBA-DE8E-4215-9FA6-A030123AB04A}" type="parTrans" cxnId="{D4F02ED2-AB57-443E-A9A3-F5C2F7EE27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6300D6-C02A-4063-A8F6-533030119DDC}" type="sibTrans" cxnId="{D4F02ED2-AB57-443E-A9A3-F5C2F7EE27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F4CB66-4E02-4D87-A6B4-E2EF8E0151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নন-পজিশনাল</a:t>
          </a:r>
          <a:endParaRPr lang="en-US" dirty="0">
            <a:solidFill>
              <a:schemeClr val="tx1"/>
            </a:solidFill>
          </a:endParaRPr>
        </a:p>
      </dgm:t>
    </dgm:pt>
    <dgm:pt modelId="{DBAE6807-9ECD-4576-A629-6314BB56A83F}" type="parTrans" cxnId="{B29A0506-050B-4BD3-A068-BA43EB633B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14AA39-EDEF-45F1-8461-04BBEEEF7964}" type="sibTrans" cxnId="{B29A0506-050B-4BD3-A068-BA43EB633B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2C454B-3D31-45D0-BBA4-988565EFE38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পজিশনাল</a:t>
          </a:r>
          <a:endParaRPr lang="en-US" dirty="0">
            <a:solidFill>
              <a:schemeClr val="tx1"/>
            </a:solidFill>
          </a:endParaRPr>
        </a:p>
      </dgm:t>
    </dgm:pt>
    <dgm:pt modelId="{B7D9F8D1-693A-4B69-86C0-77AC55741791}" type="sibTrans" cxnId="{EF2CBBC9-89C4-4650-84A0-18AC9301F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C88360-7152-4953-BCFE-26ADE0F0AC4B}" type="parTrans" cxnId="{EF2CBBC9-89C4-4650-84A0-18AC9301F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E878D6-07B7-4F3F-860F-7E23D33D1AA2}" type="pres">
      <dgm:prSet presAssocID="{9506A21C-7A13-43A5-8104-D2E8B0FD44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A0766F-5E0A-4B9F-BD3F-894420D06D95}" type="pres">
      <dgm:prSet presAssocID="{DA3C8F17-94ED-4D02-9E69-FFCA6BF416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EB32A-C38F-4A5D-8E87-9C580D3CF32B}" type="pres">
      <dgm:prSet presAssocID="{566300D6-C02A-4063-A8F6-533030119DD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EDB8F79-175F-4BBC-8D19-AB2E6A84D874}" type="pres">
      <dgm:prSet presAssocID="{566300D6-C02A-4063-A8F6-533030119DD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F8AB1AD-1B99-4040-B2E7-78A1FB8E71B5}" type="pres">
      <dgm:prSet presAssocID="{F4F4CB66-4E02-4D87-A6B4-E2EF8E0151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BDCC5-F315-4858-B4AA-39249E063D4C}" type="pres">
      <dgm:prSet presAssocID="{5E14AA39-EDEF-45F1-8461-04BBEEEF796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CE7312-CB4B-4560-B3B7-39D4B63A9A18}" type="pres">
      <dgm:prSet presAssocID="{5E14AA39-EDEF-45F1-8461-04BBEEEF796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D7D16F-0850-40A9-BAB1-9057BC34B49B}" type="pres">
      <dgm:prSet presAssocID="{502C454B-3D31-45D0-BBA4-988565EFE3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58E0-C603-4D4A-A435-A44CAACD983D}" type="pres">
      <dgm:prSet presAssocID="{B7D9F8D1-693A-4B69-86C0-77AC5574179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50996A9-5CAE-4996-87EA-6971032C6CA7}" type="pres">
      <dgm:prSet presAssocID="{B7D9F8D1-693A-4B69-86C0-77AC55741791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22BEFA8-3056-4B32-892A-66579BE4199B}" type="presOf" srcId="{5E14AA39-EDEF-45F1-8461-04BBEEEF7964}" destId="{20ABDCC5-F315-4858-B4AA-39249E063D4C}" srcOrd="0" destOrd="0" presId="urn:microsoft.com/office/officeart/2005/8/layout/cycle7"/>
    <dgm:cxn modelId="{DA08D37F-3700-47AA-AB87-1DCD185B13CF}" type="presOf" srcId="{566300D6-C02A-4063-A8F6-533030119DDC}" destId="{BEDB8F79-175F-4BBC-8D19-AB2E6A84D874}" srcOrd="1" destOrd="0" presId="urn:microsoft.com/office/officeart/2005/8/layout/cycle7"/>
    <dgm:cxn modelId="{B29A0506-050B-4BD3-A068-BA43EB633BD5}" srcId="{9506A21C-7A13-43A5-8104-D2E8B0FD44F1}" destId="{F4F4CB66-4E02-4D87-A6B4-E2EF8E015115}" srcOrd="1" destOrd="0" parTransId="{DBAE6807-9ECD-4576-A629-6314BB56A83F}" sibTransId="{5E14AA39-EDEF-45F1-8461-04BBEEEF7964}"/>
    <dgm:cxn modelId="{64736E37-2BB5-42D5-B961-EB6BE59CCA89}" type="presOf" srcId="{5E14AA39-EDEF-45F1-8461-04BBEEEF7964}" destId="{6ACE7312-CB4B-4560-B3B7-39D4B63A9A18}" srcOrd="1" destOrd="0" presId="urn:microsoft.com/office/officeart/2005/8/layout/cycle7"/>
    <dgm:cxn modelId="{9786267F-9D60-4F20-967B-26755CFA81E8}" type="presOf" srcId="{9506A21C-7A13-43A5-8104-D2E8B0FD44F1}" destId="{50E878D6-07B7-4F3F-860F-7E23D33D1AA2}" srcOrd="0" destOrd="0" presId="urn:microsoft.com/office/officeart/2005/8/layout/cycle7"/>
    <dgm:cxn modelId="{69C47757-7874-4B7D-ADB2-1071A7BC0FCB}" type="presOf" srcId="{B7D9F8D1-693A-4B69-86C0-77AC55741791}" destId="{250996A9-5CAE-4996-87EA-6971032C6CA7}" srcOrd="1" destOrd="0" presId="urn:microsoft.com/office/officeart/2005/8/layout/cycle7"/>
    <dgm:cxn modelId="{EEAAFFBB-357A-4859-B8F8-88D6E210A6F7}" type="presOf" srcId="{F4F4CB66-4E02-4D87-A6B4-E2EF8E015115}" destId="{FF8AB1AD-1B99-4040-B2E7-78A1FB8E71B5}" srcOrd="0" destOrd="0" presId="urn:microsoft.com/office/officeart/2005/8/layout/cycle7"/>
    <dgm:cxn modelId="{98C1BFAB-7E30-4E02-B88E-BCA1FE04AB0F}" type="presOf" srcId="{566300D6-C02A-4063-A8F6-533030119DDC}" destId="{EDBEB32A-C38F-4A5D-8E87-9C580D3CF32B}" srcOrd="0" destOrd="0" presId="urn:microsoft.com/office/officeart/2005/8/layout/cycle7"/>
    <dgm:cxn modelId="{FBDED8DF-8416-4F20-B1E9-889BFAEBD690}" type="presOf" srcId="{DA3C8F17-94ED-4D02-9E69-FFCA6BF4167C}" destId="{67A0766F-5E0A-4B9F-BD3F-894420D06D95}" srcOrd="0" destOrd="0" presId="urn:microsoft.com/office/officeart/2005/8/layout/cycle7"/>
    <dgm:cxn modelId="{26C22E2D-FE38-4791-9EC8-07D4A1156DF8}" type="presOf" srcId="{502C454B-3D31-45D0-BBA4-988565EFE38F}" destId="{E5D7D16F-0850-40A9-BAB1-9057BC34B49B}" srcOrd="0" destOrd="0" presId="urn:microsoft.com/office/officeart/2005/8/layout/cycle7"/>
    <dgm:cxn modelId="{56502AE4-36B1-4E80-AD3D-00DE129C7A3A}" type="presOf" srcId="{B7D9F8D1-693A-4B69-86C0-77AC55741791}" destId="{A32C58E0-C603-4D4A-A435-A44CAACD983D}" srcOrd="0" destOrd="0" presId="urn:microsoft.com/office/officeart/2005/8/layout/cycle7"/>
    <dgm:cxn modelId="{D4F02ED2-AB57-443E-A9A3-F5C2F7EE2748}" srcId="{9506A21C-7A13-43A5-8104-D2E8B0FD44F1}" destId="{DA3C8F17-94ED-4D02-9E69-FFCA6BF4167C}" srcOrd="0" destOrd="0" parTransId="{0505BCBA-DE8E-4215-9FA6-A030123AB04A}" sibTransId="{566300D6-C02A-4063-A8F6-533030119DDC}"/>
    <dgm:cxn modelId="{EF2CBBC9-89C4-4650-84A0-18AC9301F7C1}" srcId="{9506A21C-7A13-43A5-8104-D2E8B0FD44F1}" destId="{502C454B-3D31-45D0-BBA4-988565EFE38F}" srcOrd="2" destOrd="0" parTransId="{D1C88360-7152-4953-BCFE-26ADE0F0AC4B}" sibTransId="{B7D9F8D1-693A-4B69-86C0-77AC55741791}"/>
    <dgm:cxn modelId="{7033CC9A-B8FF-470F-BAAD-69DC746DE5C8}" type="presParOf" srcId="{50E878D6-07B7-4F3F-860F-7E23D33D1AA2}" destId="{67A0766F-5E0A-4B9F-BD3F-894420D06D95}" srcOrd="0" destOrd="0" presId="urn:microsoft.com/office/officeart/2005/8/layout/cycle7"/>
    <dgm:cxn modelId="{F3533A10-670D-425A-ABA9-B8BEB5F07E36}" type="presParOf" srcId="{50E878D6-07B7-4F3F-860F-7E23D33D1AA2}" destId="{EDBEB32A-C38F-4A5D-8E87-9C580D3CF32B}" srcOrd="1" destOrd="0" presId="urn:microsoft.com/office/officeart/2005/8/layout/cycle7"/>
    <dgm:cxn modelId="{81815E83-5E6E-472A-9316-E9D362007CCD}" type="presParOf" srcId="{EDBEB32A-C38F-4A5D-8E87-9C580D3CF32B}" destId="{BEDB8F79-175F-4BBC-8D19-AB2E6A84D874}" srcOrd="0" destOrd="0" presId="urn:microsoft.com/office/officeart/2005/8/layout/cycle7"/>
    <dgm:cxn modelId="{AF9ECC32-072B-4E09-A621-BBAC4B15E77B}" type="presParOf" srcId="{50E878D6-07B7-4F3F-860F-7E23D33D1AA2}" destId="{FF8AB1AD-1B99-4040-B2E7-78A1FB8E71B5}" srcOrd="2" destOrd="0" presId="urn:microsoft.com/office/officeart/2005/8/layout/cycle7"/>
    <dgm:cxn modelId="{6E8BA02C-743F-42A0-A591-5753C4F002FB}" type="presParOf" srcId="{50E878D6-07B7-4F3F-860F-7E23D33D1AA2}" destId="{20ABDCC5-F315-4858-B4AA-39249E063D4C}" srcOrd="3" destOrd="0" presId="urn:microsoft.com/office/officeart/2005/8/layout/cycle7"/>
    <dgm:cxn modelId="{1C57DED1-20EC-4F98-9B88-F314C52D6183}" type="presParOf" srcId="{20ABDCC5-F315-4858-B4AA-39249E063D4C}" destId="{6ACE7312-CB4B-4560-B3B7-39D4B63A9A18}" srcOrd="0" destOrd="0" presId="urn:microsoft.com/office/officeart/2005/8/layout/cycle7"/>
    <dgm:cxn modelId="{E0AF794B-9018-4885-9828-0C4326673D3D}" type="presParOf" srcId="{50E878D6-07B7-4F3F-860F-7E23D33D1AA2}" destId="{E5D7D16F-0850-40A9-BAB1-9057BC34B49B}" srcOrd="4" destOrd="0" presId="urn:microsoft.com/office/officeart/2005/8/layout/cycle7"/>
    <dgm:cxn modelId="{10D4040B-A7DB-4BBE-9304-82A880615527}" type="presParOf" srcId="{50E878D6-07B7-4F3F-860F-7E23D33D1AA2}" destId="{A32C58E0-C603-4D4A-A435-A44CAACD983D}" srcOrd="5" destOrd="0" presId="urn:microsoft.com/office/officeart/2005/8/layout/cycle7"/>
    <dgm:cxn modelId="{DE530664-4603-426F-9D2C-F2D9F35519BA}" type="presParOf" srcId="{A32C58E0-C603-4D4A-A435-A44CAACD983D}" destId="{250996A9-5CAE-4996-87EA-6971032C6CA7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flipV="1">
            <a:off x="0" y="0"/>
            <a:ext cx="8244408" cy="4443958"/>
          </a:xfrm>
          <a:prstGeom prst="rtTriangl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627534"/>
            <a:ext cx="4896544" cy="93610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sz="3600" dirty="0">
                <a:ea typeface="Malgun Gothic" panose="020B0503020000020004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1707654"/>
            <a:ext cx="489654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76436"/>
            <a:ext cx="88924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08412" y="1626121"/>
            <a:ext cx="2211660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08412" y="2634233"/>
            <a:ext cx="2211660" cy="57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08412" y="3642345"/>
            <a:ext cx="2211660" cy="5760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1632"/>
            <a:ext cx="89644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7" y="1161282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1600" y="1299430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1632"/>
            <a:ext cx="89644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94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57333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1632"/>
            <a:ext cx="89644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0977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0977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149241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7875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6571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784" y="1419622"/>
            <a:ext cx="2232000" cy="2232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91928" y="2715766"/>
            <a:ext cx="2232000" cy="2232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691928" y="134144"/>
            <a:ext cx="2232000" cy="2232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2988072" y="1419622"/>
            <a:ext cx="2232000" cy="2232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441589" y="1431235"/>
            <a:ext cx="2568434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7524" y="370350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588" y="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52200" y="0"/>
            <a:ext cx="252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24000" y="1183500"/>
            <a:ext cx="252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91440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7768" y="205755"/>
            <a:ext cx="8748464" cy="4731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0"/>
            <a:ext cx="8244408" cy="4443958"/>
          </a:xfrm>
          <a:prstGeom prst="rtTriangl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380" y="684156"/>
            <a:ext cx="4078619" cy="5914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396" y="1342281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0"/>
            <a:ext cx="8244408" cy="4443958"/>
          </a:xfrm>
          <a:prstGeom prst="rtTriangl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380" y="684156"/>
            <a:ext cx="4078619" cy="5914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396" y="1342281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774626" y="656109"/>
            <a:ext cx="7560840" cy="2880320"/>
          </a:xfrm>
          <a:custGeom>
            <a:avLst/>
            <a:gdLst/>
            <a:ahLst/>
            <a:cxnLst/>
            <a:rect l="l" t="t" r="r" b="b"/>
            <a:pathLst>
              <a:path w="7560840" h="2742406">
                <a:moveTo>
                  <a:pt x="145168" y="0"/>
                </a:moveTo>
                <a:lnTo>
                  <a:pt x="7415672" y="0"/>
                </a:lnTo>
                <a:cubicBezTo>
                  <a:pt x="7495846" y="0"/>
                  <a:pt x="7560840" y="64994"/>
                  <a:pt x="7560840" y="145168"/>
                </a:cubicBezTo>
                <a:lnTo>
                  <a:pt x="7560840" y="1583024"/>
                </a:lnTo>
                <a:cubicBezTo>
                  <a:pt x="7560840" y="1663198"/>
                  <a:pt x="7495846" y="1728192"/>
                  <a:pt x="7415672" y="1728192"/>
                </a:cubicBezTo>
                <a:lnTo>
                  <a:pt x="1384207" y="1728192"/>
                </a:lnTo>
                <a:cubicBezTo>
                  <a:pt x="1320119" y="1886530"/>
                  <a:pt x="1316770" y="1980569"/>
                  <a:pt x="1313421" y="2130524"/>
                </a:cubicBezTo>
                <a:cubicBezTo>
                  <a:pt x="1312553" y="2340835"/>
                  <a:pt x="1330734" y="2484470"/>
                  <a:pt x="1453691" y="2742406"/>
                </a:cubicBezTo>
                <a:cubicBezTo>
                  <a:pt x="1140234" y="2541620"/>
                  <a:pt x="979178" y="2321785"/>
                  <a:pt x="894321" y="2206724"/>
                </a:cubicBezTo>
                <a:cubicBezTo>
                  <a:pt x="813636" y="2043332"/>
                  <a:pt x="745875" y="1912249"/>
                  <a:pt x="686091" y="1728192"/>
                </a:cubicBezTo>
                <a:lnTo>
                  <a:pt x="145168" y="1728192"/>
                </a:lnTo>
                <a:cubicBezTo>
                  <a:pt x="64994" y="1728192"/>
                  <a:pt x="0" y="1663198"/>
                  <a:pt x="0" y="1583024"/>
                </a:cubicBezTo>
                <a:lnTo>
                  <a:pt x="0" y="145168"/>
                </a:lnTo>
                <a:cubicBezTo>
                  <a:pt x="0" y="64994"/>
                  <a:pt x="64994" y="0"/>
                  <a:pt x="14516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4626" y="1395239"/>
            <a:ext cx="756084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74626" y="1868815"/>
            <a:ext cx="756084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arallelogram 30"/>
          <p:cNvSpPr/>
          <p:nvPr userDrawn="1"/>
        </p:nvSpPr>
        <p:spPr>
          <a:xfrm flipH="1">
            <a:off x="4368130" y="910233"/>
            <a:ext cx="430982" cy="43204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2677598" y="677348"/>
            <a:ext cx="3788804" cy="3788804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 userDrawn="1"/>
        </p:nvSpPr>
        <p:spPr>
          <a:xfrm>
            <a:off x="2879812" y="879562"/>
            <a:ext cx="3384376" cy="338437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39502"/>
            <a:ext cx="1115616" cy="4464496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23478"/>
            <a:ext cx="8064896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699542"/>
            <a:ext cx="806489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23478"/>
            <a:ext cx="53955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04448" y="123478"/>
            <a:ext cx="53955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699792" y="0"/>
            <a:ext cx="6444208" cy="5143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123478"/>
            <a:ext cx="63722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699542"/>
            <a:ext cx="6372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339752" y="123478"/>
            <a:ext cx="269776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76436"/>
            <a:ext cx="88924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3" r:id="rId19"/>
    <p:sldLayoutId id="2147483674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eb.facebook.com/profile.php?id=100027578862926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youtube.com/channel/UC669vZttcbQ6YpM_nCM1eLQ?view_as=subscrib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late\social media\ref\images\RP_01-1400x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605" y="367665"/>
            <a:ext cx="3171190" cy="935990"/>
          </a:xfrm>
        </p:spPr>
        <p:txBody>
          <a:bodyPr/>
          <a:lstStyle/>
          <a:p>
            <a:pPr lvl="0"/>
            <a:r>
              <a:rPr lang="en-US" altLang="ko-KR" sz="3200" dirty="0" smtClean="0">
                <a:ea typeface="Malgun Gothic" panose="020B0503020000020004" pitchFamily="50" charset="-127"/>
              </a:rPr>
              <a:t>WELCOME</a:t>
            </a:r>
            <a:endParaRPr lang="en-US" altLang="ko-KR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" y="1123950"/>
            <a:ext cx="3810000" cy="50405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err="1" smtClean="0"/>
              <a:t>আজকের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মাল্টিমিডিয়া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ক্লাসে</a:t>
            </a:r>
            <a:r>
              <a:rPr lang="en-US" altLang="ko-KR" sz="2000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err="1" smtClean="0"/>
              <a:t>সকলকে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স্বাগতম</a:t>
            </a:r>
            <a:endParaRPr lang="en-US" altLang="ko-KR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uiExpand="1" build="p"/>
      <p:bldP spid="4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000126" y="-1000123"/>
            <a:ext cx="438150" cy="24384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-19050"/>
            <a:ext cx="377546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পাঠ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আলোচনা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000" y="1581150"/>
            <a:ext cx="548640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সংখ্যাপদ্ধত্তির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প্রকারভেদ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নিম্নে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দেখানো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হলোঃ</a:t>
            </a:r>
            <a:endParaRPr lang="en-US" altLang="ko-KR" sz="1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altLang="ko-K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AutoShape 92"/>
          <p:cNvSpPr>
            <a:spLocks noChangeAspect="1" noChangeArrowheads="1"/>
          </p:cNvSpPr>
          <p:nvPr/>
        </p:nvSpPr>
        <p:spPr bwMode="auto">
          <a:xfrm rot="16200000" flipH="1">
            <a:off x="495430" y="1238120"/>
            <a:ext cx="609600" cy="68606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487329"/>
            <a:ext cx="762851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উত্তর</a:t>
            </a:r>
            <a:endParaRPr lang="en-US" altLang="ko-KR" sz="1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5400000">
            <a:off x="2736415" y="-1222376"/>
            <a:ext cx="396000" cy="41044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457200" y="514351"/>
            <a:ext cx="648000" cy="64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756106"/>
            <a:ext cx="724451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প্রশ্ন</a:t>
            </a:r>
            <a:endParaRPr lang="en-US" altLang="ko-KR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134978" y="677022"/>
            <a:ext cx="3589421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পদ্ধত্তির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প্রকারভেদ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দেখাও</a:t>
            </a:r>
            <a:endParaRPr lang="en-US" altLang="ko-K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752600" y="1962150"/>
          <a:ext cx="3657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" name="Group 27"/>
          <p:cNvGrpSpPr/>
          <p:nvPr/>
        </p:nvGrpSpPr>
        <p:grpSpPr>
          <a:xfrm rot="5400000">
            <a:off x="4998430" y="3607781"/>
            <a:ext cx="377524" cy="141215"/>
            <a:chOff x="1439677" y="1215294"/>
            <a:chExt cx="397245" cy="133551"/>
          </a:xfrm>
        </p:grpSpPr>
        <p:sp>
          <p:nvSpPr>
            <p:cNvPr id="29" name="Left-Right Arrow 28"/>
            <p:cNvSpPr/>
            <p:nvPr/>
          </p:nvSpPr>
          <p:spPr>
            <a:xfrm rot="10800000">
              <a:off x="1439677" y="1215294"/>
              <a:ext cx="397245" cy="133551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Left-Right Arrow 4"/>
            <p:cNvSpPr/>
            <p:nvPr/>
          </p:nvSpPr>
          <p:spPr>
            <a:xfrm rot="21600000">
              <a:off x="1479742" y="1242004"/>
              <a:ext cx="317115" cy="80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2200" y="4400550"/>
            <a:ext cx="1143000" cy="609600"/>
            <a:chOff x="1886578" y="1091282"/>
            <a:chExt cx="838200" cy="436087"/>
          </a:xfrm>
        </p:grpSpPr>
        <p:sp>
          <p:nvSpPr>
            <p:cNvPr id="32" name="Rounded Rectangle 31"/>
            <p:cNvSpPr/>
            <p:nvPr/>
          </p:nvSpPr>
          <p:spPr>
            <a:xfrm>
              <a:off x="1886578" y="1091282"/>
              <a:ext cx="763153" cy="3815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907777" y="1168145"/>
              <a:ext cx="817001" cy="35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দশমিক</a:t>
              </a:r>
              <a:endParaRPr lang="en-US" sz="1200" kern="1200" dirty="0" smtClean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(৫৬)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29000" y="4400550"/>
            <a:ext cx="1067953" cy="533400"/>
            <a:chOff x="1886578" y="1091282"/>
            <a:chExt cx="763153" cy="381576"/>
          </a:xfrm>
        </p:grpSpPr>
        <p:sp>
          <p:nvSpPr>
            <p:cNvPr id="35" name="Rounded Rectangle 34"/>
            <p:cNvSpPr/>
            <p:nvPr/>
          </p:nvSpPr>
          <p:spPr>
            <a:xfrm>
              <a:off x="1886578" y="1091282"/>
              <a:ext cx="763153" cy="3815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1897754" y="1102458"/>
              <a:ext cx="740801" cy="35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err="1" smtClean="0">
                  <a:solidFill>
                    <a:schemeClr val="tx1"/>
                  </a:solidFill>
                </a:rPr>
                <a:t>বাইনারী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(১০১)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0" y="4400550"/>
            <a:ext cx="991753" cy="533400"/>
            <a:chOff x="1886578" y="1091282"/>
            <a:chExt cx="763153" cy="381576"/>
          </a:xfrm>
        </p:grpSpPr>
        <p:sp>
          <p:nvSpPr>
            <p:cNvPr id="38" name="Rounded Rectangle 37"/>
            <p:cNvSpPr/>
            <p:nvPr/>
          </p:nvSpPr>
          <p:spPr>
            <a:xfrm>
              <a:off x="1886578" y="1091282"/>
              <a:ext cx="763153" cy="3815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1897754" y="1102458"/>
              <a:ext cx="740801" cy="35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err="1" smtClean="0">
                  <a:solidFill>
                    <a:schemeClr val="tx1"/>
                  </a:solidFill>
                </a:rPr>
                <a:t>অক্টাল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(৩৪৬)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38800" y="4400550"/>
            <a:ext cx="1143000" cy="533400"/>
            <a:chOff x="1886578" y="1091282"/>
            <a:chExt cx="763153" cy="381576"/>
          </a:xfrm>
        </p:grpSpPr>
        <p:sp>
          <p:nvSpPr>
            <p:cNvPr id="41" name="Rounded Rectangle 40"/>
            <p:cNvSpPr/>
            <p:nvPr/>
          </p:nvSpPr>
          <p:spPr>
            <a:xfrm>
              <a:off x="1886578" y="1091282"/>
              <a:ext cx="763153" cy="3815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1897754" y="1102458"/>
              <a:ext cx="740801" cy="35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err="1" smtClean="0">
                  <a:solidFill>
                    <a:schemeClr val="tx1"/>
                  </a:solidFill>
                </a:rPr>
                <a:t>হেক্স্যাডেসিমাল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(4A3B)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09349" y="4719251"/>
            <a:ext cx="724451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900" dirty="0" smtClean="0">
                <a:cs typeface="Arial" panose="020B0604020202020204" pitchFamily="34" charset="0"/>
              </a:rPr>
              <a:t>১০</a:t>
            </a:r>
            <a:endParaRPr lang="en-US" altLang="ko-KR" sz="900" dirty="0"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38600" y="4719251"/>
            <a:ext cx="724451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900" dirty="0" smtClean="0">
                <a:cs typeface="Arial" panose="020B0604020202020204" pitchFamily="34" charset="0"/>
              </a:rPr>
              <a:t>২</a:t>
            </a:r>
            <a:endParaRPr lang="en-US" altLang="ko-KR" sz="900" dirty="0"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19149" y="4705350"/>
            <a:ext cx="724451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900" dirty="0" smtClean="0">
                <a:cs typeface="Arial" panose="020B0604020202020204" pitchFamily="34" charset="0"/>
              </a:rPr>
              <a:t>৮</a:t>
            </a:r>
            <a:endParaRPr lang="en-US" altLang="ko-KR" sz="900" dirty="0"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2149" y="4719251"/>
            <a:ext cx="724451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900" dirty="0" smtClean="0">
                <a:cs typeface="Arial" panose="020B0604020202020204" pitchFamily="34" charset="0"/>
              </a:rPr>
              <a:t>১৬</a:t>
            </a:r>
            <a:endParaRPr lang="en-US" altLang="ko-KR" sz="900" dirty="0"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8400" y="3867150"/>
            <a:ext cx="724451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900" dirty="0" smtClean="0">
                <a:cs typeface="Arial" panose="020B0604020202020204" pitchFamily="34" charset="0"/>
              </a:rPr>
              <a:t>১৫.৭৮</a:t>
            </a:r>
            <a:endParaRPr lang="en-US" altLang="ko-KR" sz="900" dirty="0">
              <a:cs typeface="Arial" panose="020B0604020202020204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4267994" y="4171950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" grpId="0"/>
      <p:bldP spid="14" grpId="0" animBg="1"/>
      <p:bldP spid="15" grpId="0"/>
      <p:bldP spid="20" grpId="0" animBg="1"/>
      <p:bldP spid="21" grpId="0" animBg="1"/>
      <p:bldP spid="22" grpId="0"/>
      <p:bldP spid="23" grpId="0"/>
      <p:bldGraphic spid="24" grpId="0">
        <p:bldAsOne/>
      </p:bldGraphic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400690" y="429584"/>
            <a:ext cx="941875" cy="42568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2209801" y="2038351"/>
            <a:ext cx="990598" cy="99059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66950"/>
            <a:ext cx="594173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5</a:t>
            </a:r>
            <a:endParaRPr lang="en-US" altLang="ko-KR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048000" y="2114550"/>
            <a:ext cx="4191000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সংখ্যাপদ্ধত্তির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এর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গাণিতিক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সমস্যা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ও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সমাধান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914901" y="-2114551"/>
            <a:ext cx="914400" cy="52578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2209801" y="-19050"/>
            <a:ext cx="990598" cy="99059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85750"/>
            <a:ext cx="914400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Part-1</a:t>
            </a:r>
            <a:endParaRPr lang="en-US" altLang="ko-KR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124200" y="57150"/>
            <a:ext cx="5334000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হতে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বাইনারী,অক্টাল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ও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হেক্সাডেসিমাল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-এ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প্রকাশের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নিয়ম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71550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(ক)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বাইনারীতে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প্রকাশঃ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0749" y="1200150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) (৩৮)  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সংখ্যাটিকে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বাইনারীতে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করো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58115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সমাধানঃ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2036" y="188595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৩৮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23436" y="211455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036" y="23415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672" y="18859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28236" y="2343150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১৯  --------  ০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28236" y="27987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4872" y="23431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800430" y="25709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04436" y="2876550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৯  --------   ১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143000" y="3255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99636" y="28003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915194" y="3028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07854" y="325755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৪  --------  ১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56836" y="37131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3472" y="32575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029030" y="34853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33036" y="371475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  --------০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71600" y="41703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28236" y="37147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143794" y="39425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5858" y="4171950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  -------০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562564" y="46275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9200" y="41719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1334758" y="43997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76400" y="4552950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  ---- ১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714964" y="5010150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371600" y="46291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487158" y="48569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1981200" y="3638550"/>
            <a:ext cx="2590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276600" y="22669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276600" y="47053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715000" y="2190750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MSB=Most Significant Bit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39301" y="2202418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LSB=Lest Significant Bit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9" idx="0"/>
          </p:cNvCxnSpPr>
          <p:nvPr/>
        </p:nvCxnSpPr>
        <p:spPr>
          <a:xfrm rot="5400000" flipH="1" flipV="1">
            <a:off x="3565307" y="2479457"/>
            <a:ext cx="2286000" cy="21657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886200" y="2343150"/>
            <a:ext cx="19812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267200" y="386715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cs typeface="Arial" panose="020B0604020202020204" pitchFamily="34" charset="0"/>
              </a:rPr>
              <a:t>উত্তরঃ</a:t>
            </a:r>
            <a:r>
              <a:rPr lang="en-US" b="1" dirty="0" smtClean="0">
                <a:cs typeface="Arial" panose="020B0604020202020204" pitchFamily="34" charset="0"/>
              </a:rPr>
              <a:t> (৩৮)  =(১০০১১০)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486400" y="4016573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১০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6781800" y="4019550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২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990600" y="12763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23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8" grpId="0"/>
      <p:bldP spid="49" grpId="0"/>
      <p:bldP spid="50" grpId="0"/>
      <p:bldP spid="50" grpId="1"/>
      <p:bldP spid="51" grpId="0"/>
      <p:bldP spid="51" grpId="1"/>
      <p:bldP spid="59" grpId="0"/>
      <p:bldP spid="60" grpId="0"/>
      <p:bldP spid="6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0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(ক)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বাইনারীতে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প্রকাশঃ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0749" y="514350"/>
            <a:ext cx="5779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(ii) (৩৮.০৫)   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সংখ্যাটিকে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বাইনারীতে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করো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89535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সমাধানঃ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2036" y="165735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৩৮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23436" y="188595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036" y="2112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672" y="16573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28236" y="2114550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১৯  --------  ০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28236" y="25701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4872" y="21145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800430" y="23423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04436" y="2647950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৯  --------   ১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143000" y="30273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99636" y="25717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915194" y="27995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07854" y="302895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৪  --------  ১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56836" y="34845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3472" y="30289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029030" y="32567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33036" y="348615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  --------০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71600" y="39417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28236" y="34861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143794" y="37139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5858" y="3943350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  -------০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562564" y="4398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9200" y="39433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1334758" y="4171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76400" y="4324350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  ---- ১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1981200" y="3409950"/>
            <a:ext cx="2590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276600" y="20383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105400" y="8191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114800" y="4476750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cs typeface="Arial" panose="020B0604020202020204" pitchFamily="34" charset="0"/>
              </a:rPr>
              <a:t>উত্তরঃ</a:t>
            </a:r>
            <a:r>
              <a:rPr lang="en-US" b="1" dirty="0" smtClean="0">
                <a:cs typeface="Arial" panose="020B0604020202020204" pitchFamily="34" charset="0"/>
              </a:rPr>
              <a:t> (৩৮.০৫)  =(১০০১১০.০০০---)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694928" y="46291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১০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7769102" y="4626173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২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1427728" y="6667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0" y="120015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ভগ্নাংশ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5943600" y="2419350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172200" y="1962150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144972" y="159281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781800" y="1581150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.০৫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7277100" y="1695450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7277100" y="1695450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467600" y="15811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6172200" y="2417762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172200" y="1973818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6781800" y="205001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.১০</a:t>
            </a:r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 rot="16200000" flipH="1">
            <a:off x="7277100" y="2164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7277100" y="2164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7467600" y="205001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6172200" y="2800350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172200" y="2431018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781800" y="243101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.২০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>
          <a:xfrm rot="16200000" flipH="1">
            <a:off x="7277100" y="2545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7277100" y="2545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7467600" y="243101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6172200" y="3179762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6781800" y="2735818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.৪০</a:t>
            </a:r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 rot="16200000" flipH="1">
            <a:off x="7277100" y="28501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7277100" y="28501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467600" y="273581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172200" y="2812018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6172200" y="310515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-----------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 rot="16200000" flipH="1">
            <a:off x="4496594" y="2342356"/>
            <a:ext cx="2286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3352800" y="41719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334000" y="3486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8150102" y="4552950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cs typeface="Arial" panose="020B0604020202020204" pitchFamily="34" charset="0"/>
              </a:rPr>
              <a:t>প্রায়</a:t>
            </a:r>
            <a:endParaRPr lang="en-US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23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8" grpId="0"/>
      <p:bldP spid="49" grpId="0"/>
      <p:bldP spid="59" grpId="0"/>
      <p:bldP spid="60" grpId="0"/>
      <p:bldP spid="61" grpId="0"/>
      <p:bldP spid="52" grpId="0"/>
      <p:bldP spid="54" grpId="0"/>
      <p:bldP spid="65" grpId="0"/>
      <p:bldP spid="67" grpId="0"/>
      <p:bldP spid="98" grpId="0"/>
      <p:bldP spid="100" grpId="0"/>
      <p:bldP spid="101" grpId="0"/>
      <p:bldP spid="104" grpId="0"/>
      <p:bldP spid="107" grpId="0"/>
      <p:bldP spid="108" grpId="0"/>
      <p:bldP spid="111" grpId="0"/>
      <p:bldP spid="113" grpId="0"/>
      <p:bldP spid="116" grpId="0"/>
      <p:bldP spid="117" grpId="0"/>
      <p:bldP spid="118" grpId="0"/>
      <p:bldP spid="121" grpId="0"/>
      <p:bldP spid="122" grpId="0"/>
      <p:bldP spid="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(খ)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অক্টাল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প্রকাশঃ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0749" y="514350"/>
            <a:ext cx="617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) (১৭৫)   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সংখ্যাটিকে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অক্টাল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-এ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করো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89535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সমাধানঃ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200400" y="3638550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cs typeface="Arial" panose="020B0604020202020204" pitchFamily="34" charset="0"/>
              </a:rPr>
              <a:t>উত্তরঃ</a:t>
            </a:r>
            <a:r>
              <a:rPr lang="en-US" b="1" dirty="0" smtClean="0">
                <a:cs typeface="Arial" panose="020B0604020202020204" pitchFamily="34" charset="0"/>
              </a:rPr>
              <a:t> (১৭৫)     =(২৫৭)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613060" y="3714750"/>
            <a:ext cx="330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৮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1066800" y="6667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2036" y="165735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১৭৫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723436" y="188595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6" y="2112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08672" y="16573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52400" y="3486150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প্রয়োজনীয়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গণণাঃ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000" y="394335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১৭৫</a:t>
            </a:r>
            <a:endParaRPr lang="en-US" dirty="0"/>
          </a:p>
        </p:txBody>
      </p:sp>
      <p:sp>
        <p:nvSpPr>
          <p:cNvPr id="36" name="Division 35"/>
          <p:cNvSpPr/>
          <p:nvPr/>
        </p:nvSpPr>
        <p:spPr>
          <a:xfrm>
            <a:off x="914400" y="4019550"/>
            <a:ext cx="381000" cy="2286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43000" y="394335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৮=২১.৮৭৫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81000" y="433601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.৮৭৫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143000" y="4336018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৮=৭</a:t>
            </a:r>
            <a:endParaRPr lang="en-US" dirty="0"/>
          </a:p>
        </p:txBody>
      </p:sp>
      <p:sp>
        <p:nvSpPr>
          <p:cNvPr id="40" name="Multiply 39"/>
          <p:cNvSpPr/>
          <p:nvPr/>
        </p:nvSpPr>
        <p:spPr>
          <a:xfrm>
            <a:off x="1066800" y="4400550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16200000" flipV="1">
            <a:off x="685801" y="3028950"/>
            <a:ext cx="1600200" cy="3809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90600" y="2114550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২১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990601" y="3257549"/>
            <a:ext cx="1905000" cy="3810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447800" y="211455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-------৭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990600" y="2493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47236" y="20383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762794" y="2266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04800" y="3867150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২১</a:t>
            </a:r>
            <a:endParaRPr lang="en-US" dirty="0"/>
          </a:p>
        </p:txBody>
      </p:sp>
      <p:sp>
        <p:nvSpPr>
          <p:cNvPr id="51" name="Division 50"/>
          <p:cNvSpPr/>
          <p:nvPr/>
        </p:nvSpPr>
        <p:spPr>
          <a:xfrm>
            <a:off x="838200" y="3943350"/>
            <a:ext cx="381000" cy="2286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66800" y="386715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৮=২.৬২৫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rot="16200000" flipV="1">
            <a:off x="791299" y="3134449"/>
            <a:ext cx="1295400" cy="32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90600" y="24193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04800" y="4324351"/>
            <a:ext cx="768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.৬২৫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66800" y="4324351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 ৫</a:t>
            </a:r>
            <a:endParaRPr lang="en-US" dirty="0"/>
          </a:p>
        </p:txBody>
      </p:sp>
      <p:sp>
        <p:nvSpPr>
          <p:cNvPr id="58" name="Multiply 57"/>
          <p:cNvSpPr/>
          <p:nvPr/>
        </p:nvSpPr>
        <p:spPr>
          <a:xfrm>
            <a:off x="973000" y="4400551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1096098" y="3363051"/>
            <a:ext cx="1676402" cy="398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371600" y="243101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-------৫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066800" y="27987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23436" y="2343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838994" y="25709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90600" y="272415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  --------  ২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2102128" y="2462490"/>
            <a:ext cx="128373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819400" y="174521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743200" y="29527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51928" y="3787973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১০</a:t>
            </a:r>
            <a:endParaRPr lang="en-US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9" grpId="0"/>
      <p:bldP spid="60" grpId="0"/>
      <p:bldP spid="52" grpId="0"/>
      <p:bldP spid="25" grpId="0"/>
      <p:bldP spid="33" grpId="0"/>
      <p:bldP spid="34" grpId="0"/>
      <p:bldP spid="34" grpId="1"/>
      <p:bldP spid="34" grpId="2"/>
      <p:bldP spid="35" grpId="0"/>
      <p:bldP spid="35" grpId="1"/>
      <p:bldP spid="35" grpId="2"/>
      <p:bldP spid="36" grpId="0" animBg="1"/>
      <p:bldP spid="36" grpId="1" animBg="1"/>
      <p:bldP spid="36" grpId="2" animBg="1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 animBg="1"/>
      <p:bldP spid="40" grpId="1" animBg="1"/>
      <p:bldP spid="40" grpId="2" animBg="1"/>
      <p:bldP spid="42" grpId="0"/>
      <p:bldP spid="44" grpId="0"/>
      <p:bldP spid="46" grpId="0"/>
      <p:bldP spid="50" grpId="0"/>
      <p:bldP spid="50" grpId="1"/>
      <p:bldP spid="51" grpId="0" animBg="1"/>
      <p:bldP spid="51" grpId="1" animBg="1"/>
      <p:bldP spid="53" grpId="0"/>
      <p:bldP spid="53" grpId="1"/>
      <p:bldP spid="55" grpId="0"/>
      <p:bldP spid="56" grpId="0"/>
      <p:bldP spid="56" grpId="1"/>
      <p:bldP spid="57" grpId="0"/>
      <p:bldP spid="57" grpId="1"/>
      <p:bldP spid="58" grpId="0" animBg="1"/>
      <p:bldP spid="58" grpId="1" animBg="1"/>
      <p:bldP spid="62" grpId="0"/>
      <p:bldP spid="64" grpId="0"/>
      <p:bldP spid="66" grpId="0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(খ)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অক্টাল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প্রকাশঃ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0749" y="514350"/>
            <a:ext cx="5625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(ii) (১৭৫.১৫)   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সংখ্যাটিকে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অক্টাল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-এ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করো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89535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সমাধানঃ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2036" y="165735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১৭৫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23436" y="188595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036" y="2112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672" y="16573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419600" y="394335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cs typeface="Arial" panose="020B0604020202020204" pitchFamily="34" charset="0"/>
              </a:rPr>
              <a:t>উত্তরঃ</a:t>
            </a:r>
            <a:r>
              <a:rPr lang="en-US" b="1" dirty="0" smtClean="0">
                <a:cs typeface="Arial" panose="020B0604020202020204" pitchFamily="34" charset="0"/>
              </a:rPr>
              <a:t> (১৭৫.১৫)   =(২৫৭.১১৪….)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846115" y="4095750"/>
            <a:ext cx="330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৮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1503928" y="6667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114057" y="4019550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cs typeface="Arial" panose="020B0604020202020204" pitchFamily="34" charset="0"/>
              </a:rPr>
              <a:t>প্রায়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152400" y="3486150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প্রয়োজনীয়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গণণাঃ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1000" y="394335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১৭৫</a:t>
            </a:r>
            <a:endParaRPr lang="en-US" dirty="0"/>
          </a:p>
        </p:txBody>
      </p:sp>
      <p:sp>
        <p:nvSpPr>
          <p:cNvPr id="61" name="Division 60"/>
          <p:cNvSpPr/>
          <p:nvPr/>
        </p:nvSpPr>
        <p:spPr>
          <a:xfrm>
            <a:off x="914400" y="4019550"/>
            <a:ext cx="381000" cy="2286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143000" y="394335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৮=২১.৮৭৫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81000" y="433601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.৮৭৫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143000" y="4336018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৮=৭</a:t>
            </a:r>
            <a:endParaRPr lang="en-US" dirty="0"/>
          </a:p>
        </p:txBody>
      </p:sp>
      <p:sp>
        <p:nvSpPr>
          <p:cNvPr id="72" name="Multiply 71"/>
          <p:cNvSpPr/>
          <p:nvPr/>
        </p:nvSpPr>
        <p:spPr>
          <a:xfrm>
            <a:off x="1066800" y="4400550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rot="16200000" flipV="1">
            <a:off x="685801" y="3028950"/>
            <a:ext cx="1600200" cy="3809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990600" y="2114550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২১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5400000" flipH="1" flipV="1">
            <a:off x="990601" y="3257549"/>
            <a:ext cx="1905000" cy="3810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447800" y="211455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-------৭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990600" y="2493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47236" y="20383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762794" y="2266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04800" y="3867150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২১</a:t>
            </a:r>
            <a:endParaRPr lang="en-US" dirty="0"/>
          </a:p>
        </p:txBody>
      </p:sp>
      <p:sp>
        <p:nvSpPr>
          <p:cNvPr id="87" name="Division 86"/>
          <p:cNvSpPr/>
          <p:nvPr/>
        </p:nvSpPr>
        <p:spPr>
          <a:xfrm>
            <a:off x="838200" y="3943350"/>
            <a:ext cx="381000" cy="2286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66800" y="386715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৮=২.৬২৫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rot="16200000" flipV="1">
            <a:off x="791299" y="3134449"/>
            <a:ext cx="1295400" cy="32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990600" y="241935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04800" y="4324351"/>
            <a:ext cx="768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.৬২৫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066800" y="4324351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৮= ৫</a:t>
            </a:r>
            <a:endParaRPr lang="en-US" dirty="0"/>
          </a:p>
        </p:txBody>
      </p:sp>
      <p:sp>
        <p:nvSpPr>
          <p:cNvPr id="105" name="Multiply 104"/>
          <p:cNvSpPr/>
          <p:nvPr/>
        </p:nvSpPr>
        <p:spPr>
          <a:xfrm>
            <a:off x="973000" y="4400551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rot="5400000" flipH="1" flipV="1">
            <a:off x="1096098" y="3363051"/>
            <a:ext cx="1676402" cy="398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371600" y="243101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-------৫</a:t>
            </a:r>
            <a:endParaRPr lang="en-US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066800" y="27987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723436" y="2343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838994" y="25709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990600" y="272415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  --------  ২</a:t>
            </a:r>
            <a:endParaRPr lang="en-US" dirty="0"/>
          </a:p>
        </p:txBody>
      </p:sp>
      <p:cxnSp>
        <p:nvCxnSpPr>
          <p:cNvPr id="137" name="Straight Arrow Connector 136"/>
          <p:cNvCxnSpPr/>
          <p:nvPr/>
        </p:nvCxnSpPr>
        <p:spPr>
          <a:xfrm rot="5400000" flipH="1" flipV="1">
            <a:off x="2102128" y="2462490"/>
            <a:ext cx="128373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2819400" y="174521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743200" y="29527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6096000" y="120015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ভগ্নাংশ</a:t>
            </a:r>
            <a:endParaRPr lang="en-US" dirty="0"/>
          </a:p>
        </p:txBody>
      </p:sp>
      <p:cxnSp>
        <p:nvCxnSpPr>
          <p:cNvPr id="142" name="Straight Connector 141"/>
          <p:cNvCxnSpPr/>
          <p:nvPr/>
        </p:nvCxnSpPr>
        <p:spPr>
          <a:xfrm rot="5400000">
            <a:off x="5943600" y="2419350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172200" y="1962150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6144972" y="159281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6781800" y="158115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.১৫</a:t>
            </a:r>
            <a:endParaRPr lang="en-US" dirty="0"/>
          </a:p>
        </p:txBody>
      </p:sp>
      <p:cxnSp>
        <p:nvCxnSpPr>
          <p:cNvPr id="146" name="Straight Connector 145"/>
          <p:cNvCxnSpPr/>
          <p:nvPr/>
        </p:nvCxnSpPr>
        <p:spPr>
          <a:xfrm rot="16200000" flipH="1">
            <a:off x="7277100" y="1695450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7277100" y="1695450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467600" y="158115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6172200" y="2417762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6172200" y="19738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6781800" y="205001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.২০</a:t>
            </a:r>
            <a:endParaRPr lang="en-US" dirty="0"/>
          </a:p>
        </p:txBody>
      </p:sp>
      <p:cxnSp>
        <p:nvCxnSpPr>
          <p:cNvPr id="152" name="Straight Connector 151"/>
          <p:cNvCxnSpPr/>
          <p:nvPr/>
        </p:nvCxnSpPr>
        <p:spPr>
          <a:xfrm rot="16200000" flipH="1">
            <a:off x="7277100" y="2164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7277100" y="2164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7467600" y="205001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6172200" y="2800350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6172200" y="24310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6781800" y="243101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.৬০</a:t>
            </a:r>
            <a:endParaRPr lang="en-US" dirty="0"/>
          </a:p>
        </p:txBody>
      </p:sp>
      <p:cxnSp>
        <p:nvCxnSpPr>
          <p:cNvPr id="158" name="Straight Connector 157"/>
          <p:cNvCxnSpPr/>
          <p:nvPr/>
        </p:nvCxnSpPr>
        <p:spPr>
          <a:xfrm rot="16200000" flipH="1">
            <a:off x="7277100" y="2545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7277100" y="25453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7467600" y="243101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6172200" y="3179762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6781800" y="273581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.৮০</a:t>
            </a:r>
            <a:endParaRPr lang="en-US" dirty="0"/>
          </a:p>
        </p:txBody>
      </p:sp>
      <p:cxnSp>
        <p:nvCxnSpPr>
          <p:cNvPr id="163" name="Straight Connector 162"/>
          <p:cNvCxnSpPr/>
          <p:nvPr/>
        </p:nvCxnSpPr>
        <p:spPr>
          <a:xfrm rot="16200000" flipH="1">
            <a:off x="7277100" y="28501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 flipH="1" flipV="1">
            <a:off x="7277100" y="28501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7467600" y="273581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6172200" y="281201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৪</a:t>
            </a:r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6172200" y="310515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-----------</a:t>
            </a: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6200000" flipH="1">
            <a:off x="4496594" y="2342356"/>
            <a:ext cx="2286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5029200" y="8953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5334000" y="3486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093515" y="41719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১০</a:t>
            </a:r>
            <a:endParaRPr lang="en-US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59" grpId="0"/>
      <p:bldP spid="60" grpId="0"/>
      <p:bldP spid="52" grpId="0"/>
      <p:bldP spid="123" grpId="0"/>
      <p:bldP spid="56" grpId="0"/>
      <p:bldP spid="56" grpId="1"/>
      <p:bldP spid="56" grpId="2"/>
      <p:bldP spid="57" grpId="0"/>
      <p:bldP spid="57" grpId="1"/>
      <p:bldP spid="57" grpId="2"/>
      <p:bldP spid="61" grpId="0" animBg="1"/>
      <p:bldP spid="61" grpId="1" animBg="1"/>
      <p:bldP spid="61" grpId="2" animBg="1"/>
      <p:bldP spid="63" grpId="0"/>
      <p:bldP spid="63" grpId="1"/>
      <p:bldP spid="63" grpId="2"/>
      <p:bldP spid="69" grpId="0"/>
      <p:bldP spid="69" grpId="1"/>
      <p:bldP spid="69" grpId="2"/>
      <p:bldP spid="71" grpId="0"/>
      <p:bldP spid="71" grpId="1"/>
      <p:bldP spid="71" grpId="2"/>
      <p:bldP spid="72" grpId="0" animBg="1"/>
      <p:bldP spid="72" grpId="1" animBg="1"/>
      <p:bldP spid="72" grpId="2" animBg="1"/>
      <p:bldP spid="70" grpId="0"/>
      <p:bldP spid="82" grpId="0"/>
      <p:bldP spid="84" grpId="0"/>
      <p:bldP spid="86" grpId="0"/>
      <p:bldP spid="86" grpId="1"/>
      <p:bldP spid="87" grpId="0" animBg="1"/>
      <p:bldP spid="87" grpId="1" animBg="1"/>
      <p:bldP spid="88" grpId="0"/>
      <p:bldP spid="88" grpId="1"/>
      <p:bldP spid="94" grpId="0"/>
      <p:bldP spid="95" grpId="0"/>
      <p:bldP spid="95" grpId="1"/>
      <p:bldP spid="97" grpId="0"/>
      <p:bldP spid="97" grpId="1"/>
      <p:bldP spid="105" grpId="0" animBg="1"/>
      <p:bldP spid="105" grpId="1" animBg="1"/>
      <p:bldP spid="124" grpId="0"/>
      <p:bldP spid="134" grpId="0"/>
      <p:bldP spid="136" grpId="0"/>
      <p:bldP spid="138" grpId="0"/>
      <p:bldP spid="139" grpId="0"/>
      <p:bldP spid="141" grpId="0"/>
      <p:bldP spid="144" grpId="0"/>
      <p:bldP spid="145" grpId="0"/>
      <p:bldP spid="148" grpId="0"/>
      <p:bldP spid="150" grpId="0"/>
      <p:bldP spid="151" grpId="0"/>
      <p:bldP spid="154" grpId="0"/>
      <p:bldP spid="156" grpId="0"/>
      <p:bldP spid="157" grpId="0"/>
      <p:bldP spid="160" grpId="0"/>
      <p:bldP spid="162" grpId="0"/>
      <p:bldP spid="165" grpId="0"/>
      <p:bldP spid="166" grpId="0"/>
      <p:bldP spid="167" grpId="0"/>
      <p:bldP spid="169" grpId="0"/>
      <p:bldP spid="170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4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(গ)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হেক্সাডেসিমাল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সংখ্যায়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প্রকাশঃ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645" y="361950"/>
            <a:ext cx="4520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AutoNum type="romanLcParenBoth"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(২৪৭৯)   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সংখ্যাটিকে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হেক্সাডেসিমাল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400050" indent="-400050"/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করো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798" y="1135618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সমাধানঃ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819400" y="3333750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cs typeface="Arial" panose="020B0604020202020204" pitchFamily="34" charset="0"/>
              </a:rPr>
              <a:t>উত্তরঃ</a:t>
            </a:r>
            <a:r>
              <a:rPr lang="en-US" b="1" dirty="0" smtClean="0">
                <a:cs typeface="Arial" panose="020B0604020202020204" pitchFamily="34" charset="0"/>
              </a:rPr>
              <a:t> (২৪৭৯)    = (৯AF)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324600" y="0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লক্ষণীয়</a:t>
            </a:r>
            <a:r>
              <a:rPr 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বিষয়ঃ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95800" y="43815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দশমিক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সংখ্যা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19200" y="4381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94152" y="44981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38918" y="1211818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হেক্সাডেসিমাল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6172200" y="742950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96000" y="12001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53200" y="43815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9" name="Down Arrow 88"/>
          <p:cNvSpPr/>
          <p:nvPr/>
        </p:nvSpPr>
        <p:spPr>
          <a:xfrm>
            <a:off x="673124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655048" y="11884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089830" y="43815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726787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191678" y="11884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20000" y="43815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১৩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5" name="Down Arrow 94"/>
          <p:cNvSpPr/>
          <p:nvPr/>
        </p:nvSpPr>
        <p:spPr>
          <a:xfrm>
            <a:off x="779804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721848" y="11884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153400" y="4381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১৪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5" name="Down Arrow 104"/>
          <p:cNvSpPr/>
          <p:nvPr/>
        </p:nvSpPr>
        <p:spPr>
          <a:xfrm>
            <a:off x="833144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8255248" y="11884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3486150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প্রয়োজনীয়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গণণাঃ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3802618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২৪৭৯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0" name="Division 49"/>
          <p:cNvSpPr/>
          <p:nvPr/>
        </p:nvSpPr>
        <p:spPr>
          <a:xfrm>
            <a:off x="914400" y="3867150"/>
            <a:ext cx="457200" cy="3048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295400" y="3802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5000" y="379095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১৫৪.৯৩৭৫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200" y="410741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আবার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4400" y="417195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.৯৩৭৫</a:t>
            </a:r>
            <a:endParaRPr lang="en-US" dirty="0"/>
          </a:p>
        </p:txBody>
      </p:sp>
      <p:sp>
        <p:nvSpPr>
          <p:cNvPr id="55" name="Multiply 54"/>
          <p:cNvSpPr/>
          <p:nvPr/>
        </p:nvSpPr>
        <p:spPr>
          <a:xfrm>
            <a:off x="1752600" y="4248150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891570" y="4183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86000" y="417195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 ১৫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4800" y="3802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১৫৪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" name="Division 64"/>
          <p:cNvSpPr/>
          <p:nvPr/>
        </p:nvSpPr>
        <p:spPr>
          <a:xfrm>
            <a:off x="990600" y="3867150"/>
            <a:ext cx="457200" cy="3048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371600" y="3802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81200" y="379095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৯.৬২৫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1509" y="409575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আবার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29709" y="416028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.৬২৫</a:t>
            </a:r>
            <a:endParaRPr lang="en-US" dirty="0"/>
          </a:p>
        </p:txBody>
      </p:sp>
      <p:sp>
        <p:nvSpPr>
          <p:cNvPr id="70" name="Multiply 69"/>
          <p:cNvSpPr/>
          <p:nvPr/>
        </p:nvSpPr>
        <p:spPr>
          <a:xfrm>
            <a:off x="1767909" y="4236482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906879" y="417195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01309" y="4160282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 ১০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540836" y="43815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১৫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8718884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642684" y="118848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75836" y="1592818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২৪৭৯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rot="5400000">
            <a:off x="647236" y="1821418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75836" y="2048430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81000" y="1604486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cxnSp>
        <p:nvCxnSpPr>
          <p:cNvPr id="111" name="Straight Arrow Connector 110"/>
          <p:cNvCxnSpPr/>
          <p:nvPr/>
        </p:nvCxnSpPr>
        <p:spPr>
          <a:xfrm rot="16200000" flipV="1">
            <a:off x="1028700" y="2686050"/>
            <a:ext cx="1524002" cy="8382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914400" y="2038350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১৫৪-------</a:t>
            </a:r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 rot="16200000" flipV="1">
            <a:off x="1562099" y="3219451"/>
            <a:ext cx="1752602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1876170" y="203835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১৫</a:t>
            </a:r>
            <a:endParaRPr lang="en-US" dirty="0"/>
          </a:p>
        </p:txBody>
      </p:sp>
      <p:cxnSp>
        <p:nvCxnSpPr>
          <p:cNvPr id="134" name="Straight Arrow Connector 133"/>
          <p:cNvCxnSpPr>
            <a:stCxn id="74" idx="2"/>
            <a:endCxn id="138" idx="3"/>
          </p:cNvCxnSpPr>
          <p:nvPr/>
        </p:nvCxnSpPr>
        <p:spPr>
          <a:xfrm rot="5400000">
            <a:off x="4975539" y="-1580487"/>
            <a:ext cx="1415534" cy="61914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2133600" y="203835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/ F</a:t>
            </a:r>
            <a:endParaRPr lang="en-US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952036" y="2493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457200" y="203835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724230" y="2266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16200000" flipV="1">
            <a:off x="990600" y="2876550"/>
            <a:ext cx="1371600" cy="914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990600" y="2419350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৯-------</a:t>
            </a:r>
            <a:endParaRPr lang="en-US" dirty="0"/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V="1">
            <a:off x="1562099" y="3219451"/>
            <a:ext cx="1600202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1828800" y="243101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2133600" y="2431018"/>
            <a:ext cx="47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/ A</a:t>
            </a:r>
            <a:endParaRPr lang="en-US" dirty="0"/>
          </a:p>
        </p:txBody>
      </p:sp>
      <p:cxnSp>
        <p:nvCxnSpPr>
          <p:cNvPr id="155" name="Straight Arrow Connector 154"/>
          <p:cNvCxnSpPr/>
          <p:nvPr/>
        </p:nvCxnSpPr>
        <p:spPr>
          <a:xfrm rot="10800000" flipV="1">
            <a:off x="2438400" y="819150"/>
            <a:ext cx="3810000" cy="1828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90600" y="2874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762794" y="2647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566342" y="249555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914400" y="2876550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979254" y="2878138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  --------    ৯</a:t>
            </a: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5400000" flipH="1" flipV="1">
            <a:off x="2216428" y="2576790"/>
            <a:ext cx="105513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2819400" y="1962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2743200" y="28765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4343400" y="34861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১০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5366942" y="3497818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9" grpId="0"/>
      <p:bldP spid="56" grpId="0"/>
      <p:bldP spid="61" grpId="0"/>
      <p:bldP spid="63" grpId="0"/>
      <p:bldP spid="64" grpId="0"/>
      <p:bldP spid="72" grpId="0"/>
      <p:bldP spid="77" grpId="0" animBg="1"/>
      <p:bldP spid="78" grpId="0"/>
      <p:bldP spid="88" grpId="0"/>
      <p:bldP spid="89" grpId="0" animBg="1"/>
      <p:bldP spid="90" grpId="0"/>
      <p:bldP spid="91" grpId="0"/>
      <p:bldP spid="92" grpId="0" animBg="1"/>
      <p:bldP spid="93" grpId="0"/>
      <p:bldP spid="94" grpId="0"/>
      <p:bldP spid="95" grpId="0" animBg="1"/>
      <p:bldP spid="96" grpId="0"/>
      <p:bldP spid="97" grpId="0"/>
      <p:bldP spid="105" grpId="0" animBg="1"/>
      <p:bldP spid="120" grpId="0"/>
      <p:bldP spid="45" grpId="0"/>
      <p:bldP spid="45" grpId="1"/>
      <p:bldP spid="45" grpId="2"/>
      <p:bldP spid="46" grpId="0"/>
      <p:bldP spid="46" grpId="1"/>
      <p:bldP spid="46" grpId="2"/>
      <p:bldP spid="50" grpId="0" animBg="1"/>
      <p:bldP spid="50" grpId="1" animBg="1"/>
      <p:bldP spid="50" grpId="2" animBg="1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 animBg="1"/>
      <p:bldP spid="55" grpId="1" animBg="1"/>
      <p:bldP spid="55" grpId="2" animBg="1"/>
      <p:bldP spid="57" grpId="0"/>
      <p:bldP spid="57" grpId="1"/>
      <p:bldP spid="57" grpId="2"/>
      <p:bldP spid="58" grpId="0"/>
      <p:bldP spid="58" grpId="1"/>
      <p:bldP spid="58" grpId="2"/>
      <p:bldP spid="62" grpId="0"/>
      <p:bldP spid="62" grpId="1"/>
      <p:bldP spid="65" grpId="0" animBg="1"/>
      <p:bldP spid="65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 animBg="1"/>
      <p:bldP spid="70" grpId="1" animBg="1"/>
      <p:bldP spid="71" grpId="0"/>
      <p:bldP spid="71" grpId="1"/>
      <p:bldP spid="73" grpId="0"/>
      <p:bldP spid="73" grpId="1"/>
      <p:bldP spid="99" grpId="0"/>
      <p:bldP spid="113" grpId="0"/>
      <p:bldP spid="131" grpId="0"/>
      <p:bldP spid="138" grpId="0"/>
      <p:bldP spid="142" grpId="0"/>
      <p:bldP spid="145" grpId="0"/>
      <p:bldP spid="148" grpId="0"/>
      <p:bldP spid="154" grpId="0"/>
      <p:bldP spid="165" grpId="0"/>
      <p:bldP spid="167" grpId="0"/>
      <p:bldP spid="169" grpId="0"/>
      <p:bldP spid="170" grpId="0"/>
      <p:bldP spid="172" grpId="0"/>
      <p:bldP spid="1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4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(গ)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হতে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হেক্সাডেসিমাল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সংখ্যায়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প্রকাশঃ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645" y="361950"/>
            <a:ext cx="4851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(ii) (২৪৭৯.৫০)   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সংখ্যাটিকে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হেক্সাডেসিমাল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400050" indent="-400050"/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করো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798" y="1135618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সমাধানঃ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385742" y="3638550"/>
            <a:ext cx="338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cs typeface="Arial" panose="020B0604020202020204" pitchFamily="34" charset="0"/>
              </a:rPr>
              <a:t>উত্তরঃ</a:t>
            </a:r>
            <a:r>
              <a:rPr lang="en-US" b="1" dirty="0" smtClean="0">
                <a:cs typeface="Arial" panose="020B0604020202020204" pitchFamily="34" charset="0"/>
              </a:rPr>
              <a:t> (২৪৭৯.৫০)    = (৯AF.৮)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324600" y="0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লক্ষণীয়</a:t>
            </a:r>
            <a:r>
              <a:rPr 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বিষয়ঃ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95800" y="43815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দশমিক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সংখ্যা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03928" y="43815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94152" y="44981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38918" y="1211818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হেক্সাডেসিমাল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6172200" y="742950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96000" y="12001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53200" y="43815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9" name="Down Arrow 88"/>
          <p:cNvSpPr/>
          <p:nvPr/>
        </p:nvSpPr>
        <p:spPr>
          <a:xfrm>
            <a:off x="673124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655048" y="11884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089830" y="43815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726787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191678" y="11884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20000" y="43815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১৩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5" name="Down Arrow 94"/>
          <p:cNvSpPr/>
          <p:nvPr/>
        </p:nvSpPr>
        <p:spPr>
          <a:xfrm>
            <a:off x="779804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721848" y="11884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153400" y="4381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১৪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5" name="Down Arrow 104"/>
          <p:cNvSpPr/>
          <p:nvPr/>
        </p:nvSpPr>
        <p:spPr>
          <a:xfrm>
            <a:off x="8331448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8255248" y="11884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3486150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প্রয়োজনীয়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গণণাঃ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3802618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২৪৭৯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0" name="Division 49"/>
          <p:cNvSpPr/>
          <p:nvPr/>
        </p:nvSpPr>
        <p:spPr>
          <a:xfrm>
            <a:off x="914400" y="3867150"/>
            <a:ext cx="457200" cy="3048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295400" y="3802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5000" y="379095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১৫৪.৯৩৭৫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200" y="410741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আবার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4400" y="417195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.৯৩৭৫</a:t>
            </a:r>
            <a:endParaRPr lang="en-US" dirty="0"/>
          </a:p>
        </p:txBody>
      </p:sp>
      <p:sp>
        <p:nvSpPr>
          <p:cNvPr id="55" name="Multiply 54"/>
          <p:cNvSpPr/>
          <p:nvPr/>
        </p:nvSpPr>
        <p:spPr>
          <a:xfrm>
            <a:off x="1752600" y="4248150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891570" y="4183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86000" y="417195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 ১৫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4800" y="3802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১৫৪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" name="Division 64"/>
          <p:cNvSpPr/>
          <p:nvPr/>
        </p:nvSpPr>
        <p:spPr>
          <a:xfrm>
            <a:off x="990600" y="3867150"/>
            <a:ext cx="457200" cy="304800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371600" y="380261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81200" y="379095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৯.৬২৫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1509" y="409575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আবার</a:t>
            </a:r>
            <a:r>
              <a:rPr lang="en-US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29709" y="416028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.৬২৫</a:t>
            </a:r>
            <a:endParaRPr lang="en-US" dirty="0"/>
          </a:p>
        </p:txBody>
      </p:sp>
      <p:sp>
        <p:nvSpPr>
          <p:cNvPr id="70" name="Multiply 69"/>
          <p:cNvSpPr/>
          <p:nvPr/>
        </p:nvSpPr>
        <p:spPr>
          <a:xfrm>
            <a:off x="1767909" y="4236482"/>
            <a:ext cx="228600" cy="22860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906879" y="417195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১৬=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01309" y="4160282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 ১০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540836" y="43815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১৫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8718884" y="731282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642684" y="118848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75836" y="1592818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২৪৭৯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rot="5400000">
            <a:off x="647236" y="1821418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75836" y="2048430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81000" y="1604486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cxnSp>
        <p:nvCxnSpPr>
          <p:cNvPr id="111" name="Straight Arrow Connector 110"/>
          <p:cNvCxnSpPr/>
          <p:nvPr/>
        </p:nvCxnSpPr>
        <p:spPr>
          <a:xfrm rot="16200000" flipV="1">
            <a:off x="1028700" y="2686050"/>
            <a:ext cx="1524002" cy="8382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914400" y="2038350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১৫৪-------</a:t>
            </a:r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 rot="16200000" flipV="1">
            <a:off x="1562099" y="3219451"/>
            <a:ext cx="1752602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1876170" y="203835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১৫</a:t>
            </a:r>
            <a:endParaRPr lang="en-US" dirty="0"/>
          </a:p>
        </p:txBody>
      </p:sp>
      <p:cxnSp>
        <p:nvCxnSpPr>
          <p:cNvPr id="134" name="Straight Arrow Connector 133"/>
          <p:cNvCxnSpPr>
            <a:stCxn id="74" idx="2"/>
            <a:endCxn id="138" idx="3"/>
          </p:cNvCxnSpPr>
          <p:nvPr/>
        </p:nvCxnSpPr>
        <p:spPr>
          <a:xfrm rot="5400000">
            <a:off x="4975539" y="-1580487"/>
            <a:ext cx="1415534" cy="61914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2133600" y="203835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/ F</a:t>
            </a:r>
            <a:endParaRPr lang="en-US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952036" y="2493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457200" y="203835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724230" y="2266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16200000" flipV="1">
            <a:off x="990600" y="2876550"/>
            <a:ext cx="1371600" cy="914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990600" y="2419350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৯-------</a:t>
            </a:r>
            <a:endParaRPr lang="en-US" dirty="0"/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V="1">
            <a:off x="1562099" y="3219451"/>
            <a:ext cx="1600202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1828800" y="243101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১০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2133600" y="2431018"/>
            <a:ext cx="47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/ A</a:t>
            </a:r>
            <a:endParaRPr lang="en-US" dirty="0"/>
          </a:p>
        </p:txBody>
      </p:sp>
      <p:cxnSp>
        <p:nvCxnSpPr>
          <p:cNvPr id="155" name="Straight Arrow Connector 154"/>
          <p:cNvCxnSpPr/>
          <p:nvPr/>
        </p:nvCxnSpPr>
        <p:spPr>
          <a:xfrm rot="10800000" flipV="1">
            <a:off x="2438400" y="819150"/>
            <a:ext cx="3810000" cy="1828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90600" y="2874962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762794" y="264715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566342" y="249555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914400" y="2876550"/>
            <a:ext cx="1447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979254" y="2878138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০  --------    ৯</a:t>
            </a: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5400000" flipH="1" flipV="1">
            <a:off x="2216428" y="2576790"/>
            <a:ext cx="105513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2819400" y="1962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2743200" y="28765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5284354" y="372641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১০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6586142" y="3726418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5715000" y="18097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MSB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942982" y="182141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ভগ্নাংশ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7173819" y="2649393"/>
            <a:ext cx="749538" cy="95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019182" y="2583418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991954" y="221408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----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7628782" y="2202418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.৫০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rot="16200000" flipH="1">
            <a:off x="8124082" y="23167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 flipH="1" flipV="1">
            <a:off x="8124082" y="2316718"/>
            <a:ext cx="228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8314582" y="2202418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১৬</a:t>
            </a:r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7019182" y="3039030"/>
            <a:ext cx="152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7019182" y="259508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৮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7628782" y="267128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.০০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rot="5400000">
            <a:off x="5839525" y="2458893"/>
            <a:ext cx="1283732" cy="87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5867400" y="3105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LSB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9" grpId="0"/>
      <p:bldP spid="56" grpId="0"/>
      <p:bldP spid="61" grpId="0"/>
      <p:bldP spid="63" grpId="0"/>
      <p:bldP spid="64" grpId="0"/>
      <p:bldP spid="72" grpId="0"/>
      <p:bldP spid="77" grpId="0" animBg="1"/>
      <p:bldP spid="78" grpId="0"/>
      <p:bldP spid="88" grpId="0"/>
      <p:bldP spid="89" grpId="0" animBg="1"/>
      <p:bldP spid="90" grpId="0"/>
      <p:bldP spid="91" grpId="0"/>
      <p:bldP spid="92" grpId="0" animBg="1"/>
      <p:bldP spid="93" grpId="0"/>
      <p:bldP spid="94" grpId="0"/>
      <p:bldP spid="95" grpId="0" animBg="1"/>
      <p:bldP spid="96" grpId="0"/>
      <p:bldP spid="97" grpId="0"/>
      <p:bldP spid="105" grpId="0" animBg="1"/>
      <p:bldP spid="120" grpId="0"/>
      <p:bldP spid="45" grpId="0"/>
      <p:bldP spid="45" grpId="1"/>
      <p:bldP spid="45" grpId="2"/>
      <p:bldP spid="46" grpId="0"/>
      <p:bldP spid="46" grpId="1"/>
      <p:bldP spid="46" grpId="2"/>
      <p:bldP spid="50" grpId="0" animBg="1"/>
      <p:bldP spid="50" grpId="1" animBg="1"/>
      <p:bldP spid="50" grpId="2" animBg="1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 animBg="1"/>
      <p:bldP spid="55" grpId="1" animBg="1"/>
      <p:bldP spid="55" grpId="2" animBg="1"/>
      <p:bldP spid="57" grpId="0"/>
      <p:bldP spid="57" grpId="1"/>
      <p:bldP spid="57" grpId="2"/>
      <p:bldP spid="58" grpId="0"/>
      <p:bldP spid="58" grpId="1"/>
      <p:bldP spid="58" grpId="2"/>
      <p:bldP spid="62" grpId="0"/>
      <p:bldP spid="62" grpId="1"/>
      <p:bldP spid="65" grpId="0" animBg="1"/>
      <p:bldP spid="65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 animBg="1"/>
      <p:bldP spid="70" grpId="1" animBg="1"/>
      <p:bldP spid="71" grpId="0"/>
      <p:bldP spid="71" grpId="1"/>
      <p:bldP spid="73" grpId="0"/>
      <p:bldP spid="73" grpId="1"/>
      <p:bldP spid="99" grpId="0"/>
      <p:bldP spid="113" grpId="0"/>
      <p:bldP spid="131" grpId="0"/>
      <p:bldP spid="138" grpId="0"/>
      <p:bldP spid="142" grpId="0"/>
      <p:bldP spid="145" grpId="0"/>
      <p:bldP spid="148" grpId="0"/>
      <p:bldP spid="154" grpId="0"/>
      <p:bldP spid="165" grpId="0"/>
      <p:bldP spid="167" grpId="0"/>
      <p:bldP spid="169" grpId="0"/>
      <p:bldP spid="170" grpId="0"/>
      <p:bldP spid="172" grpId="0"/>
      <p:bldP spid="173" grpId="0"/>
      <p:bldP spid="79" grpId="0"/>
      <p:bldP spid="80" grpId="0"/>
      <p:bldP spid="83" grpId="0"/>
      <p:bldP spid="84" grpId="0"/>
      <p:bldP spid="101" grpId="0"/>
      <p:bldP spid="103" grpId="0"/>
      <p:bldP spid="104" grpId="0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400690" y="429584"/>
            <a:ext cx="941875" cy="42568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2209801" y="2038351"/>
            <a:ext cx="990598" cy="99059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66950"/>
            <a:ext cx="594173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6</a:t>
            </a:r>
            <a:endParaRPr lang="en-US" altLang="ko-KR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124200" y="2266950"/>
            <a:ext cx="41910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পাঠ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মুল্যায়ন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6228184" y="1419622"/>
            <a:ext cx="2376264" cy="72008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>
            <a:off x="4139952" y="1419622"/>
            <a:ext cx="2448272" cy="72008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entagon 5"/>
          <p:cNvSpPr/>
          <p:nvPr/>
        </p:nvSpPr>
        <p:spPr>
          <a:xfrm>
            <a:off x="2195736" y="1419622"/>
            <a:ext cx="2376264" cy="720080"/>
          </a:xfrm>
          <a:prstGeom prst="homePlat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entagon 2"/>
          <p:cNvSpPr/>
          <p:nvPr/>
        </p:nvSpPr>
        <p:spPr>
          <a:xfrm>
            <a:off x="539552" y="1419622"/>
            <a:ext cx="2016224" cy="720080"/>
          </a:xfrm>
          <a:prstGeom prst="homePlat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 err="1" smtClean="0">
                <a:solidFill>
                  <a:schemeClr val="bg1"/>
                </a:solidFill>
              </a:rPr>
              <a:t>পাঠ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মুল্যায়ন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603" y="1504950"/>
            <a:ext cx="15561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প্রশ্ন-১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1625773"/>
            <a:ext cx="15561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প্রশ্ন-২</a:t>
            </a:r>
            <a:endParaRPr lang="ko-KR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9981" y="1625773"/>
            <a:ext cx="15561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প্রশ্ন-৩</a:t>
            </a:r>
            <a:endParaRPr lang="ko-KR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0170" y="1625773"/>
            <a:ext cx="15561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প্রশ্ন-৪</a:t>
            </a:r>
            <a:endParaRPr lang="ko-KR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190751"/>
            <a:ext cx="1752600" cy="101566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 smtClean="0">
                <a:cs typeface="Arial" panose="020B0604020202020204" pitchFamily="34" charset="0"/>
              </a:rPr>
              <a:t>বিভিন্ন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সাংকেতিক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চিহ্ন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বা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অঙ্ক</a:t>
            </a:r>
            <a:r>
              <a:rPr lang="en-US" altLang="ko-KR" sz="1200" b="1" dirty="0" smtClean="0">
                <a:cs typeface="Arial" panose="020B0604020202020204" pitchFamily="34" charset="0"/>
              </a:rPr>
              <a:t>(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ডিজিট</a:t>
            </a:r>
            <a:r>
              <a:rPr lang="en-US" altLang="ko-KR" sz="1200" b="1" dirty="0" smtClean="0">
                <a:cs typeface="Arial" panose="020B0604020202020204" pitchFamily="34" charset="0"/>
              </a:rPr>
              <a:t>)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ব্যবহার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করে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সংখ্যা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লেখা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ও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পৃকাশ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করা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পদ্ধত্তিকে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কী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বলে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33337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(ক).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সংখ্যা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পদ্ধত্তি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33400" y="3590151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(খ).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এইচটি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এমএল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533400" y="3818751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(গ).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সি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প্রোগ্রামিং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40195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(ঘ).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ডাটাবেজ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914400" y="4248150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914400" y="4324350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914400" y="4248150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4400550"/>
            <a:ext cx="182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উত্তরঃ</a:t>
            </a:r>
            <a:r>
              <a:rPr lang="en-US" altLang="ko-K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পদ্ধত্তি</a:t>
            </a:r>
            <a:r>
              <a:rPr lang="en-US" altLang="ko-K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2168665"/>
            <a:ext cx="1752600" cy="64633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 smtClean="0">
                <a:cs typeface="Arial" panose="020B0604020202020204" pitchFamily="34" charset="0"/>
              </a:rPr>
              <a:t>সংখ্যা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পদ্ধত্তিতে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প্রধানত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কয়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ভাগে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ভাগ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করা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যায়</a:t>
            </a:r>
            <a:r>
              <a:rPr lang="en-US" altLang="ko-KR" sz="1200" b="1" dirty="0" smtClean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38400" y="3311664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(ক). ১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ভাগে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438400" y="3568065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(খ). ২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ভাগে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2438400" y="3796665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(গ). ৩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ভাগে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2438400" y="3997464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(ঘ). ৪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ভাগে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2819400" y="4226064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2819400" y="4302264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2819400" y="4226064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4400550"/>
            <a:ext cx="182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উত্তরঃ</a:t>
            </a:r>
            <a:r>
              <a:rPr lang="en-US" altLang="ko-K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২ </a:t>
            </a:r>
            <a:r>
              <a:rPr lang="en-US" altLang="ko-KR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ভাগে</a:t>
            </a:r>
            <a:r>
              <a:rPr lang="en-US" altLang="ko-K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2190750"/>
            <a:ext cx="1981200" cy="64633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altLang="ko-KR" sz="1200" b="1" dirty="0" smtClean="0">
              <a:cs typeface="Arial" panose="020B0604020202020204" pitchFamily="34" charset="0"/>
            </a:endParaRPr>
          </a:p>
          <a:p>
            <a:pPr algn="ctr"/>
            <a:endParaRPr lang="en-US" altLang="ko-KR" sz="1200" b="1" dirty="0" smtClean="0">
              <a:cs typeface="Arial" panose="020B0604020202020204" pitchFamily="34" charset="0"/>
            </a:endParaRPr>
          </a:p>
          <a:p>
            <a:pPr algn="ctr"/>
            <a:endParaRPr lang="en-US" altLang="ko-KR" sz="1200" b="1" dirty="0" smtClean="0"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9600" y="3333749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(ক).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অক্টাল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4419600" y="35901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(খ).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বাইনারি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4419600" y="38187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(গ).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দশমিক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4419600" y="4019549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(ঘ).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কোনটি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না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4800600" y="4248149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4800600" y="4324349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069743-7DBF-4B8A-AC96-1B7F86BDE2BB}"/>
              </a:ext>
            </a:extLst>
          </p:cNvPr>
          <p:cNvSpPr txBox="1"/>
          <p:nvPr/>
        </p:nvSpPr>
        <p:spPr>
          <a:xfrm>
            <a:off x="4800600" y="4248149"/>
            <a:ext cx="26963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67200" y="4473773"/>
            <a:ext cx="182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উত্তরঃ</a:t>
            </a:r>
            <a:r>
              <a:rPr lang="en-US" altLang="ko-K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দশমিক</a:t>
            </a:r>
            <a:r>
              <a:rPr lang="en-US" altLang="ko-KR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95200" y="219075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cs typeface="Arial" panose="020B0604020202020204" pitchFamily="34" charset="0"/>
              </a:rPr>
              <a:t>১০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4495800" y="211455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 startAt="367"/>
            </a:pPr>
            <a:r>
              <a:rPr lang="en-US" sz="1400" dirty="0" smtClean="0">
                <a:cs typeface="Arial" panose="020B0604020202020204" pitchFamily="34" charset="0"/>
              </a:rPr>
              <a:t>       </a:t>
            </a:r>
            <a:r>
              <a:rPr lang="en-US" sz="1400" dirty="0" err="1" smtClean="0">
                <a:cs typeface="Arial" panose="020B0604020202020204" pitchFamily="34" charset="0"/>
              </a:rPr>
              <a:t>কে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কোন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</a:p>
          <a:p>
            <a:pPr marL="342900" indent="-342900"/>
            <a:r>
              <a:rPr lang="en-US" sz="1400" dirty="0" err="1" smtClean="0">
                <a:cs typeface="Arial" panose="020B0604020202020204" pitchFamily="34" charset="0"/>
              </a:rPr>
              <a:t>ধরণের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cs typeface="Arial" panose="020B0604020202020204" pitchFamily="34" charset="0"/>
              </a:rPr>
              <a:t>সংখ্যা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পদ্ধত্তি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বলে</a:t>
            </a:r>
            <a:r>
              <a:rPr lang="en-US" sz="1400" dirty="0" smtClean="0">
                <a:cs typeface="Arial" panose="020B0604020202020204" pitchFamily="34" charset="0"/>
              </a:rPr>
              <a:t>?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553200" y="2190750"/>
            <a:ext cx="1752600" cy="83099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marL="400050" indent="-400050"/>
            <a:r>
              <a:rPr lang="en-US" sz="1200" b="1" dirty="0" smtClean="0">
                <a:cs typeface="Arial" panose="020B0604020202020204" pitchFamily="34" charset="0"/>
              </a:rPr>
              <a:t>(২৪৭৯)    </a:t>
            </a:r>
            <a:r>
              <a:rPr lang="en-US" sz="1200" b="1" dirty="0" err="1" smtClean="0">
                <a:cs typeface="Arial" panose="020B0604020202020204" pitchFamily="34" charset="0"/>
              </a:rPr>
              <a:t>সংখ্যাটিকে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হেক্সাডেসিমাল</a:t>
            </a:r>
            <a:r>
              <a:rPr lang="en-US" altLang="ko-KR" sz="1200" b="1" dirty="0" smtClean="0">
                <a:cs typeface="Arial" panose="020B0604020202020204" pitchFamily="34" charset="0"/>
              </a:rPr>
              <a:t>-এ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প্রকাশ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করলে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r>
              <a:rPr lang="en-US" altLang="ko-KR" sz="1200" b="1" dirty="0" err="1" smtClean="0">
                <a:cs typeface="Arial" panose="020B0604020202020204" pitchFamily="34" charset="0"/>
              </a:rPr>
              <a:t>হয়ঃ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53200" y="3333749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(ক). </a:t>
            </a:r>
            <a:r>
              <a:rPr lang="en-US" sz="1200" b="1" dirty="0" smtClean="0">
                <a:cs typeface="Arial" panose="020B0604020202020204" pitchFamily="34" charset="0"/>
              </a:rPr>
              <a:t>(৯AF.৮)</a:t>
            </a:r>
            <a:r>
              <a:rPr lang="en-US" altLang="ko-KR" sz="1200" b="1" dirty="0" smtClean="0"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6553200" y="35901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(খ). </a:t>
            </a:r>
            <a:r>
              <a:rPr lang="en-US" sz="1200" b="1" dirty="0" smtClean="0">
                <a:cs typeface="Arial" panose="020B0604020202020204" pitchFamily="34" charset="0"/>
              </a:rPr>
              <a:t>(৯AF.৮)</a:t>
            </a:r>
            <a:r>
              <a:rPr lang="en-US" altLang="ko-KR" sz="1200" b="1" dirty="0" smtClean="0">
                <a:cs typeface="Arial" panose="020B0604020202020204" pitchFamily="34" charset="0"/>
              </a:rPr>
              <a:t>    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6553200" y="38187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(গ). </a:t>
            </a:r>
            <a:r>
              <a:rPr lang="en-US" sz="1200" b="1" dirty="0" smtClean="0">
                <a:cs typeface="Arial" panose="020B0604020202020204" pitchFamily="34" charset="0"/>
              </a:rPr>
              <a:t>(৯AF.৮)</a:t>
            </a:r>
            <a:r>
              <a:rPr lang="en-US" altLang="ko-KR" sz="1200" b="1" dirty="0" smtClean="0">
                <a:cs typeface="Arial" panose="020B0604020202020204" pitchFamily="34" charset="0"/>
              </a:rPr>
              <a:t>       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6553200" y="4019549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(ঘ). </a:t>
            </a:r>
            <a:r>
              <a:rPr lang="en-US" sz="1200" b="1" dirty="0" smtClean="0">
                <a:cs typeface="Arial" panose="020B0604020202020204" pitchFamily="34" charset="0"/>
              </a:rPr>
              <a:t>(৯AF.৮)</a:t>
            </a:r>
            <a:r>
              <a:rPr lang="en-US" altLang="ko-KR" sz="1200" b="1" dirty="0" smtClean="0">
                <a:cs typeface="Arial" panose="020B0604020202020204" pitchFamily="34" charset="0"/>
              </a:rPr>
              <a:t>   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7086600" y="2126218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altLang="ko-KR" sz="1000" dirty="0" smtClean="0">
                <a:cs typeface="Arial" panose="020B0604020202020204" pitchFamily="34" charset="0"/>
              </a:rPr>
              <a:t>১০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467600" y="3269218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altLang="ko-KR" sz="1000" dirty="0" smtClean="0">
                <a:cs typeface="Arial" panose="020B0604020202020204" pitchFamily="34" charset="0"/>
              </a:rPr>
              <a:t>১০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450734" y="356235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sz="1000" b="1" dirty="0" smtClean="0">
                <a:cs typeface="Arial" panose="020B0604020202020204" pitchFamily="34" charset="0"/>
              </a:rPr>
              <a:t>৮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50734" y="3726418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altLang="ko-KR" sz="1000" dirty="0" smtClean="0">
                <a:cs typeface="Arial" panose="020B0604020202020204" pitchFamily="34" charset="0"/>
              </a:rPr>
              <a:t>১৬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80692" y="4019550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sz="1000" b="1" dirty="0" smtClean="0">
                <a:cs typeface="Arial" panose="020B0604020202020204" pitchFamily="34" charset="0"/>
              </a:rPr>
              <a:t>২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00800" y="45529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উত্তর</a:t>
            </a:r>
            <a:r>
              <a:rPr lang="en-US" altLang="ko-KR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(৯AF.৮)</a:t>
            </a:r>
            <a:r>
              <a:rPr lang="en-US" altLang="ko-KR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     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28292" y="455295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altLang="ko-KR" sz="1000" dirty="0" smtClean="0">
                <a:solidFill>
                  <a:srgbClr val="FF0000"/>
                </a:solidFill>
                <a:cs typeface="Arial" panose="020B0604020202020204" pitchFamily="34" charset="0"/>
              </a:rPr>
              <a:t>১৬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" name="Picture 51" descr="pat mulla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50"/>
            <a:ext cx="2847975" cy="1352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3" grpId="0" animBg="1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/>
      <p:bldP spid="19" grpId="0"/>
      <p:bldP spid="19" grpId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8" grpId="1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7" grpId="1"/>
      <p:bldP spid="40" grpId="0"/>
      <p:bldP spid="41" grpId="0"/>
      <p:bldP spid="42" grpId="0" build="allAtOnce"/>
      <p:bldP spid="44" grpId="0" animBg="1"/>
      <p:bldP spid="45" grpId="0"/>
      <p:bldP spid="46" grpId="0"/>
      <p:bldP spid="47" grpId="0"/>
      <p:bldP spid="48" grpId="0"/>
      <p:bldP spid="54" grpId="0"/>
      <p:bldP spid="55" grpId="0"/>
      <p:bldP spid="58" grpId="0"/>
      <p:bldP spid="60" grpId="0"/>
      <p:bldP spid="61" grpId="0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400690" y="429584"/>
            <a:ext cx="941875" cy="42568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2209801" y="2038351"/>
            <a:ext cx="990598" cy="99059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66950"/>
            <a:ext cx="594173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endParaRPr lang="en-US" altLang="ko-KR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158736" y="2197953"/>
            <a:ext cx="3775464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শিক্ষক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ও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প্রতিষ্ঠান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পরিচিতি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800" y="133350"/>
            <a:ext cx="4078619" cy="591450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24" name="Rounded Rectangle 3">
            <a:extLst>
              <a:ext uri="{FF2B5EF4-FFF2-40B4-BE49-F238E27FC236}">
                <a16:creationId xmlns="" xmlns:a16="http://schemas.microsoft.com/office/drawing/2014/main" id="{A3396FA7-3B57-4884-9B90-BFFE9F109970}"/>
              </a:ext>
            </a:extLst>
          </p:cNvPr>
          <p:cNvSpPr/>
          <p:nvPr/>
        </p:nvSpPr>
        <p:spPr>
          <a:xfrm>
            <a:off x="132838" y="2740151"/>
            <a:ext cx="361074" cy="3610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ounded Rectangle 39">
            <a:extLst>
              <a:ext uri="{FF2B5EF4-FFF2-40B4-BE49-F238E27FC236}">
                <a16:creationId xmlns="" xmlns:a16="http://schemas.microsoft.com/office/drawing/2014/main" id="{9FAB21C7-B26C-472D-90DE-98B29594F4EB}"/>
              </a:ext>
            </a:extLst>
          </p:cNvPr>
          <p:cNvSpPr/>
          <p:nvPr/>
        </p:nvSpPr>
        <p:spPr>
          <a:xfrm>
            <a:off x="109300" y="2025056"/>
            <a:ext cx="361074" cy="361074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432774" y="374766"/>
                </a:moveTo>
                <a:lnTo>
                  <a:pt x="356410" y="443079"/>
                </a:lnTo>
                <a:lnTo>
                  <a:pt x="284362" y="376738"/>
                </a:lnTo>
                <a:lnTo>
                  <a:pt x="113898" y="532449"/>
                </a:lnTo>
                <a:lnTo>
                  <a:pt x="607054" y="532449"/>
                </a:lnTo>
                <a:close/>
                <a:moveTo>
                  <a:pt x="602842" y="222629"/>
                </a:moveTo>
                <a:lnTo>
                  <a:pt x="465239" y="345724"/>
                </a:lnTo>
                <a:lnTo>
                  <a:pt x="445928" y="363784"/>
                </a:lnTo>
                <a:lnTo>
                  <a:pt x="602842" y="510538"/>
                </a:lnTo>
                <a:close/>
                <a:moveTo>
                  <a:pt x="112511" y="218501"/>
                </a:moveTo>
                <a:lnTo>
                  <a:pt x="112511" y="508421"/>
                </a:lnTo>
                <a:lnTo>
                  <a:pt x="268715" y="362330"/>
                </a:lnTo>
                <a:close/>
                <a:moveTo>
                  <a:pt x="113462" y="187552"/>
                </a:moveTo>
                <a:lnTo>
                  <a:pt x="356909" y="411714"/>
                </a:lnTo>
                <a:lnTo>
                  <a:pt x="607490" y="187552"/>
                </a:lnTo>
                <a:close/>
                <a:moveTo>
                  <a:pt x="72374" y="0"/>
                </a:moveTo>
                <a:lnTo>
                  <a:pt x="647626" y="0"/>
                </a:lnTo>
                <a:cubicBezTo>
                  <a:pt x="687597" y="0"/>
                  <a:pt x="720000" y="32403"/>
                  <a:pt x="720000" y="72374"/>
                </a:cubicBezTo>
                <a:lnTo>
                  <a:pt x="720000" y="647626"/>
                </a:lnTo>
                <a:cubicBezTo>
                  <a:pt x="720000" y="687597"/>
                  <a:pt x="687597" y="720000"/>
                  <a:pt x="647626" y="720000"/>
                </a:cubicBezTo>
                <a:lnTo>
                  <a:pt x="72374" y="720000"/>
                </a:lnTo>
                <a:cubicBezTo>
                  <a:pt x="32403" y="720000"/>
                  <a:pt x="0" y="687597"/>
                  <a:pt x="0" y="647626"/>
                </a:cubicBezTo>
                <a:lnTo>
                  <a:pt x="0" y="72374"/>
                </a:lnTo>
                <a:cubicBezTo>
                  <a:pt x="0" y="32403"/>
                  <a:pt x="32403" y="0"/>
                  <a:pt x="723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 smtClean="0"/>
              <a:t>    </a:t>
            </a:r>
            <a:endParaRPr lang="ko-KR" altLang="en-US" sz="2700" dirty="0"/>
          </a:p>
        </p:txBody>
      </p:sp>
      <p:sp>
        <p:nvSpPr>
          <p:cNvPr id="26" name="Rectangle 25"/>
          <p:cNvSpPr/>
          <p:nvPr/>
        </p:nvSpPr>
        <p:spPr>
          <a:xfrm>
            <a:off x="518675" y="1931272"/>
            <a:ext cx="3451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Arial" pitchFamily="34" charset="0"/>
              </a:rPr>
              <a:t>uatsac@gmail.com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B6DC035-F758-4505-80A0-F8F72D770A4C}"/>
              </a:ext>
            </a:extLst>
          </p:cNvPr>
          <p:cNvGrpSpPr/>
          <p:nvPr/>
        </p:nvGrpSpPr>
        <p:grpSpPr>
          <a:xfrm>
            <a:off x="109300" y="1239616"/>
            <a:ext cx="360966" cy="410301"/>
            <a:chOff x="2265079" y="1581548"/>
            <a:chExt cx="3028217" cy="3029891"/>
          </a:xfrm>
        </p:grpSpPr>
        <p:sp>
          <p:nvSpPr>
            <p:cNvPr id="28" name="Freeform: Shape 15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431B3D-A930-4069-A5E2-9CCFF18BC746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: Shape 15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8D2BDF1-2195-4767-90D5-8186C0ED0A09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65568" y="1192724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Arial" pitchFamily="34" charset="0"/>
              </a:rPr>
              <a:t>http://uatsac.edu.bd/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381000" y="2714374"/>
            <a:ext cx="914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https://web.facebook.com/profile.php?id=100027578862926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5" y="3512409"/>
            <a:ext cx="945686" cy="56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990600" y="3370243"/>
            <a:ext cx="8071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https://</a:t>
            </a:r>
            <a:r>
              <a:rPr lang="en-US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www.youtube.com/channel/UC669vZttcbQ6YpM_nCM1eLQ?view_as=subscriber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B3426A-93C2-4CF9-8BA6-AA8B9F8ADA56}"/>
              </a:ext>
            </a:extLst>
          </p:cNvPr>
          <p:cNvSpPr txBox="1"/>
          <p:nvPr/>
        </p:nvSpPr>
        <p:spPr>
          <a:xfrm>
            <a:off x="609600" y="1047750"/>
            <a:ext cx="2897214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cs typeface="Arial" pitchFamily="34" charset="0"/>
              </a:rPr>
              <a:t>MD.SHAHIN AL FARUK 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94D72B-E462-4DB1-8A9C-73C32501D330}"/>
              </a:ext>
            </a:extLst>
          </p:cNvPr>
          <p:cNvSpPr txBox="1"/>
          <p:nvPr/>
        </p:nvSpPr>
        <p:spPr>
          <a:xfrm>
            <a:off x="685800" y="1581150"/>
            <a:ext cx="1220813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</a:rPr>
              <a:t>Lecturer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1BB47C-8DC5-4783-9866-929F40985E1B}"/>
              </a:ext>
            </a:extLst>
          </p:cNvPr>
          <p:cNvSpPr txBox="1"/>
          <p:nvPr/>
        </p:nvSpPr>
        <p:spPr>
          <a:xfrm>
            <a:off x="684187" y="2038350"/>
            <a:ext cx="1525613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/>
                </a:solidFill>
                <a:cs typeface="Arial" pitchFamily="34" charset="0"/>
              </a:rPr>
              <a:t>Accounting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139973-B6AD-481C-B294-6E77B70BFE5B}"/>
              </a:ext>
            </a:extLst>
          </p:cNvPr>
          <p:cNvSpPr txBox="1"/>
          <p:nvPr/>
        </p:nvSpPr>
        <p:spPr>
          <a:xfrm>
            <a:off x="457200" y="3257550"/>
            <a:ext cx="3583013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cs typeface="Arial" pitchFamily="34" charset="0"/>
              </a:rPr>
              <a:t>Uttar </a:t>
            </a:r>
            <a:r>
              <a:rPr lang="en-US" altLang="ko-KR" sz="1400" b="1" dirty="0" err="1" smtClean="0">
                <a:solidFill>
                  <a:schemeClr val="accent1"/>
                </a:solidFill>
                <a:cs typeface="Arial" pitchFamily="34" charset="0"/>
              </a:rPr>
              <a:t>Abhaynagar</a:t>
            </a:r>
            <a:r>
              <a:rPr lang="en-US" altLang="ko-KR" sz="1400" b="1" dirty="0" smtClean="0">
                <a:solidFill>
                  <a:schemeClr val="accent1"/>
                </a:solidFill>
                <a:cs typeface="Arial" pitchFamily="34" charset="0"/>
              </a:rPr>
              <a:t> Technical School</a:t>
            </a:r>
          </a:p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cs typeface="Arial" pitchFamily="34" charset="0"/>
              </a:rPr>
              <a:t> &amp; College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xmlns="" id="{D79D2508-F3BE-46B6-8BFA-F77B88599B4E}"/>
              </a:ext>
            </a:extLst>
          </p:cNvPr>
          <p:cNvGrpSpPr/>
          <p:nvPr/>
        </p:nvGrpSpPr>
        <p:grpSpPr>
          <a:xfrm>
            <a:off x="5261984" y="1002282"/>
            <a:ext cx="3882020" cy="4141220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xmlns="" id="{D9BBC18E-72DC-4483-985F-075544C5711F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xmlns="" id="{0A70FBD4-3F7B-4FA4-910D-13C60B0BB8E9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xmlns="" id="{623E5504-B7C0-405F-B792-3C813EC1EA1B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xmlns="" id="{6811E0FC-9316-4FA9-9447-DDBD929A73FD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xmlns="" id="{7924600A-7C26-42A2-A2D9-2D660522EADB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xmlns="" id="{ADFD04A3-AF3D-4B00-BE1A-95E68D98425A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xmlns="" id="{81BFD948-AB6B-426D-A16F-8803C3AF9D7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xmlns="" id="{DEB81A10-3402-465D-9FD7-83F2ECB2F770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xmlns="" id="{2AEEB796-7708-4F5C-A765-0997884C953D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xmlns="" id="{0005DEB3-2499-42BE-AB13-53705FD364DC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xmlns="" id="{986693B7-702A-4546-B000-A84451605973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xmlns="" id="{269D77D0-3376-4990-A70F-5A314914CD85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B7E831-ADE7-4206-A903-371AA25D3A0D}"/>
              </a:ext>
            </a:extLst>
          </p:cNvPr>
          <p:cNvSpPr txBox="1"/>
          <p:nvPr/>
        </p:nvSpPr>
        <p:spPr>
          <a:xfrm>
            <a:off x="7286488" y="1319540"/>
            <a:ext cx="1271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শিক্ষক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B80080-F7D3-4BB7-8E13-A8CA28A15B6E}"/>
              </a:ext>
            </a:extLst>
          </p:cNvPr>
          <p:cNvSpPr txBox="1"/>
          <p:nvPr/>
        </p:nvSpPr>
        <p:spPr>
          <a:xfrm>
            <a:off x="7286488" y="2157740"/>
            <a:ext cx="1271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ও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D6E80D4-90A1-4BB0-862F-574F21BEE42D}"/>
              </a:ext>
            </a:extLst>
          </p:cNvPr>
          <p:cNvSpPr txBox="1"/>
          <p:nvPr/>
        </p:nvSpPr>
        <p:spPr>
          <a:xfrm>
            <a:off x="7286488" y="2792486"/>
            <a:ext cx="1271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প্রতিষ্ঠন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6CD464E-DB92-4F77-8A16-EC18F2894AE9}"/>
              </a:ext>
            </a:extLst>
          </p:cNvPr>
          <p:cNvSpPr txBox="1"/>
          <p:nvPr/>
        </p:nvSpPr>
        <p:spPr>
          <a:xfrm>
            <a:off x="7286488" y="3757940"/>
            <a:ext cx="1271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পরিচিতি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xmlns="" id="{FE7C989E-4F64-4147-B317-CBF99C7F6194}"/>
              </a:ext>
            </a:extLst>
          </p:cNvPr>
          <p:cNvSpPr/>
          <p:nvPr/>
        </p:nvSpPr>
        <p:spPr>
          <a:xfrm rot="20700000">
            <a:off x="6885346" y="3769692"/>
            <a:ext cx="288842" cy="2531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xmlns="" id="{C6FD5397-7EB7-4F71-ACEE-9EF63CB05990}"/>
              </a:ext>
            </a:extLst>
          </p:cNvPr>
          <p:cNvSpPr/>
          <p:nvPr/>
        </p:nvSpPr>
        <p:spPr>
          <a:xfrm>
            <a:off x="6859840" y="2069510"/>
            <a:ext cx="339854" cy="34637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xmlns="" id="{318E46A0-EEA6-41A6-A102-A21FEC244F40}"/>
              </a:ext>
            </a:extLst>
          </p:cNvPr>
          <p:cNvSpPr/>
          <p:nvPr/>
        </p:nvSpPr>
        <p:spPr>
          <a:xfrm rot="10800000" flipH="1">
            <a:off x="6903605" y="2927800"/>
            <a:ext cx="252328" cy="283364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xmlns="" id="{44612AD4-1AE8-473E-A716-18C154DE080F}"/>
              </a:ext>
            </a:extLst>
          </p:cNvPr>
          <p:cNvSpPr/>
          <p:nvPr/>
        </p:nvSpPr>
        <p:spPr>
          <a:xfrm rot="14270044">
            <a:off x="6862325" y="1241487"/>
            <a:ext cx="334889" cy="34884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pic>
        <p:nvPicPr>
          <p:cNvPr id="48" name="Picture 47" descr="Shah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-247650"/>
            <a:ext cx="3574794" cy="5562600"/>
          </a:xfrm>
          <a:prstGeom prst="rect">
            <a:avLst/>
          </a:prstGeom>
        </p:spPr>
      </p:pic>
      <p:pic>
        <p:nvPicPr>
          <p:cNvPr id="49" name="Picture 48" descr="Logo ransfar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62350"/>
            <a:ext cx="1415068" cy="1581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894D72B-E462-4DB1-8A9C-73C32501D330}"/>
              </a:ext>
            </a:extLst>
          </p:cNvPr>
          <p:cNvSpPr txBox="1"/>
          <p:nvPr/>
        </p:nvSpPr>
        <p:spPr>
          <a:xfrm>
            <a:off x="685800" y="2419350"/>
            <a:ext cx="2590800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</a:rPr>
              <a:t>In Charge Of Lecturer ICT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46236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29" grpId="0"/>
      <p:bldP spid="32" grpId="0"/>
      <p:bldP spid="35" grpId="0"/>
      <p:bldP spid="38" grpId="0"/>
      <p:bldP spid="42" grpId="0" animBg="1"/>
      <p:bldP spid="43" grpId="0" animBg="1"/>
      <p:bldP spid="44" grpId="0" animBg="1"/>
      <p:bldP spid="45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400690" y="429584"/>
            <a:ext cx="941875" cy="42568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2209801" y="2038351"/>
            <a:ext cx="990598" cy="99059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66950"/>
            <a:ext cx="594173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endParaRPr lang="en-US" altLang="ko-KR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539736" y="2266950"/>
            <a:ext cx="377546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পাঠ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পরিচিতি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8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1657350"/>
            <a:ext cx="14612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HSC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596575"/>
            <a:ext cx="24518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তথ্য</a:t>
            </a:r>
            <a:r>
              <a:rPr lang="en-US" altLang="ko-K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ও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যোগাযোগ</a:t>
            </a:r>
            <a:r>
              <a:rPr lang="en-US" altLang="ko-K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প্রযুক্তি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562350"/>
            <a:ext cx="2057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একাদশ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ও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দ্বাদশ</a:t>
            </a:r>
            <a:r>
              <a:rPr lang="en-US" altLang="ko-KR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শ্রেণী</a:t>
            </a:r>
            <a:endParaRPr lang="ko-KR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38800" y="1733550"/>
            <a:ext cx="1439858" cy="1439858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/>
              <a:t>অধ্যায়</a:t>
            </a:r>
            <a:r>
              <a:rPr lang="en-US" altLang="ko-KR" sz="2000" dirty="0" smtClean="0"/>
              <a:t> ৩</a:t>
            </a:r>
            <a:endParaRPr lang="ko-KR" altLang="en-US" sz="2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562600" y="745949"/>
          <a:ext cx="1676400" cy="319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899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05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91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91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638800" y="3299996"/>
            <a:ext cx="153937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সংখ্যা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পদ্ধত্তি</a:t>
            </a:r>
            <a:endParaRPr lang="ko-KR" altLang="en-US" sz="16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Picture Placeholder 11" descr="New Doc 2020-07-06 08.4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95" r="6595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400690" y="429584"/>
            <a:ext cx="941875" cy="42568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2209801" y="2038351"/>
            <a:ext cx="990598" cy="99059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66950"/>
            <a:ext cx="594173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endParaRPr lang="en-US" altLang="ko-KR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539736" y="2266950"/>
            <a:ext cx="377546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শিখনফল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/>
          <p:nvPr/>
        </p:nvSpPr>
        <p:spPr>
          <a:xfrm>
            <a:off x="2771800" y="411510"/>
            <a:ext cx="63722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পাঠ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শেষে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জানতে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…..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 rot="5400000">
            <a:off x="5371945" y="-502422"/>
            <a:ext cx="396000" cy="41044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3088234" y="1226880"/>
            <a:ext cx="648000" cy="64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5784" y="1396991"/>
            <a:ext cx="572901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770509" y="1396976"/>
            <a:ext cx="2376264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পদ্ধত্তি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কী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endParaRPr lang="en-US" altLang="ko-K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5802710" y="652356"/>
            <a:ext cx="396000" cy="41044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AutoShape 92"/>
          <p:cNvSpPr>
            <a:spLocks noChangeAspect="1" noChangeArrowheads="1"/>
          </p:cNvSpPr>
          <p:nvPr/>
        </p:nvSpPr>
        <p:spPr bwMode="auto">
          <a:xfrm rot="16200000" flipH="1">
            <a:off x="3523495" y="2389083"/>
            <a:ext cx="648000" cy="64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1044" y="2559194"/>
            <a:ext cx="572901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4201274" y="2551754"/>
            <a:ext cx="2376264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পদ্ধত্তির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প্রকারভেদ</a:t>
            </a:r>
            <a:endParaRPr lang="en-US" altLang="ko-K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" name="Round Same Side Corner Rectangle 53"/>
          <p:cNvSpPr/>
          <p:nvPr/>
        </p:nvSpPr>
        <p:spPr>
          <a:xfrm rot="5400000">
            <a:off x="6233476" y="1807135"/>
            <a:ext cx="396000" cy="41044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AutoShape 92"/>
          <p:cNvSpPr>
            <a:spLocks noChangeAspect="1" noChangeArrowheads="1"/>
          </p:cNvSpPr>
          <p:nvPr/>
        </p:nvSpPr>
        <p:spPr bwMode="auto">
          <a:xfrm rot="16200000" flipH="1">
            <a:off x="3915314" y="3543862"/>
            <a:ext cx="648000" cy="64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52864" y="3713974"/>
            <a:ext cx="572901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4632040" y="3706533"/>
            <a:ext cx="2376264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পদ্ধত্তির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রুপান্তর</a:t>
            </a:r>
            <a:endParaRPr lang="en-US" altLang="ko-K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43" grpId="0" animBg="1"/>
      <p:bldP spid="44" grpId="0" animBg="1"/>
      <p:bldP spid="45" grpId="0"/>
      <p:bldP spid="46" grpId="0"/>
      <p:bldP spid="54" grpId="0" animBg="1"/>
      <p:bldP spid="55" grpId="0" animBg="1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400690" y="429584"/>
            <a:ext cx="941875" cy="42568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2209801" y="2038351"/>
            <a:ext cx="990598" cy="99059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66950"/>
            <a:ext cx="594173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4</a:t>
            </a:r>
            <a:endParaRPr lang="en-US" altLang="ko-KR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539736" y="2266950"/>
            <a:ext cx="377546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পাঠ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আলোচনা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 descr="Class Declea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09550"/>
            <a:ext cx="21336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000126" y="-1000123"/>
            <a:ext cx="438150" cy="24384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-19050"/>
            <a:ext cx="377546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পাঠ</a:t>
            </a:r>
            <a:r>
              <a:rPr lang="en-US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আলোচনা</a:t>
            </a:r>
            <a:endParaRPr lang="en-US" altLang="ko-K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2778972" y="-1138752"/>
            <a:ext cx="396000" cy="41044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AutoShape 92"/>
          <p:cNvSpPr>
            <a:spLocks noChangeAspect="1" noChangeArrowheads="1"/>
          </p:cNvSpPr>
          <p:nvPr/>
        </p:nvSpPr>
        <p:spPr bwMode="auto">
          <a:xfrm rot="16200000" flipH="1">
            <a:off x="495432" y="552320"/>
            <a:ext cx="609600" cy="68606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61" y="760661"/>
            <a:ext cx="762851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প্রশ্ন</a:t>
            </a:r>
            <a:endParaRPr lang="en-US" altLang="ko-KR" sz="1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77536" y="760646"/>
            <a:ext cx="2376264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পদ্ধত্তি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কী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endParaRPr lang="en-US" altLang="ko-K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5400000">
            <a:off x="3581400" y="-933450"/>
            <a:ext cx="1600200" cy="6629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000" y="1581150"/>
            <a:ext cx="5486400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বিভিন্ন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সাংকেতিক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চিহ্ন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অঙ্ক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ডিজিট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ব্যবহার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করে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লেখা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ও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প্রকাশ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করা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পদ্ধত্তিকে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সংখ্যা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পদ্ধত্তি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(Number System)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বলে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।</a:t>
            </a:r>
          </a:p>
          <a:p>
            <a:pPr>
              <a:defRPr/>
            </a:pPr>
            <a:r>
              <a:rPr lang="en-US" altLang="ko-KR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যেমন</a:t>
            </a:r>
            <a:r>
              <a:rPr lang="en-US" altLang="ko-KR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en-US" altLang="ko-KR" sz="1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altLang="ko-K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AutoShape 92"/>
          <p:cNvSpPr>
            <a:spLocks noChangeAspect="1" noChangeArrowheads="1"/>
          </p:cNvSpPr>
          <p:nvPr/>
        </p:nvSpPr>
        <p:spPr bwMode="auto">
          <a:xfrm rot="16200000" flipH="1">
            <a:off x="495430" y="1238120"/>
            <a:ext cx="609600" cy="68606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487329"/>
            <a:ext cx="762851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উত্তর</a:t>
            </a:r>
            <a:endParaRPr lang="en-US" altLang="ko-KR" sz="1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66950"/>
            <a:ext cx="1219200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1600" b="1" dirty="0" smtClean="0">
                <a:cs typeface="Arial" panose="020B0604020202020204" pitchFamily="34" charset="0"/>
              </a:rPr>
              <a:t>(৩৯৭)</a:t>
            </a:r>
            <a:endParaRPr lang="en-US" altLang="ko-KR" sz="1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2343150"/>
            <a:ext cx="533400" cy="1846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১০</a:t>
            </a:r>
            <a:endParaRPr lang="en-US" altLang="ko-KR" sz="1200" b="1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2630329"/>
            <a:ext cx="1219200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1600" b="1" dirty="0" smtClean="0">
                <a:cs typeface="Arial" panose="020B0604020202020204" pitchFamily="34" charset="0"/>
              </a:rPr>
              <a:t>(১১০)</a:t>
            </a:r>
            <a:endParaRPr lang="en-US" altLang="ko-KR" sz="1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2724150"/>
            <a:ext cx="533400" cy="1846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1200" b="1" dirty="0" smtClean="0">
                <a:cs typeface="Arial" panose="020B0604020202020204" pitchFamily="34" charset="0"/>
              </a:rPr>
              <a:t>২</a:t>
            </a:r>
            <a:endParaRPr lang="en-US" altLang="ko-KR" sz="12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C5E5"/>
      </a:accent1>
      <a:accent2>
        <a:srgbClr val="4FC5E5"/>
      </a:accent2>
      <a:accent3>
        <a:srgbClr val="4FC5E5"/>
      </a:accent3>
      <a:accent4>
        <a:srgbClr val="4FC5E5"/>
      </a:accent4>
      <a:accent5>
        <a:srgbClr val="4FC5E5"/>
      </a:accent5>
      <a:accent6>
        <a:srgbClr val="4FC5E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AB8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C5E5"/>
      </a:accent1>
      <a:accent2>
        <a:srgbClr val="4FC5E5"/>
      </a:accent2>
      <a:accent3>
        <a:srgbClr val="4FC5E5"/>
      </a:accent3>
      <a:accent4>
        <a:srgbClr val="4FC5E5"/>
      </a:accent4>
      <a:accent5>
        <a:srgbClr val="4FC5E5"/>
      </a:accent5>
      <a:accent6>
        <a:srgbClr val="4FC5E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C5E5"/>
      </a:accent1>
      <a:accent2>
        <a:srgbClr val="4FC5E5"/>
      </a:accent2>
      <a:accent3>
        <a:srgbClr val="4FC5E5"/>
      </a:accent3>
      <a:accent4>
        <a:srgbClr val="4FC5E5"/>
      </a:accent4>
      <a:accent5>
        <a:srgbClr val="4FC5E5"/>
      </a:accent5>
      <a:accent6>
        <a:srgbClr val="4FC5E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814</Words>
  <Application>WPS Presentation</Application>
  <PresentationFormat>On-screen Show (16:9)</PresentationFormat>
  <Paragraphs>370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SHAHIN</cp:lastModifiedBy>
  <cp:revision>315</cp:revision>
  <dcterms:created xsi:type="dcterms:W3CDTF">2016-12-05T23:26:00Z</dcterms:created>
  <dcterms:modified xsi:type="dcterms:W3CDTF">2020-07-09T12:42:26Z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