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4" r:id="rId2"/>
    <p:sldId id="285" r:id="rId3"/>
    <p:sldId id="286" r:id="rId4"/>
    <p:sldId id="270" r:id="rId5"/>
    <p:sldId id="257" r:id="rId6"/>
    <p:sldId id="288" r:id="rId7"/>
    <p:sldId id="291" r:id="rId8"/>
    <p:sldId id="292" r:id="rId9"/>
    <p:sldId id="293" r:id="rId10"/>
    <p:sldId id="294" r:id="rId11"/>
    <p:sldId id="290" r:id="rId12"/>
    <p:sldId id="289" r:id="rId13"/>
    <p:sldId id="296" r:id="rId14"/>
    <p:sldId id="276" r:id="rId15"/>
    <p:sldId id="302" r:id="rId16"/>
    <p:sldId id="303" r:id="rId17"/>
    <p:sldId id="304" r:id="rId18"/>
    <p:sldId id="305" r:id="rId19"/>
    <p:sldId id="279" r:id="rId20"/>
    <p:sldId id="300" r:id="rId21"/>
    <p:sldId id="301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586"/>
    <a:srgbClr val="C13F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8CA89-26DB-42D7-986B-AF8785663134}" type="doc">
      <dgm:prSet loTypeId="urn:microsoft.com/office/officeart/2005/8/layout/target1" loCatId="relationship" qsTypeId="urn:microsoft.com/office/officeart/2005/8/quickstyle/3d3" qsCatId="3D" csTypeId="urn:microsoft.com/office/officeart/2005/8/colors/accent1_5" csCatId="accent1" phldr="1"/>
      <dgm:spPr/>
    </dgm:pt>
    <dgm:pt modelId="{DBB2E91E-02C0-45DC-A2C6-970B595FF247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Subject:English</a:t>
          </a:r>
          <a:endParaRPr lang="en-US" sz="3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4865FA-5A7E-4AE1-8925-F26ED40768D6}" type="parTrans" cxnId="{C7F483BA-9EA3-4E6C-A6D0-DF6BA6FC33C9}">
      <dgm:prSet/>
      <dgm:spPr/>
      <dgm:t>
        <a:bodyPr/>
        <a:lstStyle/>
        <a:p>
          <a:endParaRPr lang="en-US"/>
        </a:p>
      </dgm:t>
    </dgm:pt>
    <dgm:pt modelId="{EEBE7DCB-4AD7-4381-8955-806DC6732B8E}" type="sibTrans" cxnId="{C7F483BA-9EA3-4E6C-A6D0-DF6BA6FC33C9}">
      <dgm:prSet/>
      <dgm:spPr/>
      <dgm:t>
        <a:bodyPr/>
        <a:lstStyle/>
        <a:p>
          <a:endParaRPr lang="en-US"/>
        </a:p>
      </dgm:t>
    </dgm:pt>
    <dgm:pt modelId="{B481C260-5AD3-4630-A33E-3413E8C36E1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Unit:10(My home </a:t>
          </a:r>
          <a:r>
            <a:rPr lang="en-US" sz="28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distrct</a:t>
          </a:r>
          <a:r>
            <a: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</a:p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Lesson: 1-2(A. </a:t>
          </a:r>
          <a:r>
            <a:rPr lang="en-US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Kishoregonj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is…………..of </a:t>
          </a:r>
          <a:r>
            <a:rPr lang="en-US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Chandrabati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DA164D-5A1B-4827-B7A5-8EE546D26B4C}" type="parTrans" cxnId="{0F91074B-5237-4849-AF65-B17E7AA5E1D8}">
      <dgm:prSet/>
      <dgm:spPr/>
      <dgm:t>
        <a:bodyPr/>
        <a:lstStyle/>
        <a:p>
          <a:endParaRPr lang="en-US"/>
        </a:p>
      </dgm:t>
    </dgm:pt>
    <dgm:pt modelId="{25BE097E-00F2-4321-8090-57DE74305A83}" type="sibTrans" cxnId="{0F91074B-5237-4849-AF65-B17E7AA5E1D8}">
      <dgm:prSet/>
      <dgm:spPr/>
      <dgm:t>
        <a:bodyPr/>
        <a:lstStyle/>
        <a:p>
          <a:endParaRPr lang="en-US"/>
        </a:p>
      </dgm:t>
    </dgm:pt>
    <dgm:pt modelId="{B5F27A60-E162-42D5-A5C4-65E4B1F74BB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Time:</a:t>
          </a:r>
          <a:r>
            <a:rPr lang="bn-BD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 minutes</a:t>
          </a:r>
          <a:endParaRPr lang="en-US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Date:</a:t>
          </a:r>
          <a:endParaRPr lang="en-US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3295A5-5857-4EBE-A2E7-D4FDB4CA6358}" type="parTrans" cxnId="{33713E5D-D0DD-4F1C-949F-815DE1B9FA6B}">
      <dgm:prSet/>
      <dgm:spPr/>
      <dgm:t>
        <a:bodyPr/>
        <a:lstStyle/>
        <a:p>
          <a:endParaRPr lang="en-US"/>
        </a:p>
      </dgm:t>
    </dgm:pt>
    <dgm:pt modelId="{8C21E704-FEDE-4AE4-8530-FF6B799DF091}" type="sibTrans" cxnId="{33713E5D-D0DD-4F1C-949F-815DE1B9FA6B}">
      <dgm:prSet/>
      <dgm:spPr/>
      <dgm:t>
        <a:bodyPr/>
        <a:lstStyle/>
        <a:p>
          <a:endParaRPr lang="en-US"/>
        </a:p>
      </dgm:t>
    </dgm:pt>
    <dgm:pt modelId="{110CF593-F436-42D2-8B06-40D0F6E9BF37}" type="pres">
      <dgm:prSet presAssocID="{8498CA89-26DB-42D7-986B-AF8785663134}" presName="composite" presStyleCnt="0">
        <dgm:presLayoutVars>
          <dgm:chMax val="5"/>
          <dgm:dir/>
          <dgm:resizeHandles val="exact"/>
        </dgm:presLayoutVars>
      </dgm:prSet>
      <dgm:spPr/>
    </dgm:pt>
    <dgm:pt modelId="{B22D9E38-9FC2-4C4E-97C5-86BBE9ACDCC6}" type="pres">
      <dgm:prSet presAssocID="{DBB2E91E-02C0-45DC-A2C6-970B595FF247}" presName="circle1" presStyleLbl="lnNode1" presStyleIdx="0" presStyleCnt="3" custScaleX="341233" custScaleY="365069" custLinFactNeighborY="19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86510-FF77-4B85-8F68-FD4B1B8A51EF}" type="pres">
      <dgm:prSet presAssocID="{DBB2E91E-02C0-45DC-A2C6-970B595FF247}" presName="text1" presStyleLbl="revTx" presStyleIdx="0" presStyleCnt="3" custScaleX="273747" custScaleY="73935" custLinFactNeighborX="82020" custLinFactNeighborY="17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CFF94-856C-4633-BA25-0DA696DEB06C}" type="pres">
      <dgm:prSet presAssocID="{DBB2E91E-02C0-45DC-A2C6-970B595FF247}" presName="line1" presStyleLbl="callout" presStyleIdx="0" presStyleCnt="6" custLinFactNeighborX="-7945" custLinFactNeighborY="53225"/>
      <dgm:spPr/>
    </dgm:pt>
    <dgm:pt modelId="{FC1A69F8-B180-492F-8BF2-C654E01D12C7}" type="pres">
      <dgm:prSet presAssocID="{DBB2E91E-02C0-45DC-A2C6-970B595FF247}" presName="d1" presStyleLbl="callout" presStyleIdx="1" presStyleCnt="6" custScaleX="79463" custScaleY="74595" custLinFactNeighborX="8526" custLinFactNeighborY="-11546"/>
      <dgm:spPr/>
    </dgm:pt>
    <dgm:pt modelId="{4194A158-B703-4D45-BFEE-0C56F5B27264}" type="pres">
      <dgm:prSet presAssocID="{B481C260-5AD3-4630-A33E-3413E8C36E18}" presName="circle2" presStyleLbl="lnNode1" presStyleIdx="1" presStyleCnt="3" custScaleX="146811" custScaleY="148953"/>
      <dgm:spPr/>
    </dgm:pt>
    <dgm:pt modelId="{2B66E432-DDCF-4402-B573-1DB8F9B7D2C0}" type="pres">
      <dgm:prSet presAssocID="{B481C260-5AD3-4630-A33E-3413E8C36E18}" presName="text2" presStyleLbl="revTx" presStyleIdx="1" presStyleCnt="3" custScaleX="276155" custScaleY="168343" custLinFactNeighborX="82854" custLinFactNeighborY="63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73179-2E7A-4B0A-B236-C55BA0DB0BE6}" type="pres">
      <dgm:prSet presAssocID="{B481C260-5AD3-4630-A33E-3413E8C36E18}" presName="line2" presStyleLbl="callout" presStyleIdx="2" presStyleCnt="6" custLinFactY="-100000" custLinFactNeighborX="-12077" custLinFactNeighborY="-156208"/>
      <dgm:spPr/>
    </dgm:pt>
    <dgm:pt modelId="{77901E41-A009-4FD5-B231-8B4ACB72B7AB}" type="pres">
      <dgm:prSet presAssocID="{B481C260-5AD3-4630-A33E-3413E8C36E18}" presName="d2" presStyleLbl="callout" presStyleIdx="3" presStyleCnt="6" custScaleX="89479" custScaleY="78690" custLinFactNeighborY="-14770"/>
      <dgm:spPr/>
    </dgm:pt>
    <dgm:pt modelId="{A6EB647C-9602-4B06-94AA-F62328752129}" type="pres">
      <dgm:prSet presAssocID="{B5F27A60-E162-42D5-A5C4-65E4B1F74BBD}" presName="circle3" presStyleLbl="lnNode1" presStyleIdx="2" presStyleCnt="3"/>
      <dgm:spPr/>
    </dgm:pt>
    <dgm:pt modelId="{AE20A7FA-1B29-4C91-987A-6EA0D9248888}" type="pres">
      <dgm:prSet presAssocID="{B5F27A60-E162-42D5-A5C4-65E4B1F74BBD}" presName="text3" presStyleLbl="revTx" presStyleIdx="2" presStyleCnt="3" custScaleX="274468" custScaleY="130730" custLinFactY="35498" custLinFactNeighborX="8259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87978-C13D-4FE8-9B94-3EF6282DAAD6}" type="pres">
      <dgm:prSet presAssocID="{B5F27A60-E162-42D5-A5C4-65E4B1F74BBD}" presName="line3" presStyleLbl="callout" presStyleIdx="4" presStyleCnt="6" custSzY="217618" custScaleX="154448" custLinFactY="1100000" custLinFactNeighborX="-28748" custLinFactNeighborY="1163956"/>
      <dgm:spPr/>
    </dgm:pt>
    <dgm:pt modelId="{E1167C52-EFDC-477C-91D4-5E250295A2AF}" type="pres">
      <dgm:prSet presAssocID="{B5F27A60-E162-42D5-A5C4-65E4B1F74BBD}" presName="d3" presStyleLbl="callout" presStyleIdx="5" presStyleCnt="6" custFlipVert="1" custFlipHor="1" custScaleX="78428" custScaleY="11241" custLinFactNeighborX="-15591" custLinFactNeighborY="18614"/>
      <dgm:spPr/>
    </dgm:pt>
  </dgm:ptLst>
  <dgm:cxnLst>
    <dgm:cxn modelId="{DF934F38-71CB-41FA-8DBC-AC7290061C44}" type="presOf" srcId="{DBB2E91E-02C0-45DC-A2C6-970B595FF247}" destId="{90A86510-FF77-4B85-8F68-FD4B1B8A51EF}" srcOrd="0" destOrd="0" presId="urn:microsoft.com/office/officeart/2005/8/layout/target1"/>
    <dgm:cxn modelId="{A960140C-8991-44EF-97DB-F15C7E5815DF}" type="presOf" srcId="{B5F27A60-E162-42D5-A5C4-65E4B1F74BBD}" destId="{AE20A7FA-1B29-4C91-987A-6EA0D9248888}" srcOrd="0" destOrd="0" presId="urn:microsoft.com/office/officeart/2005/8/layout/target1"/>
    <dgm:cxn modelId="{33713E5D-D0DD-4F1C-949F-815DE1B9FA6B}" srcId="{8498CA89-26DB-42D7-986B-AF8785663134}" destId="{B5F27A60-E162-42D5-A5C4-65E4B1F74BBD}" srcOrd="2" destOrd="0" parTransId="{863295A5-5857-4EBE-A2E7-D4FDB4CA6358}" sibTransId="{8C21E704-FEDE-4AE4-8530-FF6B799DF091}"/>
    <dgm:cxn modelId="{C7F483BA-9EA3-4E6C-A6D0-DF6BA6FC33C9}" srcId="{8498CA89-26DB-42D7-986B-AF8785663134}" destId="{DBB2E91E-02C0-45DC-A2C6-970B595FF247}" srcOrd="0" destOrd="0" parTransId="{C24865FA-5A7E-4AE1-8925-F26ED40768D6}" sibTransId="{EEBE7DCB-4AD7-4381-8955-806DC6732B8E}"/>
    <dgm:cxn modelId="{AC2151B6-B74C-4E6F-816A-54E2D38273C4}" type="presOf" srcId="{B481C260-5AD3-4630-A33E-3413E8C36E18}" destId="{2B66E432-DDCF-4402-B573-1DB8F9B7D2C0}" srcOrd="0" destOrd="0" presId="urn:microsoft.com/office/officeart/2005/8/layout/target1"/>
    <dgm:cxn modelId="{0F91074B-5237-4849-AF65-B17E7AA5E1D8}" srcId="{8498CA89-26DB-42D7-986B-AF8785663134}" destId="{B481C260-5AD3-4630-A33E-3413E8C36E18}" srcOrd="1" destOrd="0" parTransId="{CCDA164D-5A1B-4827-B7A5-8EE546D26B4C}" sibTransId="{25BE097E-00F2-4321-8090-57DE74305A83}"/>
    <dgm:cxn modelId="{AAB81C09-1510-44ED-A804-299543A90FA3}" type="presOf" srcId="{8498CA89-26DB-42D7-986B-AF8785663134}" destId="{110CF593-F436-42D2-8B06-40D0F6E9BF37}" srcOrd="0" destOrd="0" presId="urn:microsoft.com/office/officeart/2005/8/layout/target1"/>
    <dgm:cxn modelId="{2D43D9F7-0BE1-4E23-8BBC-1D54B3E156C0}" type="presParOf" srcId="{110CF593-F436-42D2-8B06-40D0F6E9BF37}" destId="{B22D9E38-9FC2-4C4E-97C5-86BBE9ACDCC6}" srcOrd="0" destOrd="0" presId="urn:microsoft.com/office/officeart/2005/8/layout/target1"/>
    <dgm:cxn modelId="{6F020DAB-2343-4238-BA13-652D301E1FFA}" type="presParOf" srcId="{110CF593-F436-42D2-8B06-40D0F6E9BF37}" destId="{90A86510-FF77-4B85-8F68-FD4B1B8A51EF}" srcOrd="1" destOrd="0" presId="urn:microsoft.com/office/officeart/2005/8/layout/target1"/>
    <dgm:cxn modelId="{CA98BC10-A9E8-4BC4-B424-C9B01D84DA6D}" type="presParOf" srcId="{110CF593-F436-42D2-8B06-40D0F6E9BF37}" destId="{694CFF94-856C-4633-BA25-0DA696DEB06C}" srcOrd="2" destOrd="0" presId="urn:microsoft.com/office/officeart/2005/8/layout/target1"/>
    <dgm:cxn modelId="{78341D8A-ADC9-4379-8C3C-D0412216DD57}" type="presParOf" srcId="{110CF593-F436-42D2-8B06-40D0F6E9BF37}" destId="{FC1A69F8-B180-492F-8BF2-C654E01D12C7}" srcOrd="3" destOrd="0" presId="urn:microsoft.com/office/officeart/2005/8/layout/target1"/>
    <dgm:cxn modelId="{DB197C46-09C8-40A1-B2C2-47EB2E4EA9B8}" type="presParOf" srcId="{110CF593-F436-42D2-8B06-40D0F6E9BF37}" destId="{4194A158-B703-4D45-BFEE-0C56F5B27264}" srcOrd="4" destOrd="0" presId="urn:microsoft.com/office/officeart/2005/8/layout/target1"/>
    <dgm:cxn modelId="{348D4DA8-F3D6-4ADD-BE97-B23803564B42}" type="presParOf" srcId="{110CF593-F436-42D2-8B06-40D0F6E9BF37}" destId="{2B66E432-DDCF-4402-B573-1DB8F9B7D2C0}" srcOrd="5" destOrd="0" presId="urn:microsoft.com/office/officeart/2005/8/layout/target1"/>
    <dgm:cxn modelId="{0AC89279-DCC2-4875-8FAC-01C4524EA117}" type="presParOf" srcId="{110CF593-F436-42D2-8B06-40D0F6E9BF37}" destId="{5D573179-2E7A-4B0A-B236-C55BA0DB0BE6}" srcOrd="6" destOrd="0" presId="urn:microsoft.com/office/officeart/2005/8/layout/target1"/>
    <dgm:cxn modelId="{193A27B1-3E53-4044-A0AA-C46186782514}" type="presParOf" srcId="{110CF593-F436-42D2-8B06-40D0F6E9BF37}" destId="{77901E41-A009-4FD5-B231-8B4ACB72B7AB}" srcOrd="7" destOrd="0" presId="urn:microsoft.com/office/officeart/2005/8/layout/target1"/>
    <dgm:cxn modelId="{814B541A-9872-4E84-B2E2-771F866AB66E}" type="presParOf" srcId="{110CF593-F436-42D2-8B06-40D0F6E9BF37}" destId="{A6EB647C-9602-4B06-94AA-F62328752129}" srcOrd="8" destOrd="0" presId="urn:microsoft.com/office/officeart/2005/8/layout/target1"/>
    <dgm:cxn modelId="{776EBBFE-C9C2-446D-ADBA-C5FFF8686816}" type="presParOf" srcId="{110CF593-F436-42D2-8B06-40D0F6E9BF37}" destId="{AE20A7FA-1B29-4C91-987A-6EA0D9248888}" srcOrd="9" destOrd="0" presId="urn:microsoft.com/office/officeart/2005/8/layout/target1"/>
    <dgm:cxn modelId="{771683F0-23DF-495F-AA3C-A82BB942E802}" type="presParOf" srcId="{110CF593-F436-42D2-8B06-40D0F6E9BF37}" destId="{ADF87978-C13D-4FE8-9B94-3EF6282DAAD6}" srcOrd="10" destOrd="0" presId="urn:microsoft.com/office/officeart/2005/8/layout/target1"/>
    <dgm:cxn modelId="{7FDE1CED-444D-44EA-8815-B557EE06202E}" type="presParOf" srcId="{110CF593-F436-42D2-8B06-40D0F6E9BF37}" destId="{E1167C52-EFDC-477C-91D4-5E250295A2AF}" srcOrd="11" destOrd="0" presId="urn:microsoft.com/office/officeart/2005/8/layout/targe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69152-6FD8-418E-9866-195A89FD5F16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AB3A4-2194-4D2D-BB02-5394D6DC4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215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B3A4-2194-4D2D-BB02-5394D6DC40A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B3A4-2194-4D2D-BB02-5394D6DC40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3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AB3A4-2194-4D2D-BB02-5394D6DC40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D2E5AA-2EEB-408C-82CA-02BDAE8F43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9F9257-8C5F-4E01-A1F5-863549AC18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1.xm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969620" y="1664080"/>
            <a:ext cx="8458199" cy="4524315"/>
          </a:xfrm>
          <a:prstGeom prst="rect">
            <a:avLst/>
          </a:prstGeom>
          <a:noFill/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</a:p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</a:p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everybody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J:\ataur\glit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0468">
            <a:off x="319388" y="1614577"/>
            <a:ext cx="2729133" cy="4981056"/>
          </a:xfrm>
          <a:prstGeom prst="flowChartMagneticDrum">
            <a:avLst/>
          </a:prstGeom>
          <a:noFill/>
        </p:spPr>
      </p:pic>
      <p:pic>
        <p:nvPicPr>
          <p:cNvPr id="9" name="Picture 4" descr="J:\ataur\glit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2746" flipH="1">
            <a:off x="9264090" y="1488064"/>
            <a:ext cx="2497619" cy="5085843"/>
          </a:xfrm>
          <a:prstGeom prst="flowChartMagneticDrum">
            <a:avLst/>
          </a:prstGeom>
          <a:noFill/>
        </p:spPr>
      </p:pic>
      <p:pic>
        <p:nvPicPr>
          <p:cNvPr id="10" name="Picture 9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600690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content picture&amp;videos\fd4948865f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992837" y="0"/>
            <a:ext cx="61991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59076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09957" y="2588464"/>
            <a:ext cx="578182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Pagla</a:t>
            </a:r>
            <a:r>
              <a:rPr lang="en-US" sz="3600" dirty="0" smtClean="0"/>
              <a:t> Mosque is also in my home district.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7815">
            <a:off x="5503076" y="3584890"/>
            <a:ext cx="6813921" cy="2957650"/>
          </a:xfrm>
          <a:prstGeom prst="rect">
            <a:avLst/>
          </a:prstGeom>
        </p:spPr>
      </p:pic>
      <p:pic>
        <p:nvPicPr>
          <p:cNvPr id="6" name="Picture 5" descr="butterfly-gif-png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9654" flipH="1">
            <a:off x="7483020" y="3197752"/>
            <a:ext cx="4086239" cy="273370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90845" y="1842868"/>
            <a:ext cx="5261315" cy="4389120"/>
            <a:chOff x="590845" y="1842868"/>
            <a:chExt cx="5261315" cy="4389120"/>
          </a:xfrm>
        </p:grpSpPr>
        <p:pic>
          <p:nvPicPr>
            <p:cNvPr id="8" name="Picture 7" descr="pagla mosqu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845" y="1842868"/>
              <a:ext cx="5261315" cy="4389120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2039815" y="2082018"/>
              <a:ext cx="2138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</a:t>
              </a:r>
              <a:r>
                <a:rPr lang="en-US" dirty="0" err="1" smtClean="0">
                  <a:solidFill>
                    <a:schemeClr val="bg1"/>
                  </a:solidFill>
                </a:rPr>
                <a:t>Pagla</a:t>
              </a:r>
              <a:r>
                <a:rPr lang="en-US" dirty="0" smtClean="0">
                  <a:solidFill>
                    <a:schemeClr val="bg1"/>
                  </a:solidFill>
                </a:rPr>
                <a:t> Mosque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1955408" y="1547453"/>
            <a:ext cx="8370277" cy="3446584"/>
          </a:xfrm>
          <a:prstGeom prst="roundRect">
            <a:avLst>
              <a:gd name="adj" fmla="val 0"/>
            </a:avLst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5416" y="5230063"/>
            <a:ext cx="842654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Out side the town , you can visit the fort of </a:t>
            </a:r>
            <a:r>
              <a:rPr lang="en-US" sz="3600" dirty="0" err="1" smtClean="0"/>
              <a:t>Isah</a:t>
            </a:r>
            <a:r>
              <a:rPr lang="en-US" sz="3600" dirty="0" smtClean="0"/>
              <a:t> Khan at </a:t>
            </a:r>
            <a:r>
              <a:rPr lang="en-US" sz="3600" dirty="0" err="1" smtClean="0"/>
              <a:t>Jangal</a:t>
            </a:r>
            <a:r>
              <a:rPr lang="en-US" sz="3600" dirty="0" smtClean="0"/>
              <a:t> Bari.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84347" y="3094892"/>
            <a:ext cx="5542670" cy="157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1675227" y="3067930"/>
            <a:ext cx="5556741" cy="16435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838092" y="1913185"/>
            <a:ext cx="545826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You can also  see the Shah Muhammad Mosque at </a:t>
            </a:r>
            <a:r>
              <a:rPr lang="en-US" sz="3600" dirty="0" err="1" smtClean="0"/>
              <a:t>Egaroshindhur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1" name="Picture 10" descr="Capturederfwsty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5" y="1744394"/>
            <a:ext cx="4895851" cy="4515728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7815">
            <a:off x="5503076" y="3584890"/>
            <a:ext cx="6813921" cy="2957650"/>
          </a:xfrm>
          <a:prstGeom prst="rect">
            <a:avLst/>
          </a:prstGeom>
        </p:spPr>
      </p:pic>
      <p:pic>
        <p:nvPicPr>
          <p:cNvPr id="5" name="Picture 4" descr="butterfly-gif-png-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9654" flipH="1">
            <a:off x="7532274" y="3166431"/>
            <a:ext cx="4048740" cy="27113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25083"/>
            <a:ext cx="11704320" cy="63304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65200" y="5078437"/>
            <a:ext cx="9753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Near the </a:t>
            </a:r>
            <a:r>
              <a:rPr lang="en-US" sz="3600" dirty="0" err="1" smtClean="0"/>
              <a:t>Fuleswari</a:t>
            </a:r>
            <a:r>
              <a:rPr lang="en-US" sz="3600" dirty="0" smtClean="0"/>
              <a:t> River , you can see the Shiva Temple of </a:t>
            </a:r>
            <a:r>
              <a:rPr lang="en-US" sz="3600" dirty="0" err="1" smtClean="0"/>
              <a:t>Chandrabati</a:t>
            </a:r>
            <a:r>
              <a:rPr lang="en-US" sz="3600" dirty="0" smtClean="0"/>
              <a:t> .</a:t>
            </a:r>
            <a:endParaRPr lang="en-US" sz="3600" dirty="0"/>
          </a:p>
        </p:txBody>
      </p:sp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88" y="1378634"/>
            <a:ext cx="4839286" cy="3052689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imageszsdwe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505245"/>
            <a:ext cx="4811151" cy="3038620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25084"/>
            <a:ext cx="11704320" cy="63585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242678" y="2089278"/>
            <a:ext cx="290165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Significant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3627" y="3141349"/>
            <a:ext cx="2943861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Exhibition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38575" y="4241313"/>
            <a:ext cx="30142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Known to all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4307083" y="5401504"/>
            <a:ext cx="298796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Dignify, Glorify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3836" y="2048639"/>
            <a:ext cx="2212416" cy="587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1693" y="3163802"/>
            <a:ext cx="2208628" cy="5875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Fair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08571" y="4239699"/>
            <a:ext cx="2262245" cy="587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Well-known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7625" y="5381071"/>
            <a:ext cx="22508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Celebrate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8538796" y="2011680"/>
            <a:ext cx="3080825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গুরুত্বপূর্ণ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80998" y="3137102"/>
            <a:ext cx="305268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মেলা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8591550" y="4267200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পরিচিত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29650" y="5410200"/>
            <a:ext cx="310515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SutonnyOMJ" pitchFamily="2" charset="0"/>
                <a:cs typeface="SutonnyOMJ" pitchFamily="2" charset="0"/>
              </a:rPr>
              <a:t>উদযাপন করা 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3162300" y="222885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3124200" y="329565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ight Arrow 51"/>
          <p:cNvSpPr/>
          <p:nvPr/>
        </p:nvSpPr>
        <p:spPr>
          <a:xfrm>
            <a:off x="3143250" y="434340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ight Arrow 52"/>
          <p:cNvSpPr/>
          <p:nvPr/>
        </p:nvSpPr>
        <p:spPr>
          <a:xfrm>
            <a:off x="3200400" y="558165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>
            <a:off x="7562850" y="327660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ight Arrow 54"/>
          <p:cNvSpPr/>
          <p:nvPr/>
        </p:nvSpPr>
        <p:spPr>
          <a:xfrm>
            <a:off x="7639050" y="548640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Arrow 55"/>
          <p:cNvSpPr/>
          <p:nvPr/>
        </p:nvSpPr>
        <p:spPr>
          <a:xfrm>
            <a:off x="7524750" y="219075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>
            <a:off x="7600950" y="4552950"/>
            <a:ext cx="609600" cy="28575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162301" y="1308590"/>
            <a:ext cx="62103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New words and word meaning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852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0" grpId="0" animBg="1"/>
      <p:bldP spid="12" grpId="0" animBg="1"/>
      <p:bldP spid="14" grpId="0" animBg="1"/>
      <p:bldP spid="16" grpId="0" animBg="1"/>
      <p:bldP spid="35" grpId="0" animBg="1"/>
      <p:bldP spid="36" grpId="0" animBg="1"/>
      <p:bldP spid="42" grpId="0" animBg="1"/>
      <p:bldP spid="43" grpId="0" animBg="1"/>
      <p:bldP spid="46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1" y="253218"/>
            <a:ext cx="11704320" cy="6308188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858" y="909704"/>
            <a:ext cx="11317461" cy="5181600"/>
            <a:chOff x="386858" y="1219200"/>
            <a:chExt cx="11317461" cy="5181600"/>
          </a:xfrm>
        </p:grpSpPr>
        <p:grpSp>
          <p:nvGrpSpPr>
            <p:cNvPr id="2" name="Group 1"/>
            <p:cNvGrpSpPr/>
            <p:nvPr/>
          </p:nvGrpSpPr>
          <p:grpSpPr>
            <a:xfrm>
              <a:off x="386858" y="1219200"/>
              <a:ext cx="11317461" cy="5181600"/>
              <a:chOff x="362718" y="1219200"/>
              <a:chExt cx="8400282" cy="5181600"/>
            </a:xfrm>
          </p:grpSpPr>
          <p:grpSp>
            <p:nvGrpSpPr>
              <p:cNvPr id="3" name="Group 10"/>
              <p:cNvGrpSpPr/>
              <p:nvPr/>
            </p:nvGrpSpPr>
            <p:grpSpPr>
              <a:xfrm>
                <a:off x="362718" y="1219200"/>
                <a:ext cx="8400282" cy="5181600"/>
                <a:chOff x="662683" y="1219200"/>
                <a:chExt cx="8097570" cy="5181600"/>
              </a:xfrm>
            </p:grpSpPr>
            <p:pic>
              <p:nvPicPr>
                <p:cNvPr id="6" name="Picture 2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4">
                          <a14:imgEffect>
                            <a14:sharpenSoften amount="5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5197" y="1219200"/>
                  <a:ext cx="8055056" cy="5181600"/>
                </a:xfrm>
                <a:prstGeom prst="rect">
                  <a:avLst/>
                </a:prstGeom>
                <a:ln w="228600" cap="sq" cmpd="thickThin">
                  <a:noFill/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rot="20966819" flipV="1">
                  <a:off x="662683" y="3247200"/>
                  <a:ext cx="3865768" cy="2898779"/>
                </a:xfrm>
                <a:prstGeom prst="rect">
                  <a:avLst/>
                </a:prstGeom>
              </p:spPr>
            </p:pic>
          </p:grpSp>
          <p:sp>
            <p:nvSpPr>
              <p:cNvPr id="4" name="Rectangle 3"/>
              <p:cNvSpPr/>
              <p:nvPr/>
            </p:nvSpPr>
            <p:spPr>
              <a:xfrm>
                <a:off x="457200" y="1524000"/>
                <a:ext cx="4572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Everybody </a:t>
                </a: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take your</a:t>
                </a:r>
                <a:r>
                  <a:rPr lang="bn-BD" sz="3600" dirty="0" smtClean="0">
                    <a:solidFill>
                      <a:srgbClr val="002060"/>
                    </a:solidFill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EFT book </a:t>
                </a:r>
                <a:endParaRPr lang="bn-BD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and </a:t>
                </a:r>
                <a:endParaRPr lang="bn-BD" sz="36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3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open page at 38 </a:t>
                </a:r>
                <a:endPara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17772" y="1758462"/>
              <a:ext cx="5022313" cy="3924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11015"/>
            <a:ext cx="11662117" cy="635859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381000" y="1594341"/>
            <a:ext cx="11407726" cy="4953000"/>
            <a:chOff x="381000" y="1594341"/>
            <a:chExt cx="11407726" cy="4953000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1594341"/>
              <a:ext cx="11407726" cy="4953000"/>
              <a:chOff x="381000" y="1524001"/>
              <a:chExt cx="8398249" cy="4953000"/>
            </a:xfrm>
          </p:grpSpPr>
          <p:grpSp>
            <p:nvGrpSpPr>
              <p:cNvPr id="3" name="Group 6"/>
              <p:cNvGrpSpPr/>
              <p:nvPr/>
            </p:nvGrpSpPr>
            <p:grpSpPr>
              <a:xfrm>
                <a:off x="381000" y="1524001"/>
                <a:ext cx="8398249" cy="4953000"/>
                <a:chOff x="381000" y="1524001"/>
                <a:chExt cx="8398249" cy="495300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="" xmlns:a14="http://schemas.microsoft.com/office/drawing/2010/main">
                        <a14:imgLayer r:embed="rId4">
                          <a14:imgEffect>
                            <a14:sharpenSoften amount="59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000" y="1524001"/>
                  <a:ext cx="8398249" cy="4953000"/>
                </a:xfrm>
                <a:prstGeom prst="rect">
                  <a:avLst/>
                </a:prstGeom>
                <a:ln w="228600" cap="sq" cmpd="thickThin">
                  <a:noFill/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sp>
              <p:nvSpPr>
                <p:cNvPr id="7" name="Rectangle 2"/>
                <p:cNvSpPr/>
                <p:nvPr/>
              </p:nvSpPr>
              <p:spPr>
                <a:xfrm>
                  <a:off x="1599447" y="1835478"/>
                  <a:ext cx="2438400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3200" dirty="0" smtClean="0">
                      <a:latin typeface="Times New Roman" pitchFamily="18" charset="0"/>
                      <a:cs typeface="Times New Roman" pitchFamily="18" charset="0"/>
                    </a:rPr>
                    <a:t>My home district</a:t>
                  </a:r>
                  <a:endParaRPr lang="en-US" sz="3200" dirty="0"/>
                </a:p>
              </p:txBody>
            </p:sp>
            <p:sp>
              <p:nvSpPr>
                <p:cNvPr id="8" name="Rectangle 3"/>
                <p:cNvSpPr/>
                <p:nvPr/>
              </p:nvSpPr>
              <p:spPr>
                <a:xfrm>
                  <a:off x="1001526" y="2465725"/>
                  <a:ext cx="3494274" cy="34163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24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Kishoreganj</a:t>
                  </a:r>
                  <a:r>
                    <a:rPr lang="en-US" sz="24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is a small town . But there are many important places in and around it.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The largest 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Eid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fairgrounds, called 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Solakia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 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Eid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 Ground and the well-known Government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Gurudayal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  College are in the town . People from many districts  come to this place to celebrate </a:t>
                  </a:r>
                  <a:r>
                    <a:rPr lang="en-US" sz="2400" dirty="0" err="1" smtClean="0">
                      <a:solidFill>
                        <a:schemeClr val="bg1"/>
                      </a:solidFill>
                    </a:rPr>
                    <a:t>Eid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. </a:t>
                  </a:r>
                </a:p>
              </p:txBody>
            </p:sp>
            <p:sp>
              <p:nvSpPr>
                <p:cNvPr id="9" name="Rectangle 4"/>
                <p:cNvSpPr/>
                <p:nvPr/>
              </p:nvSpPr>
              <p:spPr>
                <a:xfrm>
                  <a:off x="4648200" y="2499479"/>
                  <a:ext cx="32766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4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5"/>
              <a:srcRect t="21477" b="19463"/>
              <a:stretch>
                <a:fillRect/>
              </a:stretch>
            </p:blipFill>
            <p:spPr bwMode="auto">
              <a:xfrm rot="5400000">
                <a:off x="-1173511" y="3840511"/>
                <a:ext cx="4114797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5"/>
              <a:srcRect t="21477" b="19463"/>
              <a:stretch>
                <a:fillRect/>
              </a:stretch>
            </p:blipFill>
            <p:spPr bwMode="auto">
              <a:xfrm rot="5400000">
                <a:off x="6217888" y="3840514"/>
                <a:ext cx="4114801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6302326" y="2574391"/>
              <a:ext cx="458606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The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Pagla</a:t>
              </a:r>
              <a:r>
                <a:rPr lang="en-US" sz="2400" dirty="0" smtClean="0">
                  <a:solidFill>
                    <a:schemeClr val="bg1"/>
                  </a:solidFill>
                </a:rPr>
                <a:t> Mosque is also in my home district. Out side the town , you can visit the fort of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Isah</a:t>
              </a:r>
              <a:r>
                <a:rPr lang="en-US" sz="2400" dirty="0" smtClean="0">
                  <a:solidFill>
                    <a:schemeClr val="bg1"/>
                  </a:solidFill>
                </a:rPr>
                <a:t> Khan at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Jangal</a:t>
              </a:r>
              <a:r>
                <a:rPr lang="en-US" sz="2400" dirty="0" smtClean="0">
                  <a:solidFill>
                    <a:schemeClr val="bg1"/>
                  </a:solidFill>
                </a:rPr>
                <a:t> Bari. You can also  see the Shah Muhammad Mosque at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Egaroshindhur</a:t>
              </a:r>
              <a:r>
                <a:rPr lang="en-US" sz="2400" dirty="0" smtClean="0">
                  <a:solidFill>
                    <a:schemeClr val="bg1"/>
                  </a:solidFill>
                </a:rPr>
                <a:t>. Near the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Fuleswari</a:t>
              </a:r>
              <a:r>
                <a:rPr lang="en-US" sz="2400" dirty="0" smtClean="0">
                  <a:solidFill>
                    <a:schemeClr val="bg1"/>
                  </a:solidFill>
                </a:rPr>
                <a:t> River , you can see the Shiva Temple of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Chandrabati</a:t>
              </a:r>
              <a:r>
                <a:rPr lang="en-US" sz="2400" dirty="0" smtClean="0">
                  <a:solidFill>
                    <a:schemeClr val="bg1"/>
                  </a:solidFill>
                </a:rPr>
                <a:t> .</a:t>
              </a:r>
              <a:endParaRPr lang="en-US" sz="2400" dirty="0"/>
            </a:p>
          </p:txBody>
        </p:sp>
      </p:grpSp>
      <p:sp>
        <p:nvSpPr>
          <p:cNvPr id="13" name="Scroll: Horizontal 6"/>
          <p:cNvSpPr/>
          <p:nvPr/>
        </p:nvSpPr>
        <p:spPr>
          <a:xfrm>
            <a:off x="3020396" y="908511"/>
            <a:ext cx="5929741" cy="649896"/>
          </a:xfrm>
          <a:prstGeom prst="horizontalScroll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Teacher’s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reading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1000" y="1871003"/>
            <a:ext cx="11435862" cy="4605998"/>
            <a:chOff x="381000" y="2438399"/>
            <a:chExt cx="8398249" cy="4038601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2438399"/>
              <a:ext cx="8398249" cy="4038601"/>
              <a:chOff x="381000" y="2438399"/>
              <a:chExt cx="8398249" cy="4038601"/>
            </a:xfrm>
          </p:grpSpPr>
          <p:grpSp>
            <p:nvGrpSpPr>
              <p:cNvPr id="3" name="Group 9"/>
              <p:cNvGrpSpPr/>
              <p:nvPr/>
            </p:nvGrpSpPr>
            <p:grpSpPr>
              <a:xfrm>
                <a:off x="381000" y="2438399"/>
                <a:ext cx="8398249" cy="4038601"/>
                <a:chOff x="381000" y="2438399"/>
                <a:chExt cx="8398249" cy="4038601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="" xmlns:a14="http://schemas.microsoft.com/office/drawing/2010/main">
                        <a14:imgLayer r:embed="rId4">
                          <a14:imgEffect>
                            <a14:sharpenSoften amount="59000"/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1000" y="2438399"/>
                  <a:ext cx="8398249" cy="4038601"/>
                </a:xfrm>
                <a:prstGeom prst="rect">
                  <a:avLst/>
                </a:prstGeom>
                <a:ln w="228600" cap="sq" cmpd="thickThin">
                  <a:noFill/>
                  <a:prstDash val="solid"/>
                  <a:miter lim="800000"/>
                </a:ln>
                <a:effectLst>
                  <a:innerShdw blurRad="76200">
                    <a:srgbClr val="000000"/>
                  </a:innerShdw>
                </a:effectLst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xmlns:lc="http://schemas.openxmlformats.org/drawingml/2006/lockedCanvas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9200" y="2971800"/>
                  <a:ext cx="3200400" cy="2837266"/>
                </a:xfrm>
                <a:prstGeom prst="rect">
                  <a:avLst/>
                </a:prstGeom>
              </p:spPr>
            </p:pic>
          </p:grpSp>
          <p:pic>
            <p:nvPicPr>
              <p:cNvPr id="4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6"/>
              <a:srcRect t="21477" b="19463"/>
              <a:stretch>
                <a:fillRect/>
              </a:stretch>
            </p:blipFill>
            <p:spPr bwMode="auto">
              <a:xfrm rot="5400000">
                <a:off x="-716311" y="4297710"/>
                <a:ext cx="3200397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6"/>
              <a:srcRect t="21477" b="19463"/>
              <a:stretch>
                <a:fillRect/>
              </a:stretch>
            </p:blipFill>
            <p:spPr bwMode="auto">
              <a:xfrm rot="5400000">
                <a:off x="6675090" y="4297713"/>
                <a:ext cx="3200397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70474" y="2855741"/>
              <a:ext cx="3390314" cy="3038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844058" y="1237957"/>
            <a:ext cx="10283483" cy="5232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group reading</a:t>
            </a:r>
            <a:r>
              <a:rPr lang="bn-BD" sz="28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student read by turn and others will listen.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239151"/>
            <a:ext cx="11648049" cy="6330461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1000" y="1997613"/>
            <a:ext cx="11323320" cy="4479388"/>
            <a:chOff x="381000" y="2438399"/>
            <a:chExt cx="11323320" cy="4038601"/>
          </a:xfrm>
        </p:grpSpPr>
        <p:grpSp>
          <p:nvGrpSpPr>
            <p:cNvPr id="2" name="Group 1"/>
            <p:cNvGrpSpPr/>
            <p:nvPr/>
          </p:nvGrpSpPr>
          <p:grpSpPr>
            <a:xfrm>
              <a:off x="381000" y="2438399"/>
              <a:ext cx="11323320" cy="4038601"/>
              <a:chOff x="381000" y="2438399"/>
              <a:chExt cx="8398249" cy="403860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harpenSoften amount="59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2438399"/>
                <a:ext cx="8398249" cy="4038601"/>
              </a:xfrm>
              <a:prstGeom prst="rect">
                <a:avLst/>
              </a:prstGeom>
              <a:ln w="22860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2819401"/>
                <a:ext cx="3276600" cy="30897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5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6"/>
              <a:srcRect t="21477" b="19463"/>
              <a:stretch>
                <a:fillRect/>
              </a:stretch>
            </p:blipFill>
            <p:spPr bwMode="auto">
              <a:xfrm rot="5400000">
                <a:off x="-716311" y="4297711"/>
                <a:ext cx="3200397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1" descr="D:\Digital Content\ALPONA\floral_band_cartoon_thumb.jpg"/>
              <p:cNvPicPr>
                <a:picLocks noChangeAspect="1" noChangeArrowheads="1"/>
              </p:cNvPicPr>
              <p:nvPr/>
            </p:nvPicPr>
            <p:blipFill>
              <a:blip r:embed="rId6"/>
              <a:srcRect t="21477" b="19463"/>
              <a:stretch>
                <a:fillRect/>
              </a:stretch>
            </p:blipFill>
            <p:spPr bwMode="auto">
              <a:xfrm rot="5400000">
                <a:off x="6675091" y="4221515"/>
                <a:ext cx="3200395" cy="39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19446" y="2757268"/>
              <a:ext cx="4529797" cy="3094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2160462" y="1106438"/>
            <a:ext cx="775854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individual reading </a:t>
            </a:r>
            <a:endParaRPr lang="en-US" sz="48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31895" y="1406770"/>
            <a:ext cx="7930078" cy="5986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ill in the gap with suitable words given below.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5421" y="3020767"/>
            <a:ext cx="1140889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There are many ………………………….…..places 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district 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3340" y="2213913"/>
            <a:ext cx="131289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upazila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188660"/>
            <a:ext cx="189913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Fuleshwari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422" y="3762218"/>
            <a:ext cx="939721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is the ………………..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Fairground in Bangladesh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625" y="4375719"/>
            <a:ext cx="912993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…………………..…………………town.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3839" y="2222480"/>
            <a:ext cx="158965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354" y="5058215"/>
            <a:ext cx="969263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Many people come to ………………….........for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prayer.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2979" y="2222704"/>
            <a:ext cx="129965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625" y="5907304"/>
            <a:ext cx="1128228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e) T</a:t>
            </a:r>
            <a:r>
              <a:rPr lang="en-US" sz="2800" dirty="0" smtClean="0">
                <a:solidFill>
                  <a:schemeClr val="tx2"/>
                </a:solidFill>
              </a:rPr>
              <a:t>he Shiva Temple of </a:t>
            </a:r>
            <a:r>
              <a:rPr lang="en-US" sz="2800" dirty="0" err="1" smtClean="0">
                <a:solidFill>
                  <a:schemeClr val="tx2"/>
                </a:solidFill>
              </a:rPr>
              <a:t>Chandrabati</a:t>
            </a:r>
            <a:r>
              <a:rPr lang="en-US" sz="2800" dirty="0" smtClean="0">
                <a:solidFill>
                  <a:schemeClr val="tx2"/>
                </a:solidFill>
              </a:rPr>
              <a:t> is near the…………………………..…..river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5778" y="2256106"/>
            <a:ext cx="169537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celebrate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357" y="2129506"/>
            <a:ext cx="1293077" cy="52322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9112154" y="3482278"/>
            <a:ext cx="3079846" cy="2579428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Pair work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5053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647E-6 -3.395E-6 L -0.29988 0.0834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239E-6 -3.395E-6 L 0.10257 0.1963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898E-7 1.37835E-6 L 0.3677 0.3110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79769E-6 L -0.42734 0.380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326E-6 4.48659E-6 L 0.2214 0.5201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7" grpId="0"/>
      <p:bldP spid="8" grpId="0"/>
      <p:bldP spid="8" grpId="1"/>
      <p:bldP spid="13" grpId="0"/>
      <p:bldP spid="14" grpId="0"/>
      <p:bldP spid="9" grpId="0"/>
      <p:bldP spid="9" grpId="1"/>
      <p:bldP spid="15" grpId="0"/>
      <p:bldP spid="6" grpId="0"/>
      <p:bldP spid="6" grpId="1"/>
      <p:bldP spid="16" grpId="0"/>
      <p:bldP spid="11" grpId="0"/>
      <p:bldP spid="11" grpId="1"/>
      <p:bldP spid="4" grpId="0"/>
      <p:bldP spid="4" grpId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194570" y="4628277"/>
            <a:ext cx="756841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Ahmed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Mazumder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Malora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Government Primary School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Shahrasti,Chandpur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Email:farukt1979@gmail.com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2017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0866" y="2222700"/>
            <a:ext cx="2608615" cy="2293031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110127" y="1320828"/>
            <a:ext cx="565275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Identity of the teacher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2632" flipV="1">
            <a:off x="2789736" y="2560365"/>
            <a:ext cx="2457559" cy="17259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2519" y="2619136"/>
            <a:ext cx="2457559" cy="1547447"/>
          </a:xfrm>
          <a:prstGeom prst="rect">
            <a:avLst/>
          </a:prstGeom>
        </p:spPr>
      </p:pic>
      <p:pic>
        <p:nvPicPr>
          <p:cNvPr id="11" name="Picture 10" descr="butterfly-gif-png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2025">
            <a:off x="2985084" y="2645166"/>
            <a:ext cx="1620474" cy="1216611"/>
          </a:xfrm>
          <a:prstGeom prst="rect">
            <a:avLst/>
          </a:prstGeom>
        </p:spPr>
      </p:pic>
      <p:pic>
        <p:nvPicPr>
          <p:cNvPr id="12" name="Picture 11" descr="butterfly-gif-png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74119" y="2551375"/>
            <a:ext cx="1781064" cy="1216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1252027"/>
            <a:ext cx="3282996" cy="54227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13" y="1026943"/>
            <a:ext cx="2897947" cy="55937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39151"/>
            <a:ext cx="11690253" cy="63023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052992" y="1327609"/>
            <a:ext cx="414027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Assessment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9987" y="2658816"/>
            <a:ext cx="9383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1.What is the name of the largest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ground 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in Bangladesh?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What are things you can see inside </a:t>
            </a: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b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kishoreganj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town? 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1252027"/>
            <a:ext cx="3282996" cy="5422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080" y="1012875"/>
            <a:ext cx="2897947" cy="5593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63363" y="5143868"/>
            <a:ext cx="730068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Make a list of important places of </a:t>
            </a:r>
            <a:r>
              <a:rPr lang="en-US" sz="3600" dirty="0" err="1" smtClean="0"/>
              <a:t>Kishoreganj</a:t>
            </a:r>
            <a:r>
              <a:rPr lang="en-US" sz="3600" dirty="0" smtClean="0"/>
              <a:t> District.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1252027"/>
            <a:ext cx="3282996" cy="5422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13" y="2139064"/>
            <a:ext cx="4166289" cy="31915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65045" y="1428826"/>
            <a:ext cx="3773715" cy="8273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endParaRPr lang="en-US" sz="40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080" y="1012875"/>
            <a:ext cx="2897947" cy="5593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769173" y="1915356"/>
            <a:ext cx="8923387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latin typeface="Edwardian Script ITC" pitchFamily="66" charset="0"/>
                <a:cs typeface="Times New Roman" pitchFamily="18" charset="0"/>
              </a:rPr>
              <a:t>Thank you</a:t>
            </a:r>
            <a:endParaRPr lang="en-US" sz="19900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latin typeface="Edwardian Script ITC" pitchFamily="66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013" y="1026943"/>
            <a:ext cx="2897947" cy="5593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1252027"/>
            <a:ext cx="3282996" cy="5422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341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0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3F75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3F75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3" name="Diagram 2"/>
          <p:cNvGraphicFramePr/>
          <p:nvPr/>
        </p:nvGraphicFramePr>
        <p:xfrm>
          <a:off x="1209822" y="2180492"/>
          <a:ext cx="10425130" cy="4262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7244" y="1491174"/>
            <a:ext cx="4234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Identity of the Lesson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0398" flipV="1">
            <a:off x="-132228" y="2615601"/>
            <a:ext cx="4549494" cy="3376245"/>
          </a:xfrm>
          <a:prstGeom prst="rect">
            <a:avLst/>
          </a:prstGeom>
        </p:spPr>
      </p:pic>
      <p:pic>
        <p:nvPicPr>
          <p:cNvPr id="6" name="Picture 5" descr="butterfly-gif-png-9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835" y="2196990"/>
            <a:ext cx="2379880" cy="222022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3219" y="1477128"/>
            <a:ext cx="1163398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Dear </a:t>
            </a:r>
            <a:r>
              <a:rPr lang="en-US" sz="4000" dirty="0" err="1" smtClean="0"/>
              <a:t>students,answer</a:t>
            </a:r>
            <a:r>
              <a:rPr lang="en-US" sz="4000" dirty="0" smtClean="0"/>
              <a:t> the following questions about previous lesson-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7286" y="3151164"/>
            <a:ext cx="11676186" cy="34163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  1.What did the title of the previous lesson?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  2. How many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are there in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      district?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    3. How does the name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come from?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3137095"/>
            <a:ext cx="3282996" cy="3481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231" y="3186601"/>
            <a:ext cx="3506468" cy="32105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6710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504049" y="1688123"/>
            <a:ext cx="7160459" cy="403742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Yes, Today we will again read about</a:t>
            </a:r>
          </a:p>
          <a:p>
            <a:pPr algn="ctr"/>
            <a:r>
              <a:rPr lang="en-US" sz="6000" b="1" spc="50" dirty="0" smtClean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My Home District</a:t>
            </a:r>
            <a:endParaRPr lang="en-US" sz="6000" b="1" spc="50" dirty="0">
              <a:ln w="12700" cmpd="sng">
                <a:noFill/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4066" flipV="1">
            <a:off x="-1039692" y="3029255"/>
            <a:ext cx="4918387" cy="2433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72959">
            <a:off x="8194904" y="3046298"/>
            <a:ext cx="5052403" cy="2225813"/>
          </a:xfrm>
          <a:prstGeom prst="rect">
            <a:avLst/>
          </a:prstGeom>
        </p:spPr>
      </p:pic>
      <p:pic>
        <p:nvPicPr>
          <p:cNvPr id="5" name="Picture 4" descr="butterfly-gif-png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2025">
            <a:off x="509170" y="2757707"/>
            <a:ext cx="1620474" cy="1216611"/>
          </a:xfrm>
          <a:prstGeom prst="rect">
            <a:avLst/>
          </a:prstGeom>
        </p:spPr>
      </p:pic>
      <p:pic>
        <p:nvPicPr>
          <p:cNvPr id="6" name="Picture 5" descr="butterfly-gif-png-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92236" y="1819855"/>
            <a:ext cx="1781064" cy="1216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2625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 descr="Capturewerdft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2771336"/>
            <a:ext cx="10958734" cy="3854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70525" y="1378634"/>
            <a:ext cx="5105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bn-I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outcomes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6584" y="2071488"/>
            <a:ext cx="930928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At the end of the lesson , students will be able to-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97612" y="1350499"/>
            <a:ext cx="838434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Look at the pictures and think about these:</a:t>
            </a:r>
            <a:endParaRPr lang="en-US" sz="3200" dirty="0"/>
          </a:p>
        </p:txBody>
      </p:sp>
      <p:pic>
        <p:nvPicPr>
          <p:cNvPr id="10" name="Picture 9" descr="Sholakia-Eidgah-19081013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2" y="2173614"/>
            <a:ext cx="3305907" cy="186381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mjhgf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146" y="2107295"/>
            <a:ext cx="3387017" cy="185979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8229600" y="2039810"/>
            <a:ext cx="3263704" cy="2048655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indexnhgfrd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57" y="4302076"/>
            <a:ext cx="3270152" cy="1901776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 descr="imageszsdwe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8073" y="4249469"/>
            <a:ext cx="3137095" cy="184785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Capturederfwstyu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849" y="4332849"/>
            <a:ext cx="3362179" cy="1790113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indexmjhkgy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97" y="1784840"/>
            <a:ext cx="5261317" cy="4573757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5430130" y="1955409"/>
            <a:ext cx="635859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a small town.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But there are many important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places in and around it.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17815">
            <a:off x="5503076" y="3584890"/>
            <a:ext cx="6813921" cy="2957650"/>
          </a:xfrm>
          <a:prstGeom prst="rect">
            <a:avLst/>
          </a:prstGeom>
        </p:spPr>
      </p:pic>
      <p:pic>
        <p:nvPicPr>
          <p:cNvPr id="5" name="Picture 4" descr="butterfly-gif-png-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79654" flipH="1">
            <a:off x="8614830" y="3833129"/>
            <a:ext cx="3373514" cy="225689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253219"/>
            <a:ext cx="11662117" cy="6302326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787796" y="1428026"/>
            <a:ext cx="5050296" cy="3031432"/>
            <a:chOff x="548645" y="1498365"/>
            <a:chExt cx="4740808" cy="2897121"/>
          </a:xfrm>
        </p:grpSpPr>
        <p:pic>
          <p:nvPicPr>
            <p:cNvPr id="13" name="Picture 12" descr="Sholakia-Eidgah-190810135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021" y="1498365"/>
              <a:ext cx="4731432" cy="28971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548645" y="1519320"/>
              <a:ext cx="2841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Solakia</a:t>
              </a:r>
              <a:r>
                <a:rPr lang="en-US" sz="2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Eid</a:t>
              </a:r>
              <a:r>
                <a:rPr lang="en-US" sz="24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Ground</a:t>
              </a:r>
              <a:endPara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7071" y="1417776"/>
            <a:ext cx="5064369" cy="3027614"/>
            <a:chOff x="6400798" y="1459979"/>
            <a:chExt cx="4543867" cy="2818418"/>
          </a:xfrm>
        </p:grpSpPr>
        <p:pic>
          <p:nvPicPr>
            <p:cNvPr id="16" name="Picture 15" descr="mjhgfds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798" y="1459979"/>
              <a:ext cx="4543867" cy="281841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6836898" y="3798284"/>
              <a:ext cx="34606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Govt. </a:t>
              </a:r>
              <a:r>
                <a:rPr lang="en-US" sz="2400" dirty="0" err="1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Gurudayal</a:t>
              </a:r>
              <a:r>
                <a:rPr lang="en-US" sz="2400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 College</a:t>
              </a:r>
              <a:endPara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1692" y="4684544"/>
            <a:ext cx="1153550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The largest  </a:t>
            </a:r>
            <a:r>
              <a:rPr lang="en-US" sz="3200" dirty="0" err="1" smtClean="0"/>
              <a:t>Eid</a:t>
            </a:r>
            <a:r>
              <a:rPr lang="en-US" sz="3200" dirty="0" smtClean="0"/>
              <a:t> fairgrounds, called  </a:t>
            </a:r>
            <a:r>
              <a:rPr lang="en-US" sz="3200" dirty="0" err="1" smtClean="0"/>
              <a:t>Solakia</a:t>
            </a:r>
            <a:r>
              <a:rPr lang="en-US" sz="3200" dirty="0" smtClean="0"/>
              <a:t>   </a:t>
            </a:r>
            <a:r>
              <a:rPr lang="en-US" sz="3200" dirty="0" err="1" smtClean="0"/>
              <a:t>Eid</a:t>
            </a:r>
            <a:r>
              <a:rPr lang="en-US" sz="3200" dirty="0" smtClean="0"/>
              <a:t>  Ground and the well-known Government </a:t>
            </a:r>
            <a:r>
              <a:rPr lang="en-US" sz="3200" dirty="0" err="1" smtClean="0"/>
              <a:t>Gurudayal</a:t>
            </a:r>
            <a:r>
              <a:rPr lang="en-US" sz="3200" dirty="0" smtClean="0"/>
              <a:t>  College are in the town . People from many districts  come to this place to celebrate </a:t>
            </a:r>
            <a:r>
              <a:rPr lang="en-US" sz="3200" dirty="0" err="1" smtClean="0"/>
              <a:t>Eid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p="http://schemas.openxmlformats.org/presentationml/2006/main" xmlns=""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1829</TotalTime>
  <Words>448</Words>
  <Application>Microsoft Office PowerPoint</Application>
  <PresentationFormat>Custom</PresentationFormat>
  <Paragraphs>80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 Ahmed Mazumder</dc:creator>
  <cp:lastModifiedBy>Dpe</cp:lastModifiedBy>
  <cp:revision>282</cp:revision>
  <dcterms:created xsi:type="dcterms:W3CDTF">2018-09-18T04:52:19Z</dcterms:created>
  <dcterms:modified xsi:type="dcterms:W3CDTF">2020-07-08T18:51:58Z</dcterms:modified>
</cp:coreProperties>
</file>