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0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9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0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5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9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7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4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4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CFD1-4FEA-46D9-8244-05A4928A3AD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2250-1631-429A-A200-2DCFA3295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1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771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শুভেচ্ছা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জ্জজ্জজ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06714"/>
            <a:ext cx="7848600" cy="569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768600"/>
            <a:ext cx="3276600" cy="1828800"/>
          </a:xfrm>
        </p:spPr>
        <p:txBody>
          <a:bodyPr/>
          <a:lstStyle/>
          <a:p>
            <a:r>
              <a:rPr lang="en-US" dirty="0" smtClean="0"/>
              <a:t>২।নির্দিষ্ট </a:t>
            </a:r>
            <a:r>
              <a:rPr lang="en-US" dirty="0" err="1" smtClean="0"/>
              <a:t>ভূখন্ড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728" y="3962400"/>
            <a:ext cx="86868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err="1" smtClean="0">
                <a:solidFill>
                  <a:schemeClr val="tx1"/>
                </a:solidFill>
              </a:rPr>
              <a:t>এটি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রাষ্ট্রের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দ্বিতীয়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উপাদান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sz="4400" dirty="0" err="1" smtClean="0">
                <a:solidFill>
                  <a:schemeClr val="tx1"/>
                </a:solidFill>
              </a:rPr>
              <a:t>প্রত্যেক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রাষ্ট্রই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একটি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নির্দিষ্ট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ভূখন্ড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দ্বারা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পরিবেষ্টিত</a:t>
            </a:r>
            <a:r>
              <a:rPr lang="en-US" sz="4400" dirty="0" smtClean="0">
                <a:solidFill>
                  <a:schemeClr val="tx1"/>
                </a:solidFill>
              </a:rPr>
              <a:t> । </a:t>
            </a:r>
            <a:r>
              <a:rPr lang="en-US" sz="4400" dirty="0" err="1" smtClean="0">
                <a:solidFill>
                  <a:schemeClr val="tx1"/>
                </a:solidFill>
              </a:rPr>
              <a:t>ভূখন্ড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বলতে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স্থল্ভাগ</a:t>
            </a:r>
            <a:r>
              <a:rPr lang="en-US" sz="4400" dirty="0" smtClean="0">
                <a:solidFill>
                  <a:schemeClr val="tx1"/>
                </a:solidFill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</a:rPr>
              <a:t>সমুদ্রসীমা</a:t>
            </a:r>
            <a:r>
              <a:rPr lang="en-US" sz="4400" dirty="0" smtClean="0">
                <a:solidFill>
                  <a:schemeClr val="tx1"/>
                </a:solidFill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</a:rPr>
              <a:t>আকাশসীমাও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বোঝায়</a:t>
            </a:r>
            <a:r>
              <a:rPr lang="en-US" sz="4400" dirty="0" smtClean="0">
                <a:solidFill>
                  <a:schemeClr val="tx1"/>
                </a:solidFill>
              </a:rPr>
              <a:t>। </a:t>
            </a:r>
            <a:r>
              <a:rPr lang="en-US" sz="4400" dirty="0" err="1" smtClean="0">
                <a:solidFill>
                  <a:schemeClr val="tx1"/>
                </a:solidFill>
              </a:rPr>
              <a:t>এটি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বড়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অথবা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ছোট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হতে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পারে</a:t>
            </a:r>
            <a:r>
              <a:rPr lang="en-US" sz="4400" dirty="0" smtClean="0">
                <a:solidFill>
                  <a:schemeClr val="tx1"/>
                </a:solidFill>
              </a:rPr>
              <a:t> । </a:t>
            </a:r>
            <a:r>
              <a:rPr lang="en-US" sz="4400" dirty="0" err="1" smtClean="0">
                <a:solidFill>
                  <a:schemeClr val="tx1"/>
                </a:solidFill>
              </a:rPr>
              <a:t>আবার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দ্বীপের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সমষ্টি</a:t>
            </a:r>
            <a:r>
              <a:rPr lang="en-US" sz="4400" dirty="0" smtClean="0">
                <a:solidFill>
                  <a:schemeClr val="tx1"/>
                </a:solidFill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</a:rPr>
              <a:t>হতে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পারে</a:t>
            </a:r>
            <a:r>
              <a:rPr lang="en-US" sz="4400" dirty="0" smtClean="0">
                <a:solidFill>
                  <a:schemeClr val="tx1"/>
                </a:solidFill>
              </a:rPr>
              <a:t>।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8" y="152400"/>
            <a:ext cx="2005102" cy="32682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57" y="0"/>
            <a:ext cx="3886200" cy="342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599" y="0"/>
            <a:ext cx="5181601" cy="1470025"/>
          </a:xfrm>
        </p:spPr>
        <p:txBody>
          <a:bodyPr/>
          <a:lstStyle/>
          <a:p>
            <a:r>
              <a:rPr lang="en-US" dirty="0" smtClean="0"/>
              <a:t>৩।সরকার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8077200" cy="49530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রাষ্ট্রের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অপরিহার্য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তৃতীয়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উপাদানটি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হলো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সরকার</a:t>
            </a:r>
            <a:r>
              <a:rPr lang="en-US" sz="4000" dirty="0" smtClean="0">
                <a:solidFill>
                  <a:schemeClr val="tx1"/>
                </a:solidFill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</a:rPr>
              <a:t>রাষ্ট্র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পরিচালনার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জন্য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তিনটি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বিভাগ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থাকে</a:t>
            </a:r>
            <a:r>
              <a:rPr lang="en-US" sz="4000" dirty="0" smtClean="0">
                <a:solidFill>
                  <a:schemeClr val="tx1"/>
                </a:solidFill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</a:rPr>
              <a:t>যথাঃ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আইন</a:t>
            </a:r>
            <a:r>
              <a:rPr lang="en-US" sz="4000" dirty="0" smtClean="0">
                <a:solidFill>
                  <a:schemeClr val="tx1"/>
                </a:solidFill>
              </a:rPr>
              <a:t> , </a:t>
            </a:r>
            <a:r>
              <a:rPr lang="en-US" sz="4000" dirty="0" err="1" smtClean="0">
                <a:solidFill>
                  <a:schemeClr val="tx1"/>
                </a:solidFill>
              </a:rPr>
              <a:t>শাসন</a:t>
            </a:r>
            <a:r>
              <a:rPr lang="en-US" sz="4000" dirty="0" smtClean="0">
                <a:solidFill>
                  <a:schemeClr val="tx1"/>
                </a:solidFill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</a:rPr>
              <a:t>বিচার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বিভাগ</a:t>
            </a:r>
            <a:r>
              <a:rPr lang="en-US" sz="4000" dirty="0" smtClean="0">
                <a:solidFill>
                  <a:schemeClr val="tx1"/>
                </a:solidFill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</a:rPr>
              <a:t>এই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তিনটি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বিভাগ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এর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সমন্বয়ে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সরকার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গঠিত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</a:rPr>
              <a:t>অর্থা</a:t>
            </a:r>
            <a:r>
              <a:rPr lang="en-US" sz="4000" dirty="0" smtClean="0">
                <a:solidFill>
                  <a:schemeClr val="tx1"/>
                </a:solidFill>
              </a:rPr>
              <a:t>ৎ </a:t>
            </a:r>
            <a:r>
              <a:rPr lang="en-US" sz="4000" dirty="0" err="1" smtClean="0">
                <a:solidFill>
                  <a:schemeClr val="tx1"/>
                </a:solidFill>
              </a:rPr>
              <a:t>রাষ্ট্রের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ক্ষমতা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সরকার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দ্বারা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পরিচালিত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হয়।অধ্যাপক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গার্নার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বলেন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</a:rPr>
              <a:t>রাষ্ট্র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যদি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জীবদেহ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তাহলে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সরকার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মস্তিষ্ক</a:t>
            </a:r>
            <a:r>
              <a:rPr lang="en-US" sz="4000" dirty="0" smtClean="0">
                <a:solidFill>
                  <a:schemeClr val="tx1"/>
                </a:solidFill>
              </a:rPr>
              <a:t>।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2438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838200"/>
            <a:ext cx="4038600" cy="2076450"/>
          </a:xfrm>
        </p:spPr>
        <p:txBody>
          <a:bodyPr/>
          <a:lstStyle/>
          <a:p>
            <a:r>
              <a:rPr lang="en-US" dirty="0" smtClean="0"/>
              <a:t>৪। </a:t>
            </a:r>
            <a:r>
              <a:rPr lang="en-US" dirty="0" err="1" smtClean="0"/>
              <a:t>স্বার্বভৌমত্ব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534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এই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শব্দ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দ্বারা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চূড়ান্ত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ক্ষমতা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বোঝায়</a:t>
            </a:r>
            <a:r>
              <a:rPr lang="en-US" sz="4000" dirty="0">
                <a:solidFill>
                  <a:schemeClr val="tx1"/>
                </a:solidFill>
              </a:rPr>
              <a:t>। </a:t>
            </a:r>
            <a:r>
              <a:rPr lang="en-US" sz="4000" dirty="0" err="1">
                <a:solidFill>
                  <a:schemeClr val="tx1"/>
                </a:solidFill>
              </a:rPr>
              <a:t>এই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ক্ষমতা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রাষ্ট্র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কে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অন্যান্য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সংস্থা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থেকে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আলাদা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করে।স্বার্বভৌমের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আদর্শ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হলো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আইন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।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এই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আইন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মানতে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জনসাধারণ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বাধ্য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। </a:t>
            </a:r>
          </a:p>
          <a:p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এর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দুইটি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দিক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রয়েছে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।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আভ্যন্তরীণ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ও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বাহ্যিক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। </a:t>
            </a:r>
          </a:p>
          <a:p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রাষ্ট্রের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ভেতরের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সকল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ব্যক্তি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ও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প্রতিষ্ঠানের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নিয়ন্ত্রণ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করা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হলো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আভ্যন্তরীণ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ক্ষমতা।রাষ্ট্রকে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বহির্শত্রু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থেকে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রক্ষা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করা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হলো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বাহ্যিক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ক্ষমতা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। 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" y="87055"/>
            <a:ext cx="5116286" cy="206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229600" cy="2316163"/>
          </a:xfrm>
        </p:spPr>
        <p:txBody>
          <a:bodyPr/>
          <a:lstStyle/>
          <a:p>
            <a:r>
              <a:rPr lang="en-US" dirty="0" smtClean="0"/>
              <a:t>১। </a:t>
            </a:r>
            <a:r>
              <a:rPr lang="en-US" dirty="0" err="1" smtClean="0"/>
              <a:t>রাষ্ট্রের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২। </a:t>
            </a:r>
            <a:r>
              <a:rPr lang="en-US" dirty="0" err="1" smtClean="0"/>
              <a:t>রাষ্ট্রের</a:t>
            </a:r>
            <a:r>
              <a:rPr lang="en-US" dirty="0" smtClean="0"/>
              <a:t> </a:t>
            </a:r>
            <a:r>
              <a:rPr lang="en-US" dirty="0" err="1" smtClean="0"/>
              <a:t>সবচেয়ে</a:t>
            </a:r>
            <a:r>
              <a:rPr lang="en-US" dirty="0" smtClean="0"/>
              <a:t> </a:t>
            </a:r>
            <a:r>
              <a:rPr lang="en-US" dirty="0" err="1" smtClean="0"/>
              <a:t>গুরুত্বপূর্ণ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কোনটি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8305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6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/>
          <a:lstStyle/>
          <a:p>
            <a:r>
              <a:rPr lang="en-US" dirty="0" err="1" smtClean="0"/>
              <a:t>রাষ্ট্রের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133601"/>
            <a:ext cx="3505200" cy="2667000"/>
          </a:xfrm>
        </p:spPr>
        <p:txBody>
          <a:bodyPr/>
          <a:lstStyle/>
          <a:p>
            <a:r>
              <a:rPr lang="en-US" dirty="0" err="1" smtClean="0"/>
              <a:t>রাষ্ট্রের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রকম</a:t>
            </a:r>
            <a:r>
              <a:rPr lang="en-US" dirty="0" smtClean="0"/>
              <a:t>। </a:t>
            </a:r>
          </a:p>
          <a:p>
            <a:r>
              <a:rPr lang="en-US" dirty="0" err="1" smtClean="0"/>
              <a:t>যথাঃ</a:t>
            </a:r>
            <a:r>
              <a:rPr lang="en-US" dirty="0" smtClean="0"/>
              <a:t> ১।অপরিহার্য।</a:t>
            </a:r>
          </a:p>
          <a:p>
            <a:r>
              <a:rPr lang="en-US" dirty="0" smtClean="0"/>
              <a:t>২। </a:t>
            </a:r>
            <a:r>
              <a:rPr lang="en-US" dirty="0" err="1" smtClean="0"/>
              <a:t>কল্যাণমুলক</a:t>
            </a:r>
            <a:r>
              <a:rPr lang="en-US" dirty="0" smtClean="0"/>
              <a:t> 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3886200" cy="657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4876800" cy="944562"/>
          </a:xfrm>
        </p:spPr>
        <p:txBody>
          <a:bodyPr/>
          <a:lstStyle/>
          <a:p>
            <a:r>
              <a:rPr lang="en-US" dirty="0" err="1" smtClean="0"/>
              <a:t>অপরিহার্য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543800" cy="44958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আইন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শৃঙ্খলা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রক্ষা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করা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sz="3600" dirty="0" err="1" smtClean="0">
                <a:solidFill>
                  <a:srgbClr val="C00000"/>
                </a:solidFill>
              </a:rPr>
              <a:t>নাগরিকদের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জীবন</a:t>
            </a:r>
            <a:r>
              <a:rPr lang="en-US" sz="3600" dirty="0" smtClean="0">
                <a:solidFill>
                  <a:srgbClr val="C00000"/>
                </a:solidFill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</a:rPr>
              <a:t>সম্পত্তির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নিরাপত্তা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sz="3600" dirty="0" err="1" smtClean="0">
                <a:solidFill>
                  <a:srgbClr val="C00000"/>
                </a:solidFill>
              </a:rPr>
              <a:t>জনসাধারণকে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আইন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মেনে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চলতে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বাধ্য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করা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sz="3600" dirty="0" err="1" smtClean="0">
                <a:solidFill>
                  <a:srgbClr val="C00000"/>
                </a:solidFill>
              </a:rPr>
              <a:t>সমাজের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শান্তি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ভঙ্গাকারীদের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শাস্তির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বিধান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করা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sz="3600" dirty="0" err="1" smtClean="0">
                <a:solidFill>
                  <a:srgbClr val="C00000"/>
                </a:solidFill>
              </a:rPr>
              <a:t>জাতীয়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নিরাপত্তা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</a:rPr>
              <a:t>স্বাধীনতা</a:t>
            </a:r>
            <a:r>
              <a:rPr lang="en-US" sz="3600" dirty="0" smtClean="0">
                <a:solidFill>
                  <a:srgbClr val="C00000"/>
                </a:solidFill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</a:rPr>
              <a:t>সার্বভৌমত্ব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রক্ষা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করা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449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7" y="1219200"/>
            <a:ext cx="9144000" cy="4876800"/>
          </a:xfrm>
        </p:spPr>
        <p:txBody>
          <a:bodyPr>
            <a:normAutofit/>
          </a:bodyPr>
          <a:lstStyle/>
          <a:p>
            <a:r>
              <a:rPr lang="bn-BD" sz="3600" dirty="0">
                <a:solidFill>
                  <a:srgbClr val="C00000"/>
                </a:solidFill>
              </a:rPr>
              <a:t>আন্তর্জাতিক অঙ্গনে রাষ্ট্রকে পরিচিতি করা।</a:t>
            </a:r>
          </a:p>
          <a:p>
            <a:r>
              <a:rPr lang="bn-BD" sz="3600" dirty="0">
                <a:solidFill>
                  <a:srgbClr val="C00000"/>
                </a:solidFill>
              </a:rPr>
              <a:t>আইন প্রণয়ন, আইনের শাসন ও ন্যায়বিচার প্রতিষ্ঠা করা।</a:t>
            </a:r>
          </a:p>
          <a:p>
            <a:r>
              <a:rPr lang="bn-BD" sz="3600" dirty="0">
                <a:solidFill>
                  <a:srgbClr val="C00000"/>
                </a:solidFill>
              </a:rPr>
              <a:t>অর্থ ও সম্পদের সুষ্ঠু ব্যবস্থাপনা।</a:t>
            </a:r>
          </a:p>
          <a:p>
            <a:r>
              <a:rPr lang="bn-BD" sz="3600" dirty="0">
                <a:solidFill>
                  <a:srgbClr val="C00000"/>
                </a:solidFill>
              </a:rPr>
              <a:t>খাজনা ও কর নির্ধারণ এবং তা আদায় করা।</a:t>
            </a:r>
          </a:p>
          <a:p>
            <a:r>
              <a:rPr lang="bn-BD" sz="3600" dirty="0">
                <a:solidFill>
                  <a:srgbClr val="C00000"/>
                </a:solidFill>
              </a:rPr>
              <a:t>বাজেট প্রনয়ণ, মুদ্রা প্রবর্তন ও মুদ্রা বিনিয়োগের ব্যবস্থা।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err="1" smtClean="0"/>
              <a:t>কল্যাণমূলক</a:t>
            </a:r>
            <a:r>
              <a:rPr lang="en-US" dirty="0" smtClean="0"/>
              <a:t> </a:t>
            </a:r>
            <a:r>
              <a:rPr lang="en-US" dirty="0" err="1" smtClean="0"/>
              <a:t>কার্যাবলি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রাষ্ট্রের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জনগনকে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শিক্ষিত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তোলা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জনগনের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স্বাস্থ্য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সুরক্ষা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নিশ্চিত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করা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জনগণের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খাদ্য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নিরাপত্তা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নিশ্চিত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করা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শিল্প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বানিজ্যের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উন্নয়ন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সাধন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রাস্তাঘাট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রেল-নৌ-বিমান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যোগাযোগ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পরিবহন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ব্যাবস্থার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উন্নয়ন</a:t>
            </a:r>
            <a:r>
              <a:rPr lang="en-US" dirty="0" smtClean="0">
                <a:solidFill>
                  <a:schemeClr val="tx1"/>
                </a:solidFill>
              </a:rPr>
              <a:t> 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জনগণের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স্বাধীনতা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অধিকার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রক্ষা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শ্রমিকদের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সুস্থ্য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রাখা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9905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8000" dirty="0" err="1" smtClean="0"/>
              <a:t>বাড়ির</a:t>
            </a:r>
            <a:r>
              <a:rPr lang="en-US" sz="8000" dirty="0" smtClean="0"/>
              <a:t> </a:t>
            </a:r>
            <a:r>
              <a:rPr lang="en-US" sz="8000" dirty="0" err="1" smtClean="0"/>
              <a:t>কাজ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7200" dirty="0" err="1" smtClean="0">
                <a:solidFill>
                  <a:schemeClr val="tx1"/>
                </a:solidFill>
              </a:rPr>
              <a:t>প্রশ্নঃ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রাষ্ট্রের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কার্যাবলি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সমুহ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ছক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আকারে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লিখ</a:t>
            </a:r>
            <a:r>
              <a:rPr lang="en-US" sz="7200" dirty="0" smtClean="0">
                <a:solidFill>
                  <a:schemeClr val="tx1"/>
                </a:solidFill>
              </a:rPr>
              <a:t>।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10000"/>
            <a:ext cx="63246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ধন্যবাদ</a:t>
            </a: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5262"/>
            <a:ext cx="9144000" cy="464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4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369" y="-1524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শিক্ষক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পরিচিতি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1295401"/>
            <a:ext cx="5825836" cy="5257800"/>
          </a:xfrm>
        </p:spPr>
        <p:txBody>
          <a:bodyPr>
            <a:normAutofit fontScale="40000" lnSpcReduction="20000"/>
          </a:bodyPr>
          <a:lstStyle/>
          <a:p>
            <a:r>
              <a:rPr lang="en-US" sz="17600" dirty="0" err="1" smtClean="0">
                <a:solidFill>
                  <a:schemeClr val="accent6">
                    <a:lumMod val="50000"/>
                  </a:schemeClr>
                </a:solidFill>
              </a:rPr>
              <a:t>নাদিরা</a:t>
            </a:r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7600" dirty="0" err="1" smtClean="0">
                <a:solidFill>
                  <a:schemeClr val="accent6">
                    <a:lumMod val="50000"/>
                  </a:schemeClr>
                </a:solidFill>
              </a:rPr>
              <a:t>শারমিন</a:t>
            </a:r>
            <a:endParaRPr lang="en-US" sz="17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7600" dirty="0" err="1" smtClean="0">
                <a:solidFill>
                  <a:schemeClr val="accent6">
                    <a:lumMod val="50000"/>
                  </a:schemeClr>
                </a:solidFill>
              </a:rPr>
              <a:t>সহকারী</a:t>
            </a:r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7600" dirty="0" err="1" smtClean="0">
                <a:solidFill>
                  <a:schemeClr val="accent6">
                    <a:lumMod val="50000"/>
                  </a:schemeClr>
                </a:solidFill>
              </a:rPr>
              <a:t>শিক্ষক</a:t>
            </a:r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en-US" sz="17600" dirty="0" err="1" smtClean="0">
                <a:solidFill>
                  <a:schemeClr val="accent6">
                    <a:lumMod val="50000"/>
                  </a:schemeClr>
                </a:solidFill>
              </a:rPr>
              <a:t>নারায়নগঞ্জ</a:t>
            </a:r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7600" dirty="0" err="1" smtClean="0">
                <a:solidFill>
                  <a:schemeClr val="accent6">
                    <a:lumMod val="50000"/>
                  </a:schemeClr>
                </a:solidFill>
              </a:rPr>
              <a:t>প্রিপারেটরী</a:t>
            </a:r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7600" dirty="0" err="1" smtClean="0">
                <a:solidFill>
                  <a:schemeClr val="accent6">
                    <a:lumMod val="50000"/>
                  </a:schemeClr>
                </a:solidFill>
              </a:rPr>
              <a:t>স্কুল</a:t>
            </a:r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en-US" sz="17600" dirty="0" err="1" smtClean="0">
                <a:solidFill>
                  <a:schemeClr val="accent6">
                    <a:lumMod val="50000"/>
                  </a:schemeClr>
                </a:solidFill>
              </a:rPr>
              <a:t>নারায়ণগঞ্জ</a:t>
            </a:r>
            <a:r>
              <a:rPr lang="en-US" sz="17600" dirty="0" smtClean="0">
                <a:solidFill>
                  <a:schemeClr val="accent6">
                    <a:lumMod val="50000"/>
                  </a:schemeClr>
                </a:solidFill>
              </a:rPr>
              <a:t>।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en-US" sz="16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1482436"/>
            <a:ext cx="2514600" cy="33052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91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53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পাঠ</a:t>
            </a:r>
            <a:r>
              <a:rPr lang="en-US" sz="6000" dirty="0" smtClean="0"/>
              <a:t> </a:t>
            </a:r>
            <a:r>
              <a:rPr lang="en-US" sz="6000" dirty="0" err="1" smtClean="0"/>
              <a:t>পরিচিতি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962400"/>
          </a:xfrm>
        </p:spPr>
        <p:txBody>
          <a:bodyPr>
            <a:normAutofit lnSpcReduction="10000"/>
          </a:bodyPr>
          <a:lstStyle/>
          <a:p>
            <a:r>
              <a:rPr lang="en-US" sz="4800" dirty="0" err="1" smtClean="0">
                <a:solidFill>
                  <a:schemeClr val="tx1"/>
                </a:solidFill>
              </a:rPr>
              <a:t>শ্রেণিঃ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নবম</a:t>
            </a:r>
            <a:r>
              <a:rPr lang="en-US" sz="4800" dirty="0" smtClean="0">
                <a:solidFill>
                  <a:schemeClr val="tx1"/>
                </a:solidFill>
              </a:rPr>
              <a:t> – </a:t>
            </a:r>
            <a:r>
              <a:rPr lang="en-US" sz="4800" dirty="0" err="1" smtClean="0">
                <a:solidFill>
                  <a:schemeClr val="tx1"/>
                </a:solidFill>
              </a:rPr>
              <a:t>দশম</a:t>
            </a:r>
            <a:endParaRPr lang="en-US" sz="4800" dirty="0" smtClean="0">
              <a:solidFill>
                <a:schemeClr val="tx1"/>
              </a:solidFill>
            </a:endParaRPr>
          </a:p>
          <a:p>
            <a:r>
              <a:rPr lang="en-US" sz="4800" dirty="0" err="1" smtClean="0">
                <a:solidFill>
                  <a:schemeClr val="tx1"/>
                </a:solidFill>
              </a:rPr>
              <a:t>বিষয়ঃ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বাংলাদেশ</a:t>
            </a:r>
            <a:r>
              <a:rPr lang="en-US" sz="4800" dirty="0" smtClean="0">
                <a:solidFill>
                  <a:schemeClr val="tx1"/>
                </a:solidFill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</a:rPr>
              <a:t>বিশ্বপরিচয়</a:t>
            </a:r>
            <a:endParaRPr lang="en-US" sz="4800" dirty="0" smtClean="0">
              <a:solidFill>
                <a:schemeClr val="tx1"/>
              </a:solidFill>
            </a:endParaRPr>
          </a:p>
          <a:p>
            <a:r>
              <a:rPr lang="en-US" sz="4800" dirty="0" err="1" smtClean="0">
                <a:solidFill>
                  <a:schemeClr val="tx1"/>
                </a:solidFill>
              </a:rPr>
              <a:t>অধ্যায়ঃ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ছয়</a:t>
            </a:r>
            <a:endParaRPr lang="en-US" sz="4800" dirty="0" smtClean="0">
              <a:solidFill>
                <a:schemeClr val="tx1"/>
              </a:solidFill>
            </a:endParaRPr>
          </a:p>
          <a:p>
            <a:r>
              <a:rPr lang="en-US" sz="4800" dirty="0" smtClean="0">
                <a:solidFill>
                  <a:schemeClr val="tx1"/>
                </a:solidFill>
              </a:rPr>
              <a:t>“</a:t>
            </a:r>
            <a:r>
              <a:rPr lang="en-US" sz="4800" dirty="0" err="1" smtClean="0">
                <a:solidFill>
                  <a:schemeClr val="tx1"/>
                </a:solidFill>
              </a:rPr>
              <a:t>রাষ্ট্র</a:t>
            </a:r>
            <a:r>
              <a:rPr lang="en-US" sz="4800" dirty="0" smtClean="0">
                <a:solidFill>
                  <a:schemeClr val="tx1"/>
                </a:solidFill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</a:rPr>
              <a:t>নাগরিকতা</a:t>
            </a:r>
            <a:r>
              <a:rPr lang="en-US" sz="4800" dirty="0" smtClean="0">
                <a:solidFill>
                  <a:schemeClr val="tx1"/>
                </a:solidFill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</a:rPr>
              <a:t>আইন</a:t>
            </a:r>
            <a:r>
              <a:rPr lang="en-US" sz="4800" dirty="0" smtClean="0">
                <a:solidFill>
                  <a:schemeClr val="tx1"/>
                </a:solidFill>
              </a:rPr>
              <a:t>”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48521"/>
            <a:ext cx="2133598" cy="282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636"/>
            <a:ext cx="2743200" cy="879764"/>
          </a:xfrm>
        </p:spPr>
        <p:txBody>
          <a:bodyPr/>
          <a:lstStyle/>
          <a:p>
            <a:r>
              <a:rPr lang="en-US" dirty="0" err="1" smtClean="0"/>
              <a:t>ছবিটি</a:t>
            </a:r>
            <a:r>
              <a:rPr lang="en-US" dirty="0" smtClean="0"/>
              <a:t> </a:t>
            </a:r>
            <a:r>
              <a:rPr lang="en-US" dirty="0" err="1" smtClean="0"/>
              <a:t>দেখো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990600"/>
            <a:ext cx="5614214" cy="56423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303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81000"/>
            <a:ext cx="7772400" cy="1981199"/>
          </a:xfrm>
        </p:spPr>
        <p:txBody>
          <a:bodyPr>
            <a:normAutofit/>
          </a:bodyPr>
          <a:lstStyle/>
          <a:p>
            <a:r>
              <a:rPr lang="en-US" sz="7200" dirty="0" err="1" smtClean="0"/>
              <a:t>আজকের</a:t>
            </a:r>
            <a:r>
              <a:rPr lang="en-US" sz="7200" dirty="0" smtClean="0"/>
              <a:t> </a:t>
            </a:r>
            <a:r>
              <a:rPr lang="en-US" sz="7200" dirty="0" err="1" smtClean="0"/>
              <a:t>পাঠ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905000" y="2743200"/>
            <a:ext cx="7086600" cy="5029200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</a:rPr>
              <a:t>রাষ্ট্র</a:t>
            </a:r>
            <a:endParaRPr lang="en-US" sz="96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219200"/>
            <a:ext cx="5990234" cy="539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শিখনফল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/>
              <a:t>রাষ্ট্রের</a:t>
            </a:r>
            <a:r>
              <a:rPr lang="en-US" dirty="0" smtClean="0"/>
              <a:t> </a:t>
            </a:r>
            <a:r>
              <a:rPr lang="en-US" sz="4400" dirty="0" err="1" smtClean="0"/>
              <a:t>ধারনা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</a:t>
            </a:r>
          </a:p>
          <a:p>
            <a:r>
              <a:rPr lang="en-US" sz="4400" dirty="0" err="1" smtClean="0"/>
              <a:t>রাষ্ট্রের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উপাদান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</a:t>
            </a:r>
          </a:p>
          <a:p>
            <a:r>
              <a:rPr lang="en-US" sz="4400" dirty="0" err="1" smtClean="0"/>
              <a:t>রাষ্ট্রের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কার্যাবলি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782"/>
            <a:ext cx="7772400" cy="3143251"/>
          </a:xfrm>
        </p:spPr>
        <p:txBody>
          <a:bodyPr/>
          <a:lstStyle/>
          <a:p>
            <a:r>
              <a:rPr lang="en-US" dirty="0" err="1" smtClean="0"/>
              <a:t>রাষ্ট্র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81200"/>
            <a:ext cx="8763000" cy="4572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বিভিন্ন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রাষ্ট্রবিজ্ঞানী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বিভিন্ন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ভাবে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রাষ্ট্রের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সংজ্ঞা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দিয়েছেন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সবচেয়ে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সুস্পষ্ট</a:t>
            </a:r>
            <a:r>
              <a:rPr lang="en-US" dirty="0" smtClean="0">
                <a:solidFill>
                  <a:srgbClr val="C00000"/>
                </a:solidFill>
              </a:rPr>
              <a:t> ও </a:t>
            </a:r>
            <a:r>
              <a:rPr lang="en-US" dirty="0" err="1" smtClean="0">
                <a:solidFill>
                  <a:srgbClr val="C00000"/>
                </a:solidFill>
              </a:rPr>
              <a:t>পুর্নাঙ্গ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সংজ্ঞা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দিয়েছেন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অধ্যাপক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গার্নার</a:t>
            </a:r>
            <a:r>
              <a:rPr lang="en-US" dirty="0" smtClean="0">
                <a:solidFill>
                  <a:srgbClr val="C00000"/>
                </a:solidFill>
              </a:rPr>
              <a:t> ।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তিনি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বলেছেন</a:t>
            </a:r>
            <a:r>
              <a:rPr lang="en-US" dirty="0" smtClean="0">
                <a:solidFill>
                  <a:schemeClr val="tx1"/>
                </a:solidFill>
              </a:rPr>
              <a:t>, “</a:t>
            </a:r>
            <a:r>
              <a:rPr lang="en-US" dirty="0" err="1" smtClean="0">
                <a:solidFill>
                  <a:schemeClr val="tx1"/>
                </a:solidFill>
              </a:rPr>
              <a:t>রাষ্ট্র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হলো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বহুসংখ্যক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ব্যক্তি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নিয়ে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গঠিত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এমন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জনসমাজ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যারা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নির্দিষ্ট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ভুখন্ডে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স্থায়ীভাবে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বসবাস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যা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বহির্শক্তির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নিয়ন্ত্রন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মুক্ত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এবং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যাদের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একটি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সুসংগঠিত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সরকার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আছে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যে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সরকারের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প্রতি</a:t>
            </a:r>
            <a:r>
              <a:rPr lang="en-US" dirty="0" smtClean="0">
                <a:solidFill>
                  <a:schemeClr val="tx1"/>
                </a:solidFill>
              </a:rPr>
              <a:t> ঐ </a:t>
            </a:r>
            <a:r>
              <a:rPr lang="en-US" dirty="0" err="1" smtClean="0">
                <a:solidFill>
                  <a:schemeClr val="tx1"/>
                </a:solidFill>
              </a:rPr>
              <a:t>জনসমাজ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স্বভাবতই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অনুগত</a:t>
            </a:r>
            <a:r>
              <a:rPr lang="en-US" dirty="0" smtClean="0">
                <a:solidFill>
                  <a:schemeClr val="tx1"/>
                </a:solidFill>
              </a:rPr>
              <a:t>”। 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1439563" cy="198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রাষ্ট্রের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352800"/>
            <a:ext cx="8686800" cy="33528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</a:rPr>
              <a:t>রাষ্ট্রের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ধারনা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ব্যাখ্যা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করলে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দেখা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যায়</a:t>
            </a:r>
            <a:r>
              <a:rPr lang="en-US" sz="5400" dirty="0" smtClean="0">
                <a:solidFill>
                  <a:srgbClr val="C00000"/>
                </a:solidFill>
              </a:rPr>
              <a:t>,</a:t>
            </a:r>
          </a:p>
          <a:p>
            <a:r>
              <a:rPr lang="en-US" sz="5400" dirty="0" err="1" smtClean="0">
                <a:solidFill>
                  <a:srgbClr val="C00000"/>
                </a:solidFill>
              </a:rPr>
              <a:t>প্রত্যেক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রাষ্ট্রের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চারটি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উপাদান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থাকে</a:t>
            </a:r>
            <a:r>
              <a:rPr lang="en-US" sz="5400" dirty="0" smtClean="0">
                <a:solidFill>
                  <a:srgbClr val="C00000"/>
                </a:solidFill>
              </a:rPr>
              <a:t>। 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209800" cy="304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371599"/>
            <a:ext cx="3124200" cy="1143001"/>
          </a:xfrm>
        </p:spPr>
        <p:txBody>
          <a:bodyPr/>
          <a:lstStyle/>
          <a:p>
            <a:r>
              <a:rPr lang="en-US" dirty="0" smtClean="0"/>
              <a:t>১।জনসমষ্টি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8229600" cy="38862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</a:rPr>
              <a:t>জনসমষ্টি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হলো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রাষ্ট্রের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প্রাথমিক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উপাদান।রাষ্ট্র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গঠনের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জন্য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জনসমষ্টি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অপরিহার্য</a:t>
            </a:r>
            <a:r>
              <a:rPr lang="en-US" sz="4400" dirty="0" smtClean="0">
                <a:solidFill>
                  <a:srgbClr val="C00000"/>
                </a:solidFill>
              </a:rPr>
              <a:t>। </a:t>
            </a:r>
            <a:r>
              <a:rPr lang="en-US" sz="4400" dirty="0" err="1" smtClean="0">
                <a:solidFill>
                  <a:srgbClr val="C00000"/>
                </a:solidFill>
              </a:rPr>
              <a:t>তবে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জনসংখ্যা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কতো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হবে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তার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কোন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বাধা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ধরা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নিয়ম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নেই</a:t>
            </a:r>
            <a:r>
              <a:rPr lang="en-US" sz="4400" dirty="0" smtClean="0">
                <a:solidFill>
                  <a:srgbClr val="C00000"/>
                </a:solidFill>
              </a:rPr>
              <a:t>।   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"/>
            <a:ext cx="2286000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3840"/>
            <a:ext cx="266700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487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শুভেচ্ছা</vt:lpstr>
      <vt:lpstr>শিক্ষক পরিচিতি</vt:lpstr>
      <vt:lpstr>পাঠ পরিচিতি</vt:lpstr>
      <vt:lpstr>ছবিটি দেখো </vt:lpstr>
      <vt:lpstr>আজকের পাঠ</vt:lpstr>
      <vt:lpstr>শিখনফল এই পাঠ শেষে শিক্ষার্থীরা</vt:lpstr>
      <vt:lpstr>রাষ্ট্র কি?</vt:lpstr>
      <vt:lpstr>রাষ্ট্রের উপাদান </vt:lpstr>
      <vt:lpstr>১।জনসমষ্টি</vt:lpstr>
      <vt:lpstr>২।নির্দিষ্ট ভূখন্ড </vt:lpstr>
      <vt:lpstr>৩।সরকার  </vt:lpstr>
      <vt:lpstr>৪। স্বার্বভৌমত্ব </vt:lpstr>
      <vt:lpstr>মূল্যায়ন </vt:lpstr>
      <vt:lpstr>রাষ্ট্রের কার্যাবলী</vt:lpstr>
      <vt:lpstr>অপরিহার্য কার্যাবলী</vt:lpstr>
      <vt:lpstr>k</vt:lpstr>
      <vt:lpstr>কল্যাণমূলক কার্যাবলি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Windows User</dc:creator>
  <cp:lastModifiedBy>Windows User</cp:lastModifiedBy>
  <cp:revision>32</cp:revision>
  <dcterms:created xsi:type="dcterms:W3CDTF">2020-07-04T13:27:14Z</dcterms:created>
  <dcterms:modified xsi:type="dcterms:W3CDTF">2020-07-09T17:20:07Z</dcterms:modified>
</cp:coreProperties>
</file>