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76" r:id="rId3"/>
    <p:sldId id="277" r:id="rId4"/>
    <p:sldId id="261" r:id="rId5"/>
    <p:sldId id="263" r:id="rId6"/>
    <p:sldId id="265" r:id="rId7"/>
    <p:sldId id="278" r:id="rId8"/>
    <p:sldId id="279" r:id="rId9"/>
    <p:sldId id="280" r:id="rId10"/>
    <p:sldId id="283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8F4F8-A67B-4616-8F8C-7E54F6F94DD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747E5-EEF6-462D-A1B3-ECAD229E8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3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747E5-EEF6-462D-A1B3-ECAD229E8C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7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0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6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1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6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6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0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1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7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8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6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6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2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28601"/>
            <a:ext cx="8763000" cy="280076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000" i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আজকের পাঠে সকলকে </a:t>
            </a:r>
          </a:p>
          <a:p>
            <a:pPr algn="ctr"/>
            <a:r>
              <a:rPr lang="bn-IN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124200"/>
            <a:ext cx="3678652" cy="34103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12" y="3124200"/>
            <a:ext cx="4290262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20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38862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  <a:solidFill>
            <a:srgbClr val="00B0F0"/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 A={</a:t>
            </a:r>
            <a:r>
              <a:rPr lang="en-US" dirty="0" err="1"/>
              <a:t>x:x∈N</a:t>
            </a:r>
            <a:r>
              <a:rPr lang="en-US" dirty="0"/>
              <a:t> </a:t>
            </a:r>
            <a:r>
              <a:rPr lang="bn-IN" dirty="0"/>
              <a:t>এবং</a:t>
            </a:r>
            <a:r>
              <a:rPr lang="en-US" dirty="0"/>
              <a:t> x</a:t>
            </a:r>
            <a:r>
              <a:rPr lang="en-US" baseline="30000" dirty="0"/>
              <a:t>2</a:t>
            </a:r>
            <a:r>
              <a:rPr lang="en-US" dirty="0"/>
              <a:t>−5x+6=0} </a:t>
            </a:r>
            <a:br>
              <a:rPr lang="en-US" dirty="0"/>
            </a:br>
            <a:r>
              <a:rPr lang="en-US" dirty="0"/>
              <a:t> B={1,4}</a:t>
            </a:r>
            <a:r>
              <a:rPr lang="bn-IN" dirty="0"/>
              <a:t>  </a:t>
            </a:r>
            <a:r>
              <a:rPr lang="en-US" dirty="0"/>
              <a:t>C={a,4</a:t>
            </a:r>
            <a:r>
              <a:rPr lang="en-US" dirty="0" smtClean="0"/>
              <a:t>}</a:t>
            </a:r>
            <a:endParaRPr lang="bn-IN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bn-IN" dirty="0"/>
              <a:t>ক</a:t>
            </a:r>
            <a:r>
              <a:rPr lang="en-US" dirty="0"/>
              <a:t>) A </a:t>
            </a:r>
            <a:r>
              <a:rPr lang="bn-IN" dirty="0"/>
              <a:t>সেটটিকে তালিকা পদ্ধতিতে নির্ণয় কর</a:t>
            </a:r>
            <a:r>
              <a:rPr lang="bn-IN" dirty="0" smtClean="0"/>
              <a:t>।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bn-IN" dirty="0"/>
              <a:t>খ</a:t>
            </a:r>
            <a:r>
              <a:rPr lang="en-US" dirty="0"/>
              <a:t>) P(B∪C)</a:t>
            </a:r>
            <a:r>
              <a:rPr lang="bn-IN" dirty="0"/>
              <a:t> নির্ণয় কর এবং দেখাও যে</a:t>
            </a:r>
            <a:r>
              <a:rPr lang="en-US" dirty="0"/>
              <a:t>, P(B∪C)</a:t>
            </a:r>
            <a:r>
              <a:rPr lang="bn-IN" dirty="0"/>
              <a:t> এর উপাদান সংখ্যা</a:t>
            </a:r>
            <a:r>
              <a:rPr lang="en-US" dirty="0"/>
              <a:t> 2</a:t>
            </a:r>
            <a:r>
              <a:rPr lang="en-US" baseline="30000" dirty="0"/>
              <a:t>n </a:t>
            </a:r>
            <a:r>
              <a:rPr lang="bn-IN" dirty="0"/>
              <a:t>কে সমর্থন করে</a:t>
            </a:r>
            <a:r>
              <a:rPr lang="bn-IN" dirty="0" smtClean="0"/>
              <a:t>।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bn-IN" dirty="0"/>
              <a:t>গ</a:t>
            </a:r>
            <a:r>
              <a:rPr lang="en-US" dirty="0"/>
              <a:t>) </a:t>
            </a:r>
            <a:r>
              <a:rPr lang="bn-IN" dirty="0"/>
              <a:t>দেখাও যে</a:t>
            </a:r>
            <a:r>
              <a:rPr lang="en-US" dirty="0"/>
              <a:t>, A×(B∩C)=(A×B)∩(A×C)</a:t>
            </a: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53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04800" y="533400"/>
            <a:ext cx="8458200" cy="571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7800" y="1143000"/>
            <a:ext cx="5824537" cy="4114799"/>
          </a:xfrm>
          <a:prstGeom prst="rect">
            <a:avLst/>
          </a:prstGeom>
          <a:noFill/>
        </p:spPr>
        <p:txBody>
          <a:bodyPr wrap="square" rtlCol="0">
            <a:prstTxWarp prst="textButtonPour">
              <a:avLst/>
            </a:prstTxWarp>
            <a:spAutoFit/>
          </a:bodyPr>
          <a:lstStyle/>
          <a:p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আজকের মত সকলকে</a:t>
            </a:r>
            <a:r>
              <a:rPr lang="bn-IN" sz="6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138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9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1" y="304800"/>
            <a:ext cx="3771900" cy="1066800"/>
          </a:xfrm>
        </p:spPr>
        <p:txBody>
          <a:bodyPr>
            <a:normAutofit/>
          </a:bodyPr>
          <a:lstStyle/>
          <a:p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bn-IN" sz="3600" b="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600" b="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62175"/>
            <a:ext cx="4040188" cy="39512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আবুল </a:t>
            </a:r>
            <a:r>
              <a:rPr lang="bn-IN" sz="2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হাশেম</a:t>
            </a:r>
          </a:p>
          <a:p>
            <a:pPr marL="0" indent="0" algn="ctr">
              <a:buNone/>
            </a:pPr>
            <a:r>
              <a:rPr lang="bn-IN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marL="0" indent="0" algn="ctr">
              <a:buNone/>
            </a:pPr>
            <a:r>
              <a:rPr lang="bn-IN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মাটিরাংগা সরকারি মডেল উচ্চ </a:t>
            </a:r>
            <a:r>
              <a:rPr lang="bn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</a:p>
          <a:p>
            <a:pPr marL="0" indent="0" algn="ctr">
              <a:buNone/>
            </a:pPr>
            <a:r>
              <a:rPr lang="bn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মাটিরাংগা,খাগড়াছড়ি</a:t>
            </a:r>
            <a:endParaRPr lang="bn-IN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মোবাইলঃ০১৫৫৬৭০৩৮৭১</a:t>
            </a:r>
          </a:p>
          <a:p>
            <a:pPr marL="0" indent="0" algn="ctr">
              <a:buNone/>
            </a:pPr>
            <a:r>
              <a:rPr lang="en-US" sz="1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Email:abul.hashem.mphs@gmail.com</a:t>
            </a:r>
            <a:endParaRPr lang="en-US" sz="1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4724400" y="2133600"/>
            <a:ext cx="3886200" cy="3886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শ্রেণিঃনবম-দশম</a:t>
            </a:r>
          </a:p>
          <a:p>
            <a:pPr algn="ctr"/>
            <a:r>
              <a:rPr lang="bn-IN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বিষয়ঃগণিত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অধ্যায়ঃদ্বিতীয়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2590800" y="457200"/>
            <a:ext cx="35814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rgbClr val="FFFF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175390"/>
            <a:ext cx="1138138" cy="105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39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7" grpId="0" build="p" animBg="1"/>
      <p:bldP spid="8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7975" y="274638"/>
            <a:ext cx="2895600" cy="1143000"/>
          </a:xfrm>
        </p:spPr>
        <p:txBody>
          <a:bodyPr>
            <a:noAutofit/>
          </a:bodyPr>
          <a:lstStyle/>
          <a:p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847975" y="381000"/>
            <a:ext cx="2895600" cy="838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228600" y="1524000"/>
            <a:ext cx="8686800" cy="48006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এই পাঠ শেষ শিক্ষার্থীরা-----------------</a:t>
            </a:r>
          </a:p>
          <a:p>
            <a:r>
              <a:rPr lang="bn-IN" sz="3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সেট সংক্রান্ত সৃজনশীল নিম্নলিখিত প্রশ্নের সমাধান করতে পারবে।</a:t>
            </a:r>
          </a:p>
          <a:p>
            <a:r>
              <a:rPr lang="bn-IN" sz="3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600" dirty="0"/>
              <a:t> </a:t>
            </a:r>
            <a:r>
              <a:rPr lang="en-US" sz="2400" dirty="0"/>
              <a:t>A={</a:t>
            </a:r>
            <a:r>
              <a:rPr lang="en-US" sz="2400" dirty="0" err="1"/>
              <a:t>x:x∈N</a:t>
            </a:r>
            <a:r>
              <a:rPr lang="en-US" sz="2400" dirty="0"/>
              <a:t> </a:t>
            </a:r>
            <a:r>
              <a:rPr lang="bn-IN" sz="2400" dirty="0"/>
              <a:t>এবং</a:t>
            </a:r>
            <a:r>
              <a:rPr lang="en-US" sz="2400" dirty="0"/>
              <a:t> x</a:t>
            </a:r>
            <a:r>
              <a:rPr lang="en-US" sz="2400" baseline="30000" dirty="0"/>
              <a:t>2</a:t>
            </a:r>
            <a:r>
              <a:rPr lang="en-US" sz="2400" dirty="0"/>
              <a:t>−8x+15=0} </a:t>
            </a:r>
            <a:br>
              <a:rPr lang="en-US" sz="2400" dirty="0"/>
            </a:br>
            <a:r>
              <a:rPr lang="en-US" sz="2400" dirty="0"/>
              <a:t> B={1,3} </a:t>
            </a:r>
            <a:r>
              <a:rPr lang="en-US" sz="2400" dirty="0" smtClean="0"/>
              <a:t>C</a:t>
            </a:r>
            <a:r>
              <a:rPr lang="en-US" sz="2400" dirty="0"/>
              <a:t>={2,3} </a:t>
            </a:r>
            <a:r>
              <a:rPr lang="en-US" sz="2400" dirty="0" smtClean="0"/>
              <a:t>D</a:t>
            </a:r>
            <a:r>
              <a:rPr lang="en-US" sz="2400" dirty="0"/>
              <a:t>={</a:t>
            </a:r>
            <a:r>
              <a:rPr lang="en-US" sz="2400" dirty="0" err="1"/>
              <a:t>a,b,c</a:t>
            </a:r>
            <a:r>
              <a:rPr lang="en-US" sz="2400" dirty="0"/>
              <a:t>}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 </a:t>
            </a:r>
            <a:r>
              <a:rPr lang="bn-IN" sz="2400" dirty="0"/>
              <a:t>ক</a:t>
            </a:r>
            <a:r>
              <a:rPr lang="en-US" sz="2400" dirty="0"/>
              <a:t>) A </a:t>
            </a:r>
            <a:r>
              <a:rPr lang="bn-IN" sz="2400" dirty="0"/>
              <a:t>সেটটিকে তালিকা পদ্ধতিতে প্রকাশ কর।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</a:t>
            </a:r>
            <a:r>
              <a:rPr lang="bn-IN" sz="2400" dirty="0"/>
              <a:t>খ</a:t>
            </a:r>
            <a:r>
              <a:rPr lang="en-US" sz="2400" dirty="0"/>
              <a:t>) </a:t>
            </a:r>
            <a:r>
              <a:rPr lang="bn-IN" sz="2400" dirty="0"/>
              <a:t>প্রমাণ কর যে</a:t>
            </a:r>
            <a:r>
              <a:rPr lang="en-US" sz="2400" dirty="0"/>
              <a:t>, A×(B∩C)=(A×B)∩(A×C) </a:t>
            </a:r>
            <a:br>
              <a:rPr lang="en-US" sz="2400" dirty="0"/>
            </a:br>
            <a:r>
              <a:rPr lang="en-US" sz="2400" dirty="0"/>
              <a:t> </a:t>
            </a:r>
            <a:r>
              <a:rPr lang="bn-IN" sz="2400" dirty="0"/>
              <a:t>গ</a:t>
            </a:r>
            <a:r>
              <a:rPr lang="en-US" sz="2400" dirty="0"/>
              <a:t>) P(D) </a:t>
            </a:r>
            <a:r>
              <a:rPr lang="bn-IN" sz="2400" dirty="0"/>
              <a:t>নির্ণয় কর এবং দেখাও যে</a:t>
            </a:r>
            <a:r>
              <a:rPr lang="en-US" sz="2400" dirty="0"/>
              <a:t>, P(D) </a:t>
            </a:r>
            <a:r>
              <a:rPr lang="bn-IN" sz="2400" dirty="0"/>
              <a:t>এর উপাদান সংখ্যা</a:t>
            </a:r>
            <a:r>
              <a:rPr lang="en-US" sz="2400" dirty="0"/>
              <a:t> 2</a:t>
            </a:r>
            <a:r>
              <a:rPr lang="en-US" sz="2400" baseline="30000" dirty="0"/>
              <a:t>n</a:t>
            </a:r>
            <a:r>
              <a:rPr lang="en-US" sz="2400" dirty="0"/>
              <a:t> </a:t>
            </a:r>
            <a:r>
              <a:rPr lang="bn-IN" sz="2400" dirty="0"/>
              <a:t>কে সমর্থন করে।</a:t>
            </a:r>
            <a:endParaRPr lang="en-US" sz="2400" dirty="0"/>
          </a:p>
          <a:p>
            <a:endParaRPr lang="bn-IN" sz="36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48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anvas 48"/>
          <p:cNvGrpSpPr/>
          <p:nvPr/>
        </p:nvGrpSpPr>
        <p:grpSpPr>
          <a:xfrm>
            <a:off x="0" y="0"/>
            <a:ext cx="5486400" cy="3200400"/>
            <a:chOff x="0" y="0"/>
            <a:chExt cx="5486400" cy="32004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5486400" cy="3200400"/>
            </a:xfrm>
            <a:prstGeom prst="rect">
              <a:avLst/>
            </a:prstGeom>
          </p:spPr>
        </p:sp>
      </p:grpSp>
      <p:sp>
        <p:nvSpPr>
          <p:cNvPr id="5" name="AutoShape 96" descr="{\displaystyle \in }"/>
          <p:cNvSpPr>
            <a:spLocks noChangeAspect="1" noChangeArrowheads="1"/>
          </p:cNvSpPr>
          <p:nvPr/>
        </p:nvSpPr>
        <p:spPr bwMode="auto">
          <a:xfrm>
            <a:off x="0" y="0"/>
            <a:ext cx="308610" cy="3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AutoShape 97" descr="{\displaystyle \in }"/>
          <p:cNvSpPr>
            <a:spLocks noChangeAspect="1" noChangeArrowheads="1"/>
          </p:cNvSpPr>
          <p:nvPr/>
        </p:nvSpPr>
        <p:spPr bwMode="auto">
          <a:xfrm>
            <a:off x="0" y="0"/>
            <a:ext cx="308610" cy="3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AutoShape 98" descr="{\displaystyle \notin }"/>
          <p:cNvSpPr>
            <a:spLocks noChangeAspect="1" noChangeArrowheads="1"/>
          </p:cNvSpPr>
          <p:nvPr/>
        </p:nvSpPr>
        <p:spPr bwMode="auto">
          <a:xfrm>
            <a:off x="0" y="0"/>
            <a:ext cx="308610" cy="3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57200" y="3163163"/>
            <a:ext cx="184731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solidFill>
                <a:srgbClr val="000000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solidFill>
                <a:srgbClr val="000000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3827076"/>
            <a:ext cx="2215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4135051"/>
            <a:ext cx="2215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4600" y="299085"/>
            <a:ext cx="3276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পাঠ উপস্থাপনা</a:t>
            </a:r>
          </a:p>
          <a:p>
            <a:pPr lvl="0"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“ক” এর সমাধান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1524000"/>
            <a:ext cx="6248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উদ্দীপক থেকে পাই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 A={</a:t>
            </a:r>
            <a:r>
              <a:rPr lang="en-US" sz="3200" dirty="0" err="1"/>
              <a:t>x:x∈N</a:t>
            </a:r>
            <a:r>
              <a:rPr lang="en-US" sz="3200" dirty="0"/>
              <a:t> </a:t>
            </a:r>
            <a:r>
              <a:rPr lang="bn-IN" sz="3200" dirty="0"/>
              <a:t>এবং</a:t>
            </a:r>
            <a:r>
              <a:rPr lang="en-US" sz="3200" dirty="0"/>
              <a:t> x</a:t>
            </a:r>
            <a:r>
              <a:rPr lang="en-US" sz="3200" baseline="30000" dirty="0"/>
              <a:t>2</a:t>
            </a:r>
            <a:r>
              <a:rPr lang="en-US" sz="3200" dirty="0"/>
              <a:t>−8x+15=0} </a:t>
            </a:r>
            <a:br>
              <a:rPr lang="en-US" sz="3200" dirty="0"/>
            </a:br>
            <a:r>
              <a:rPr lang="bn-IN" sz="3200" dirty="0"/>
              <a:t>এখানে</a:t>
            </a:r>
            <a:r>
              <a:rPr lang="en-US" sz="3200" dirty="0"/>
              <a:t>,x</a:t>
            </a:r>
            <a:r>
              <a:rPr lang="en-US" sz="3200" baseline="30000" dirty="0"/>
              <a:t>2</a:t>
            </a:r>
            <a:r>
              <a:rPr lang="en-US" sz="3200" dirty="0"/>
              <a:t>−8x+15=0</a:t>
            </a:r>
            <a:br>
              <a:rPr lang="en-US" sz="3200" dirty="0"/>
            </a:br>
            <a:r>
              <a:rPr lang="en-US" sz="3200" dirty="0"/>
              <a:t> </a:t>
            </a:r>
            <a:r>
              <a:rPr lang="bn-IN" sz="3200" dirty="0"/>
              <a:t>বা</a:t>
            </a:r>
            <a:r>
              <a:rPr lang="en-US" sz="3200" dirty="0"/>
              <a:t>, x</a:t>
            </a:r>
            <a:r>
              <a:rPr lang="en-US" sz="3200" baseline="30000" dirty="0"/>
              <a:t>2</a:t>
            </a:r>
            <a:r>
              <a:rPr lang="en-US" sz="3200" dirty="0"/>
              <a:t>−5x−3x+15=0</a:t>
            </a:r>
            <a:br>
              <a:rPr lang="en-US" sz="3200" dirty="0"/>
            </a:br>
            <a:r>
              <a:rPr lang="en-US" sz="3200" dirty="0"/>
              <a:t> </a:t>
            </a:r>
            <a:r>
              <a:rPr lang="bn-IN" sz="3200" dirty="0"/>
              <a:t>বা</a:t>
            </a:r>
            <a:r>
              <a:rPr lang="en-US" sz="3200" dirty="0"/>
              <a:t>, x(x−5)−3(x−5)=0</a:t>
            </a:r>
            <a:br>
              <a:rPr lang="en-US" sz="3200" dirty="0"/>
            </a:br>
            <a:r>
              <a:rPr lang="en-US" sz="3200" dirty="0"/>
              <a:t> </a:t>
            </a:r>
            <a:r>
              <a:rPr lang="bn-IN" sz="3200" dirty="0"/>
              <a:t>বা</a:t>
            </a:r>
            <a:r>
              <a:rPr lang="en-US" sz="3200" dirty="0"/>
              <a:t>, (x−5)(x−3)=0</a:t>
            </a:r>
            <a:br>
              <a:rPr lang="en-US" sz="3200" dirty="0"/>
            </a:br>
            <a:r>
              <a:rPr lang="en-US" sz="3200" dirty="0"/>
              <a:t> </a:t>
            </a:r>
            <a:r>
              <a:rPr lang="bn-IN" sz="3200" dirty="0"/>
              <a:t>হয়</a:t>
            </a:r>
            <a:r>
              <a:rPr lang="en-US" sz="3200" dirty="0"/>
              <a:t>, x−5=0</a:t>
            </a:r>
            <a:r>
              <a:rPr lang="bn-IN" sz="3200" dirty="0"/>
              <a:t>অথবা</a:t>
            </a:r>
            <a:r>
              <a:rPr lang="en-US" sz="3200" dirty="0"/>
              <a:t>, x−3=0</a:t>
            </a:r>
            <a:br>
              <a:rPr lang="en-US" sz="3200" dirty="0"/>
            </a:br>
            <a:r>
              <a:rPr lang="en-US" sz="3200" dirty="0"/>
              <a:t> </a:t>
            </a:r>
            <a:r>
              <a:rPr lang="bn-IN" sz="3200" dirty="0"/>
              <a:t>বা</a:t>
            </a:r>
            <a:r>
              <a:rPr lang="en-US" sz="3200" dirty="0"/>
              <a:t>, x=5  </a:t>
            </a:r>
            <a:r>
              <a:rPr lang="bn-IN" sz="3200" dirty="0"/>
              <a:t>বা</a:t>
            </a:r>
            <a:r>
              <a:rPr lang="en-US" sz="3200" dirty="0"/>
              <a:t>, x=3</a:t>
            </a:r>
            <a:br>
              <a:rPr lang="en-US" sz="3200" dirty="0"/>
            </a:br>
            <a:r>
              <a:rPr lang="en-US" sz="3200" dirty="0"/>
              <a:t>∴A={3,5} </a:t>
            </a:r>
          </a:p>
        </p:txBody>
      </p:sp>
    </p:spTree>
    <p:extLst>
      <p:ext uri="{BB962C8B-B14F-4D97-AF65-F5344CB8AC3E}">
        <p14:creationId xmlns:p14="http://schemas.microsoft.com/office/powerpoint/2010/main" val="137785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825" y="152400"/>
            <a:ext cx="8763000" cy="655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819400" y="304800"/>
            <a:ext cx="3733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পাঠ উপস্থাপনা</a:t>
            </a:r>
          </a:p>
          <a:p>
            <a:pPr algn="ctr"/>
            <a:r>
              <a:rPr lang="bn-IN" sz="3200" dirty="0" smtClean="0"/>
              <a:t>“খ” এর সমাধান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600200"/>
            <a:ext cx="7086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bn-IN" sz="3200" dirty="0">
                <a:solidFill>
                  <a:schemeClr val="bg1"/>
                </a:solidFill>
              </a:rPr>
              <a:t>উদ্দীপক থেকে পাই</a:t>
            </a:r>
            <a:r>
              <a:rPr lang="en-US" sz="3200" dirty="0">
                <a:solidFill>
                  <a:schemeClr val="bg1"/>
                </a:solidFill>
              </a:rPr>
              <a:t>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B={1,3} </a:t>
            </a:r>
            <a:r>
              <a:rPr lang="bn-IN" sz="3200" dirty="0">
                <a:solidFill>
                  <a:schemeClr val="bg1"/>
                </a:solidFill>
              </a:rPr>
              <a:t>ও</a:t>
            </a:r>
            <a:r>
              <a:rPr lang="en-US" sz="3200" dirty="0">
                <a:solidFill>
                  <a:schemeClr val="bg1"/>
                </a:solidFill>
              </a:rPr>
              <a:t> C={2,3}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bn-IN" sz="3200" dirty="0">
                <a:solidFill>
                  <a:schemeClr val="bg1"/>
                </a:solidFill>
              </a:rPr>
              <a:t>এবং</a:t>
            </a:r>
            <a:r>
              <a:rPr lang="en-US" sz="3200" dirty="0">
                <a:solidFill>
                  <a:schemeClr val="bg1"/>
                </a:solidFill>
              </a:rPr>
              <a:t> '</a:t>
            </a:r>
            <a:r>
              <a:rPr lang="bn-IN" sz="3200" dirty="0">
                <a:solidFill>
                  <a:schemeClr val="bg1"/>
                </a:solidFill>
              </a:rPr>
              <a:t>ক</a:t>
            </a:r>
            <a:r>
              <a:rPr lang="en-US" sz="3200" dirty="0">
                <a:solidFill>
                  <a:schemeClr val="bg1"/>
                </a:solidFill>
              </a:rPr>
              <a:t>' </a:t>
            </a:r>
            <a:r>
              <a:rPr lang="bn-IN" sz="3200" dirty="0">
                <a:solidFill>
                  <a:schemeClr val="bg1"/>
                </a:solidFill>
              </a:rPr>
              <a:t>থেকে পাই</a:t>
            </a:r>
            <a:r>
              <a:rPr lang="en-US" sz="3200" dirty="0">
                <a:solidFill>
                  <a:schemeClr val="bg1"/>
                </a:solidFill>
              </a:rPr>
              <a:t>, A={3,5}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∴B∩C={1,3}∩{2,3}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={3}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bn-IN" sz="3200" dirty="0">
                <a:solidFill>
                  <a:schemeClr val="bg1"/>
                </a:solidFill>
              </a:rPr>
              <a:t>এখানে</a:t>
            </a:r>
            <a:r>
              <a:rPr lang="en-US" sz="3200" dirty="0">
                <a:solidFill>
                  <a:schemeClr val="bg1"/>
                </a:solidFill>
              </a:rPr>
              <a:t>, A×B={3,5}×{1,3}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={(3,1),(3,3),(5,1),(5,3)}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bn-IN" sz="3200" dirty="0">
                <a:solidFill>
                  <a:schemeClr val="bg1"/>
                </a:solidFill>
              </a:rPr>
              <a:t>এবং</a:t>
            </a:r>
            <a:r>
              <a:rPr lang="en-US" sz="3200" dirty="0">
                <a:solidFill>
                  <a:schemeClr val="bg1"/>
                </a:solidFill>
              </a:rPr>
              <a:t>, A×C={3,5}×{2,3}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={(3,2),(3,3),(5,2),(5,3)} 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26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90800" y="152400"/>
            <a:ext cx="3429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“খ” এর বাকি অংশ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990600" y="1200150"/>
            <a:ext cx="7010400" cy="525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bg1"/>
                </a:solidFill>
              </a:rPr>
              <a:t>বামপক্ষ</a:t>
            </a:r>
            <a:r>
              <a:rPr lang="en-US" sz="2800" dirty="0">
                <a:solidFill>
                  <a:schemeClr val="bg1"/>
                </a:solidFill>
              </a:rPr>
              <a:t> =A×(B∩C)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={3,5}×{3}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={(3,3),(5,3)}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bn-IN" sz="2800" dirty="0">
                <a:solidFill>
                  <a:schemeClr val="bg1"/>
                </a:solidFill>
              </a:rPr>
              <a:t>ডানপক্ষ</a:t>
            </a:r>
            <a:r>
              <a:rPr lang="en-US" sz="2800" dirty="0">
                <a:solidFill>
                  <a:schemeClr val="bg1"/>
                </a:solidFill>
              </a:rPr>
              <a:t> =(A×B)∩(A×C)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={(3,1),(3,3),(5,1),(5,3)}∩{(3,2),(3,3),(5,3),(5,3)}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={(3,3),(5,3)}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∴ </a:t>
            </a:r>
            <a:r>
              <a:rPr lang="bn-IN" sz="2800" dirty="0">
                <a:solidFill>
                  <a:schemeClr val="bg1"/>
                </a:solidFill>
              </a:rPr>
              <a:t>বামপক্ষ</a:t>
            </a:r>
            <a:r>
              <a:rPr lang="en-US" sz="2800" dirty="0">
                <a:solidFill>
                  <a:schemeClr val="bg1"/>
                </a:solidFill>
              </a:rPr>
              <a:t> = </a:t>
            </a:r>
            <a:r>
              <a:rPr lang="bn-IN" sz="2800" dirty="0">
                <a:solidFill>
                  <a:schemeClr val="bg1"/>
                </a:solidFill>
              </a:rPr>
              <a:t>ডানপক্ষ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( </a:t>
            </a:r>
            <a:r>
              <a:rPr lang="bn-IN" sz="2800" dirty="0">
                <a:solidFill>
                  <a:schemeClr val="bg1"/>
                </a:solidFill>
              </a:rPr>
              <a:t>প্রমাণিত</a:t>
            </a:r>
            <a:r>
              <a:rPr lang="en-US" sz="2800" dirty="0">
                <a:solidFill>
                  <a:schemeClr val="bg1"/>
                </a:solidFill>
              </a:rPr>
              <a:t> )</a:t>
            </a:r>
          </a:p>
        </p:txBody>
      </p:sp>
    </p:spTree>
    <p:extLst>
      <p:ext uri="{BB962C8B-B14F-4D97-AF65-F5344CB8AC3E}">
        <p14:creationId xmlns:p14="http://schemas.microsoft.com/office/powerpoint/2010/main" val="320396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  <a:solidFill>
                <a:srgbClr val="00B050"/>
              </a:solidFill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bn-IN" dirty="0" smtClean="0"/>
                  <a:t>উদ্দীপক </a:t>
                </a:r>
                <a:r>
                  <a:rPr lang="bn-IN" dirty="0"/>
                  <a:t>থেকে পাই</a:t>
                </a:r>
                <a:r>
                  <a:rPr lang="en-US" dirty="0"/>
                  <a:t>,</a:t>
                </a:r>
                <a:br>
                  <a:rPr lang="en-US" dirty="0"/>
                </a:br>
                <a:r>
                  <a:rPr lang="en-US" dirty="0"/>
                  <a:t>D={</a:t>
                </a:r>
                <a:r>
                  <a:rPr lang="en-US" dirty="0" err="1"/>
                  <a:t>a,b,c</a:t>
                </a:r>
                <a:r>
                  <a:rPr lang="en-US" dirty="0"/>
                  <a:t>}</a:t>
                </a:r>
                <a:br>
                  <a:rPr lang="en-US" dirty="0"/>
                </a:br>
                <a:r>
                  <a:rPr lang="en-US" dirty="0"/>
                  <a:t>∴D </a:t>
                </a:r>
                <a:r>
                  <a:rPr lang="bn-IN" dirty="0"/>
                  <a:t>এর উপসেটগুলো হলো</a:t>
                </a:r>
                <a:r>
                  <a:rPr lang="en-US" dirty="0"/>
                  <a:t>-</a:t>
                </a:r>
                <a:br>
                  <a:rPr lang="en-US" dirty="0"/>
                </a:br>
                <a:r>
                  <a:rPr lang="en-US" dirty="0"/>
                  <a:t>{</a:t>
                </a:r>
                <a:r>
                  <a:rPr lang="en-US" dirty="0" err="1"/>
                  <a:t>a,b,c</a:t>
                </a:r>
                <a:r>
                  <a:rPr lang="en-US" dirty="0"/>
                  <a:t>},{</a:t>
                </a:r>
                <a:r>
                  <a:rPr lang="en-US" dirty="0" err="1"/>
                  <a:t>a,b</a:t>
                </a:r>
                <a:r>
                  <a:rPr lang="en-US" dirty="0"/>
                  <a:t>},{</a:t>
                </a:r>
                <a:r>
                  <a:rPr lang="en-US" dirty="0" err="1"/>
                  <a:t>a,c</a:t>
                </a:r>
                <a:r>
                  <a:rPr lang="en-US" dirty="0"/>
                  <a:t>},{</a:t>
                </a:r>
                <a:r>
                  <a:rPr lang="en-US" dirty="0" err="1"/>
                  <a:t>b,c</a:t>
                </a:r>
                <a:r>
                  <a:rPr lang="en-US" dirty="0"/>
                  <a:t>},{a},{b},{c</a:t>
                </a:r>
                <a:r>
                  <a:rPr lang="en-US" dirty="0" smtClean="0"/>
                  <a:t>},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bn-IN" dirty="0" smtClean="0"/>
              </a:p>
              <a:p>
                <a:pPr marL="0" indent="0">
                  <a:buNone/>
                </a:pPr>
                <a:r>
                  <a:rPr lang="bn-IN" dirty="0" smtClean="0"/>
                  <a:t>অর্থাৎ</a:t>
                </a:r>
                <a:r>
                  <a:rPr lang="en-US" dirty="0"/>
                  <a:t>, P(D)={{</a:t>
                </a:r>
                <a:r>
                  <a:rPr lang="en-US" dirty="0" err="1"/>
                  <a:t>a,b,c</a:t>
                </a:r>
                <a:r>
                  <a:rPr lang="en-US" dirty="0"/>
                  <a:t>},{</a:t>
                </a:r>
                <a:r>
                  <a:rPr lang="en-US" dirty="0" err="1"/>
                  <a:t>a,b</a:t>
                </a:r>
                <a:r>
                  <a:rPr lang="en-US" dirty="0"/>
                  <a:t>},{</a:t>
                </a:r>
                <a:r>
                  <a:rPr lang="en-US" dirty="0" err="1"/>
                  <a:t>a,c</a:t>
                </a:r>
                <a:r>
                  <a:rPr lang="en-US" dirty="0"/>
                  <a:t>},{</a:t>
                </a:r>
                <a:r>
                  <a:rPr lang="en-US" dirty="0" err="1"/>
                  <a:t>b,c</a:t>
                </a:r>
                <a:r>
                  <a:rPr lang="en-US" dirty="0"/>
                  <a:t>},{a},{b},{c</a:t>
                </a:r>
                <a:r>
                  <a:rPr lang="en-US" dirty="0" smtClean="0"/>
                  <a:t>},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US" dirty="0" smtClean="0"/>
                  <a:t>}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bn-IN" dirty="0"/>
                  <a:t>আমরা জানি</a:t>
                </a:r>
                <a:r>
                  <a:rPr lang="en-US" dirty="0"/>
                  <a:t>, </a:t>
                </a:r>
                <a:endParaRPr lang="bn-IN" dirty="0" smtClean="0"/>
              </a:p>
              <a:p>
                <a:pPr marL="0" indent="0">
                  <a:buNone/>
                </a:pPr>
                <a:r>
                  <a:rPr lang="bn-IN" dirty="0" smtClean="0"/>
                  <a:t>কোনো </a:t>
                </a:r>
                <a:r>
                  <a:rPr lang="bn-IN" dirty="0"/>
                  <a:t>সেটের উপাদান সংখ্যা</a:t>
                </a:r>
                <a:r>
                  <a:rPr lang="en-US" dirty="0"/>
                  <a:t> </a:t>
                </a:r>
                <a:r>
                  <a:rPr lang="en-US" dirty="0" smtClean="0"/>
                  <a:t>n</a:t>
                </a:r>
                <a:r>
                  <a:rPr lang="en-US" dirty="0"/>
                  <a:t> </a:t>
                </a:r>
                <a:r>
                  <a:rPr lang="bn-IN" dirty="0"/>
                  <a:t>হলে উপসেটের সংখ্যা হবে</a:t>
                </a:r>
                <a:r>
                  <a:rPr lang="en-US" dirty="0"/>
                  <a:t> 2</a:t>
                </a:r>
                <a:r>
                  <a:rPr lang="en-US" baseline="30000" dirty="0"/>
                  <a:t>n</a:t>
                </a:r>
                <a:r>
                  <a:rPr lang="en-US" dirty="0"/>
                  <a:t>.</a:t>
                </a:r>
                <a:r>
                  <a:rPr lang="en-US" sz="1800" dirty="0"/>
                  <a:t/>
                </a:r>
                <a:br>
                  <a:rPr lang="en-US" sz="1800" dirty="0"/>
                </a:br>
                <a:endParaRPr lang="en-US" sz="1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  <a:blipFill rotWithShape="1">
                <a:blip r:embed="rId2"/>
                <a:stretch>
                  <a:fillRect l="-1852" t="-1847" r="-2963" b="-1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8400" y="274638"/>
            <a:ext cx="3810000" cy="1143000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>পাঠ উপস্থাপনা</a:t>
            </a:r>
            <a:br>
              <a:rPr lang="bn-IN" dirty="0" smtClean="0"/>
            </a:br>
            <a:r>
              <a:rPr lang="bn-IN" dirty="0" smtClean="0"/>
              <a:t>“গ”এর সমাধান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5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371600"/>
                <a:ext cx="8382000" cy="4953000"/>
              </a:xfrm>
              <a:solidFill>
                <a:srgbClr val="00B050"/>
              </a:solidFill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bn-IN" dirty="0"/>
                  <a:t>অর্থাৎ</a:t>
                </a:r>
                <a:r>
                  <a:rPr lang="en-US" dirty="0"/>
                  <a:t>, </a:t>
                </a:r>
                <a:r>
                  <a:rPr lang="bn-IN" dirty="0"/>
                  <a:t>উপাদান সংখ্যা</a:t>
                </a:r>
                <a:r>
                  <a:rPr lang="en-US" dirty="0"/>
                  <a:t> 1 </a:t>
                </a:r>
                <a:r>
                  <a:rPr lang="bn-IN" dirty="0"/>
                  <a:t>হলে</a:t>
                </a:r>
                <a:r>
                  <a:rPr lang="en-US" dirty="0"/>
                  <a:t>, </a:t>
                </a:r>
                <a:r>
                  <a:rPr lang="bn-IN" dirty="0"/>
                  <a:t>উপসেট হবে</a:t>
                </a:r>
                <a:r>
                  <a:rPr lang="en-US" dirty="0"/>
                  <a:t>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>
                    <a:latin typeface="Segoe UI Light" pitchFamily="34" charset="0"/>
                    <a:cs typeface="Segoe UI Light" pitchFamily="34" charset="0"/>
                  </a:rPr>
                  <a:t>=2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 </a:t>
                </a:r>
                <a:r>
                  <a:rPr lang="bn-IN" dirty="0"/>
                  <a:t>উপাদান সংখ্যা</a:t>
                </a:r>
                <a:r>
                  <a:rPr lang="en-US" dirty="0"/>
                  <a:t> 2 </a:t>
                </a:r>
                <a:r>
                  <a:rPr lang="bn-IN" dirty="0"/>
                  <a:t>হলে</a:t>
                </a:r>
                <a:r>
                  <a:rPr lang="en-US" dirty="0"/>
                  <a:t>, </a:t>
                </a:r>
                <a:r>
                  <a:rPr lang="bn-IN" dirty="0"/>
                  <a:t>উপসেট হবে</a:t>
                </a:r>
                <a:r>
                  <a:rPr lang="en-US" dirty="0"/>
                  <a:t>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=4</a:t>
                </a:r>
                <a:br>
                  <a:rPr lang="en-US" dirty="0"/>
                </a:br>
                <a:r>
                  <a:rPr lang="en-US" dirty="0"/>
                  <a:t> </a:t>
                </a:r>
                <a:r>
                  <a:rPr lang="bn-IN" dirty="0"/>
                  <a:t>উপাদান সংখ্যা</a:t>
                </a:r>
                <a:r>
                  <a:rPr lang="en-US" dirty="0"/>
                  <a:t> 3 </a:t>
                </a:r>
                <a:r>
                  <a:rPr lang="bn-IN" dirty="0"/>
                  <a:t>হলে</a:t>
                </a:r>
                <a:r>
                  <a:rPr lang="en-US" dirty="0"/>
                  <a:t>, </a:t>
                </a:r>
                <a:r>
                  <a:rPr lang="bn-IN" dirty="0"/>
                  <a:t>উপসেট হবে</a:t>
                </a:r>
                <a:r>
                  <a:rPr lang="en-US" dirty="0"/>
                  <a:t>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=8</a:t>
                </a:r>
                <a:br>
                  <a:rPr lang="en-US" dirty="0"/>
                </a:br>
                <a:r>
                  <a:rPr lang="bn-IN" dirty="0"/>
                  <a:t>এখানে</a:t>
                </a:r>
                <a:r>
                  <a:rPr lang="en-US" dirty="0"/>
                  <a:t>, </a:t>
                </a:r>
                <a:endParaRPr lang="bn-IN" dirty="0" smtClean="0"/>
              </a:p>
              <a:p>
                <a:pPr marL="0" indent="0">
                  <a:buNone/>
                </a:pPr>
                <a:r>
                  <a:rPr lang="en-US" dirty="0" smtClean="0"/>
                  <a:t>D</a:t>
                </a:r>
                <a:r>
                  <a:rPr lang="en-US" dirty="0"/>
                  <a:t> </a:t>
                </a:r>
                <a:r>
                  <a:rPr lang="bn-IN" dirty="0"/>
                  <a:t>সেটের উপাদান সংখ্যা</a:t>
                </a:r>
                <a:r>
                  <a:rPr lang="en-US" dirty="0"/>
                  <a:t> 3 </a:t>
                </a:r>
                <a:r>
                  <a:rPr lang="bn-IN" dirty="0"/>
                  <a:t>এবং এর উপসেটর সংখ্যা</a:t>
                </a:r>
                <a:r>
                  <a:rPr lang="en-US" dirty="0"/>
                  <a:t> 8 </a:t>
                </a:r>
                <a:r>
                  <a:rPr lang="bn-IN" dirty="0"/>
                  <a:t>টি অর্থাৎ</a:t>
                </a:r>
                <a:r>
                  <a:rPr lang="en-US" dirty="0"/>
                  <a:t>, 2</a:t>
                </a:r>
                <a:r>
                  <a:rPr lang="en-US" baseline="30000" dirty="0"/>
                  <a:t>3 </a:t>
                </a:r>
                <a:r>
                  <a:rPr lang="bn-IN" dirty="0"/>
                  <a:t>যা</a:t>
                </a:r>
                <a:r>
                  <a:rPr lang="en-US" dirty="0"/>
                  <a:t> 2</a:t>
                </a:r>
                <a:r>
                  <a:rPr lang="en-US" baseline="30000" dirty="0"/>
                  <a:t>n </a:t>
                </a:r>
                <a:r>
                  <a:rPr lang="bn-IN" dirty="0"/>
                  <a:t>কে সমর্থন করে।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bn-IN" dirty="0" smtClean="0"/>
                  <a:t>অতএব</a:t>
                </a:r>
                <a:r>
                  <a:rPr lang="en-US" dirty="0"/>
                  <a:t>, P(D) </a:t>
                </a:r>
                <a:r>
                  <a:rPr lang="bn-IN" dirty="0"/>
                  <a:t>এর উপাদান সংখ্যা</a:t>
                </a:r>
                <a:r>
                  <a:rPr lang="en-US" dirty="0"/>
                  <a:t> 2</a:t>
                </a:r>
                <a:r>
                  <a:rPr lang="en-US" baseline="30000" dirty="0"/>
                  <a:t>n</a:t>
                </a:r>
                <a:r>
                  <a:rPr lang="en-US" dirty="0"/>
                  <a:t> </a:t>
                </a:r>
                <a:r>
                  <a:rPr lang="bn-IN" dirty="0"/>
                  <a:t>কে সমর্থন করে।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( </a:t>
                </a:r>
                <a:r>
                  <a:rPr lang="bn-IN" dirty="0"/>
                  <a:t>দেখানো হলো</a:t>
                </a:r>
                <a:r>
                  <a:rPr lang="en-US" dirty="0"/>
                  <a:t> )</a:t>
                </a:r>
                <a:endParaRPr lang="en-US" dirty="0"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Arial Narrow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371600"/>
                <a:ext cx="8382000" cy="4953000"/>
              </a:xfrm>
              <a:blipFill rotWithShape="1">
                <a:blip r:embed="rId2"/>
                <a:stretch>
                  <a:fillRect l="-1818" t="-1845" r="-2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274638"/>
            <a:ext cx="5105400" cy="1143000"/>
          </a:xfrm>
        </p:spPr>
        <p:txBody>
          <a:bodyPr/>
          <a:lstStyle/>
          <a:p>
            <a:r>
              <a:rPr lang="bn-IN" dirty="0" smtClean="0"/>
              <a:t>“গ” এর বাকি অংশ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8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IN" sz="4400" dirty="0" smtClean="0"/>
          </a:p>
          <a:p>
            <a:pPr marL="0" indent="0">
              <a:buNone/>
            </a:pPr>
            <a:r>
              <a:rPr lang="bn-IN" sz="4400" dirty="0"/>
              <a:t> </a:t>
            </a:r>
            <a:r>
              <a:rPr lang="en-US" sz="4400" dirty="0" smtClean="0"/>
              <a:t>A={</a:t>
            </a:r>
            <a:r>
              <a:rPr lang="en-US" sz="4400" dirty="0" err="1" smtClean="0"/>
              <a:t>x</a:t>
            </a:r>
            <a:r>
              <a:rPr lang="en-US" sz="4400" dirty="0" err="1"/>
              <a:t>∈N:x</a:t>
            </a:r>
            <a:r>
              <a:rPr lang="bn-IN" sz="4400" dirty="0"/>
              <a:t>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মৌলিক সংখ্যা এবং</a:t>
            </a:r>
            <a:r>
              <a:rPr lang="en-US" sz="4400" dirty="0"/>
              <a:t> x&lt;8</a:t>
            </a:r>
            <a:r>
              <a:rPr lang="en-US" sz="4400" dirty="0" smtClean="0"/>
              <a:t>}</a:t>
            </a:r>
            <a:endParaRPr lang="bn-IN" sz="4400" dirty="0" smtClean="0"/>
          </a:p>
          <a:p>
            <a:pPr marL="0" indent="0">
              <a:buNone/>
            </a:pPr>
            <a:r>
              <a:rPr lang="en-US" sz="4400" dirty="0" smtClean="0"/>
              <a:t> </a:t>
            </a:r>
            <a:r>
              <a:rPr lang="en-US" sz="4400" dirty="0"/>
              <a:t> C={x∈N:x</a:t>
            </a:r>
            <a:r>
              <a:rPr lang="en-US" sz="4400" baseline="30000" dirty="0"/>
              <a:t>2</a:t>
            </a:r>
            <a:r>
              <a:rPr lang="en-US" sz="4400" dirty="0"/>
              <a:t>&gt;5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/>
              <a:t> x3&lt;130</a:t>
            </a:r>
            <a:r>
              <a:rPr lang="en-US" sz="4400" dirty="0" smtClean="0"/>
              <a:t>}</a:t>
            </a:r>
            <a:endParaRPr lang="bn-IN" sz="4400" dirty="0" smtClean="0"/>
          </a:p>
          <a:p>
            <a:pPr marL="0" indent="0">
              <a:buNone/>
            </a:pPr>
            <a:r>
              <a:rPr lang="en-US" sz="4400" dirty="0" smtClean="0"/>
              <a:t> </a:t>
            </a:r>
            <a:endParaRPr lang="bn-IN" sz="4400" dirty="0" smtClean="0"/>
          </a:p>
          <a:p>
            <a:pPr marL="0" indent="0">
              <a:buNone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A 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ও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 C 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সেটকে তালিকা পদ্ধতিতে প্রকাশ কর।</a:t>
            </a:r>
            <a:endParaRPr lang="bn-IN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228600"/>
            <a:ext cx="4572000" cy="1143000"/>
          </a:xfrm>
        </p:spPr>
        <p:txBody>
          <a:bodyPr/>
          <a:lstStyle/>
          <a:p>
            <a:r>
              <a:rPr lang="bn-IN" dirty="0" smtClean="0"/>
              <a:t>শ্রেণির কাজ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2266</TotalTime>
  <Words>108</Words>
  <Application>Microsoft Office PowerPoint</Application>
  <PresentationFormat>On-screen Show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পাঠ উপস্থাপনা “গ”এর সমাধান</vt:lpstr>
      <vt:lpstr>“গ” এর বাকি অংশ</vt:lpstr>
      <vt:lpstr>শ্রেণির কাজ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201</cp:revision>
  <dcterms:created xsi:type="dcterms:W3CDTF">2006-08-16T00:00:00Z</dcterms:created>
  <dcterms:modified xsi:type="dcterms:W3CDTF">2020-07-09T13:25:49Z</dcterms:modified>
</cp:coreProperties>
</file>