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3" r:id="rId4"/>
    <p:sldId id="274" r:id="rId5"/>
    <p:sldId id="260" r:id="rId6"/>
    <p:sldId id="270" r:id="rId7"/>
    <p:sldId id="275" r:id="rId8"/>
    <p:sldId id="261" r:id="rId9"/>
    <p:sldId id="262" r:id="rId10"/>
    <p:sldId id="263" r:id="rId11"/>
    <p:sldId id="264" r:id="rId12"/>
    <p:sldId id="265" r:id="rId13"/>
    <p:sldId id="276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NGS" initials="N" lastIdx="0" clrIdx="0">
    <p:extLst>
      <p:ext uri="{19B8F6BF-5375-455C-9EA6-DF929625EA0E}">
        <p15:presenceInfo xmlns:p15="http://schemas.microsoft.com/office/powerpoint/2012/main" userId="NNG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73" d="100"/>
          <a:sy n="73" d="100"/>
        </p:scale>
        <p:origin x="7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FDC39-900D-4480-9DC4-7769E705F055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D68B3-AC93-4806-9BE0-01A3D8EAB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এই</a:t>
            </a:r>
            <a:r>
              <a:rPr lang="bn-IN" baseline="0" dirty="0" smtClean="0"/>
              <a:t> স্লাইডটি প্রদর্শনের পূর্বে মাউচ দ্বারা যেকোন ফাইল বা ফোল্ডার খুলে মাউচ দ্বারা যে কাজের নির্দেশ দেয়া হয় তা বুঝাব, একইভাবে ওয়ার্ড ফাইলে কি-বোর্ড দিয়ে লিখে কমপিউটারে তথ্য প্রবেশ করার বিষয়টি বুঝাব।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D68B3-AC93-4806-9BE0-01A3D8EABB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96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6F4D-AB36-40E7-957F-55A56CE64EBA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0F56-E3FE-418D-8BD1-A85D5F22B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8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6F4D-AB36-40E7-957F-55A56CE64EBA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0F56-E3FE-418D-8BD1-A85D5F22B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9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6F4D-AB36-40E7-957F-55A56CE64EBA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0F56-E3FE-418D-8BD1-A85D5F22BC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317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6F4D-AB36-40E7-957F-55A56CE64EBA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0F56-E3FE-418D-8BD1-A85D5F22B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3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6F4D-AB36-40E7-957F-55A56CE64EBA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0F56-E3FE-418D-8BD1-A85D5F22BC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422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6F4D-AB36-40E7-957F-55A56CE64EBA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0F56-E3FE-418D-8BD1-A85D5F22B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4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6F4D-AB36-40E7-957F-55A56CE64EBA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0F56-E3FE-418D-8BD1-A85D5F22B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0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6F4D-AB36-40E7-957F-55A56CE64EBA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0F56-E3FE-418D-8BD1-A85D5F22B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4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6F4D-AB36-40E7-957F-55A56CE64EBA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0F56-E3FE-418D-8BD1-A85D5F22B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1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6F4D-AB36-40E7-957F-55A56CE64EBA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0F56-E3FE-418D-8BD1-A85D5F22B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0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6F4D-AB36-40E7-957F-55A56CE64EBA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0F56-E3FE-418D-8BD1-A85D5F22B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7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6F4D-AB36-40E7-957F-55A56CE64EBA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0F56-E3FE-418D-8BD1-A85D5F22B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6F4D-AB36-40E7-957F-55A56CE64EBA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0F56-E3FE-418D-8BD1-A85D5F22B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6F4D-AB36-40E7-957F-55A56CE64EBA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0F56-E3FE-418D-8BD1-A85D5F22B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4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6F4D-AB36-40E7-957F-55A56CE64EBA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0F56-E3FE-418D-8BD1-A85D5F22B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4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6F4D-AB36-40E7-957F-55A56CE64EBA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0F56-E3FE-418D-8BD1-A85D5F22B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96F4D-AB36-40E7-957F-55A56CE64EBA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E840F56-E3FE-418D-8BD1-A85D5F22B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7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2590800"/>
            <a:ext cx="3962400" cy="2139047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11500" b="1" dirty="0" err="1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inion Pro SmBd" panose="02040603060306020203" pitchFamily="18" charset="0"/>
                <a:cs typeface="NikoshBAN" pitchFamily="2" charset="0"/>
              </a:rPr>
              <a:t>স্বাগতম</a:t>
            </a:r>
            <a:endParaRPr lang="en-US" sz="11500" b="1" dirty="0"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inion Pro SmBd" panose="02040603060306020203" pitchFamily="18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21024"/>
            <a:ext cx="4876800" cy="1008460"/>
          </a:xfr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কিছু ইনপুট ডিভাইস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5_537746-0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371600"/>
            <a:ext cx="8610600" cy="2971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276600" y="4585516"/>
            <a:ext cx="23622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কি- বোর্ড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352871"/>
            <a:ext cx="88392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কিবোর্ড ব্যবহার করে কোনো ডকুমেন্টে লেখা টাইপ করা যায়। এছাড়া বিভিন্ন নির্দেশ প্রদানের ক্ষেত্রেও এটি ব্যবহার হয়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কিছু ইনপুট ডিভাইস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6f8a066b731f4bb1be65e68f35577f8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19200"/>
            <a:ext cx="4114800" cy="31241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62000" y="442978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ডিজিটাল ক্যামেরা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365582-canon-canoscan-lide-120-color-image-scanner.jpg"/>
          <p:cNvPicPr>
            <a:picLocks noChangeAspect="1"/>
          </p:cNvPicPr>
          <p:nvPr/>
        </p:nvPicPr>
        <p:blipFill>
          <a:blip r:embed="rId3"/>
          <a:srcRect t="21622" b="16216"/>
          <a:stretch>
            <a:fillRect/>
          </a:stretch>
        </p:blipFill>
        <p:spPr>
          <a:xfrm>
            <a:off x="4953000" y="1524000"/>
            <a:ext cx="3880401" cy="1752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169300" y="3459521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স্ক্যানার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953000"/>
            <a:ext cx="45720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ক্যামেরাতে ধারণ কৃত ছবি ও ভিডিও কম্পিউটারে প্রবেশ করানোর জন্য ব্যবহার করা হয়।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419601"/>
            <a:ext cx="3733800" cy="20621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হাতে থাকা কোনো ছবি বা ডকুমেন্টকে কম্পিউটারে প্রবেশ করানোর জন্য ব্যবহার করা হয়।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450"/>
            <a:ext cx="8229600" cy="9445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কিছু ইনপুট ডিভাইস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9200000099736770.jpg"/>
          <p:cNvPicPr>
            <a:picLocks noGrp="1" noChangeAspect="1"/>
          </p:cNvPicPr>
          <p:nvPr>
            <p:ph idx="1"/>
          </p:nvPr>
        </p:nvPicPr>
        <p:blipFill>
          <a:blip r:embed="rId2"/>
          <a:srcRect l="8511" b="5714"/>
          <a:stretch>
            <a:fillRect/>
          </a:stretch>
        </p:blipFill>
        <p:spPr>
          <a:xfrm>
            <a:off x="609600" y="1371600"/>
            <a:ext cx="3276600" cy="2514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95400" y="4078069"/>
            <a:ext cx="1676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জয়স্টিক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4078069"/>
            <a:ext cx="1295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মাউস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895671"/>
            <a:ext cx="41910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কম্পিউটারে গেম খেলার জন্য এটি ব্যবহার করা হয়।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Pictures\image\1-93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371600"/>
            <a:ext cx="3276601" cy="24788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724400" y="4876800"/>
            <a:ext cx="419100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কম্পিউটারে বিভিন্ন কাজ করা বা নির্দেশ দেয়ার জন্য এটি ব্যবহার করা হয়।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453" y="84178"/>
            <a:ext cx="6553201" cy="1066800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88785"/>
            <a:ext cx="4148693" cy="28606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-152400" y="2438400"/>
            <a:ext cx="3657601" cy="2335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38800" y="2514600"/>
            <a:ext cx="3657601" cy="2335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236145" y="4689433"/>
            <a:ext cx="2116655" cy="38920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বারকোড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রিডার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34099" y="4689433"/>
            <a:ext cx="2057401" cy="457665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ওএমআর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299032"/>
            <a:ext cx="4148693" cy="140656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বারকোড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রিডারের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বারকোডটি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রিড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পণ্যটি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799" y="5299034"/>
            <a:ext cx="4148693" cy="140656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ওএমআর</a:t>
            </a:r>
            <a:r>
              <a:rPr lang="en-US" sz="2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পূর্ণরূপ</a:t>
            </a:r>
            <a:r>
              <a:rPr lang="en-US" sz="2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2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</a:t>
            </a:r>
            <a:r>
              <a:rPr lang="en-US" sz="2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রিডার</a:t>
            </a:r>
            <a:r>
              <a:rPr lang="en-US" sz="2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5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2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এমসিকিঊ</a:t>
            </a:r>
            <a:r>
              <a:rPr lang="en-US" sz="2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ওএমআর</a:t>
            </a:r>
            <a:r>
              <a:rPr lang="en-US" sz="2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সিট</a:t>
            </a:r>
            <a:r>
              <a:rPr lang="en-US" sz="2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5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292" y="1321053"/>
            <a:ext cx="3886200" cy="28606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0187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0"/>
            <a:ext cx="4572001" cy="1320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19400"/>
            <a:ext cx="67818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আমার দেখানো ডিভাইস গুলো ছাড়া তোমার পরিচিত তিনটি ইনপুট ডিভাইসের নাম লিখ ও সে গুলোর একটি করে কাজ লিখ।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76200"/>
            <a:ext cx="2514600" cy="1320800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7200" b="1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ইনপুট ডিভাইস কী?</a:t>
            </a:r>
          </a:p>
          <a:p>
            <a:pPr>
              <a:buFont typeface="Wingdings" pitchFamily="2" charset="2"/>
              <a:buChar char="§"/>
            </a:pP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কয়েকটি ইনপুট ডিভাইসের নাম বল? </a:t>
            </a:r>
          </a:p>
          <a:p>
            <a:pPr>
              <a:buFont typeface="Wingdings" pitchFamily="2" charset="2"/>
              <a:buChar char="§"/>
            </a:pP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মাউসের কাজ কী?</a:t>
            </a:r>
          </a:p>
          <a:p>
            <a:pPr>
              <a:buFont typeface="Wingdings" pitchFamily="2" charset="2"/>
              <a:buChar char="§"/>
            </a:pP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কীবোর্ড দিয়ে কী করা হয়?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304800"/>
            <a:ext cx="9220200" cy="716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57" y="5103674"/>
            <a:ext cx="80772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5400" b="1" dirty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5400" b="1" dirty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5400" b="1" dirty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5400" b="1" dirty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লি</a:t>
            </a:r>
            <a:r>
              <a:rPr lang="en-US" sz="54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খে</a:t>
            </a:r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bn-IN" sz="5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887" y="381863"/>
            <a:ext cx="6347713" cy="132080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-304800"/>
            <a:ext cx="9219638" cy="72322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599" y="228600"/>
            <a:ext cx="7543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7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76800" y="76202"/>
            <a:ext cx="4170216" cy="106679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6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পরিচয়</a:t>
            </a:r>
            <a:endParaRPr lang="en-US" sz="66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52400" y="76202"/>
            <a:ext cx="4267200" cy="1142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আমার পরিচয়</a:t>
            </a:r>
            <a:endParaRPr lang="en-US" sz="66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48200" y="0"/>
            <a:ext cx="0" cy="6858000"/>
          </a:xfrm>
          <a:prstGeom prst="lin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39000" dist="25400" dir="5400000" rotWithShape="0">
              <a:schemeClr val="accent2">
                <a:shade val="33000"/>
                <a:alpha val="83000"/>
              </a:scheme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0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31" y="1600200"/>
            <a:ext cx="2155713" cy="2667553"/>
          </a:xfrm>
          <a:prstGeom prst="ellipse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98313" y="4634898"/>
            <a:ext cx="46482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AdarshaLipiExp" pitchFamily="2" charset="0"/>
              </a:rPr>
              <a:t>ইব্রাহিম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darshaLipiExp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AdarshaLipiExp" pitchFamily="2" charset="0"/>
              </a:rPr>
              <a:t>আহমেদ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darshaLipiExp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AdarshaLipiExp" pitchFamily="2" charset="0"/>
              </a:rPr>
              <a:t>শিপন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AdarshaLipiExp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AdarshaLipiExp" pitchFamily="2" charset="0"/>
              </a:rPr>
              <a:t>সহকারী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darshaLipiExp" pitchFamily="2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AdarshaLipiExp" pitchFamily="2" charset="0"/>
              </a:rPr>
              <a:t>শিক্ষক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darshaLipiExp" pitchFamily="2" charset="0"/>
              </a:rPr>
              <a:t>(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AdarshaLipiExp" pitchFamily="2" charset="0"/>
              </a:rPr>
              <a:t>আইসিটি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darshaLipiExp" pitchFamily="2" charset="0"/>
              </a:rPr>
              <a:t>)</a:t>
            </a:r>
          </a:p>
          <a:p>
            <a:pPr algn="ctr">
              <a:spcAft>
                <a:spcPts val="600"/>
              </a:spcAft>
            </a:pP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AdarshaLipiExp" pitchFamily="2" charset="0"/>
              </a:rPr>
              <a:t>মুরাদনগর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darshaLipiExp" pitchFamily="2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AdarshaLipiExp" pitchFamily="2" charset="0"/>
              </a:rPr>
              <a:t>নূরুন্নাহার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darshaLipiExp" pitchFamily="2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AdarshaLipiExp" pitchFamily="2" charset="0"/>
              </a:rPr>
              <a:t>বালিকা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darshaLipiExp" pitchFamily="2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AdarshaLipiExp" pitchFamily="2" charset="0"/>
              </a:rPr>
              <a:t>উচ্চ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darshaLipiExp" pitchFamily="2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AdarshaLipiExp" pitchFamily="2" charset="0"/>
              </a:rPr>
              <a:t>বিদ্যালয়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  <a:latin typeface="AdarshaLipiExp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AdarshaLipiExp" pitchFamily="2" charset="0"/>
              </a:rPr>
              <a:t>মুরাদনগর,কুমিল্লা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AdarshaLipiExp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876800" y="1295400"/>
            <a:ext cx="4170217" cy="5486400"/>
            <a:chOff x="4876800" y="1295400"/>
            <a:chExt cx="4170217" cy="54864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295400"/>
              <a:ext cx="4170217" cy="54864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5" name="TextBox 14"/>
            <p:cNvSpPr txBox="1"/>
            <p:nvPr/>
          </p:nvSpPr>
          <p:spPr>
            <a:xfrm>
              <a:off x="5160816" y="2590800"/>
              <a:ext cx="38862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n>
                    <a:solidFill>
                      <a:srgbClr val="FFFF00"/>
                    </a:solidFill>
                  </a:ln>
                  <a:solidFill>
                    <a:schemeClr val="bg1"/>
                  </a:solidFill>
                  <a:effectLst>
                    <a:glow rad="101600">
                      <a:srgbClr val="00B050">
                        <a:alpha val="6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3200" b="1" dirty="0" smtClean="0">
                  <a:ln>
                    <a:solidFill>
                      <a:srgbClr val="FFFF00"/>
                    </a:solidFill>
                  </a:ln>
                  <a:solidFill>
                    <a:schemeClr val="bg1"/>
                  </a:solidFill>
                  <a:effectLst>
                    <a:glow rad="101600">
                      <a:srgbClr val="00B050">
                        <a:alpha val="6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>
                    <a:solidFill>
                      <a:srgbClr val="FFFF00"/>
                    </a:solidFill>
                  </a:ln>
                  <a:solidFill>
                    <a:schemeClr val="bg1"/>
                  </a:solidFill>
                  <a:effectLst>
                    <a:glow rad="101600">
                      <a:srgbClr val="00B050">
                        <a:alpha val="6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ষষ্ঠ</a:t>
              </a:r>
              <a:endParaRPr lang="en-US" sz="32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b="1" dirty="0" err="1" smtClean="0">
                  <a:ln>
                    <a:solidFill>
                      <a:srgbClr val="FFFF00"/>
                    </a:solidFill>
                  </a:ln>
                  <a:solidFill>
                    <a:schemeClr val="bg1"/>
                  </a:solidFill>
                  <a:effectLst>
                    <a:glow rad="101600">
                      <a:srgbClr val="00B050">
                        <a:alpha val="6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3200" b="1" dirty="0" smtClean="0">
                  <a:ln>
                    <a:solidFill>
                      <a:srgbClr val="FFFF00"/>
                    </a:solidFill>
                  </a:ln>
                  <a:solidFill>
                    <a:schemeClr val="bg1"/>
                  </a:solidFill>
                  <a:effectLst>
                    <a:glow rad="101600">
                      <a:srgbClr val="00B050">
                        <a:alpha val="6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>
                    <a:solidFill>
                      <a:srgbClr val="FFFF00"/>
                    </a:solidFill>
                  </a:ln>
                  <a:solidFill>
                    <a:schemeClr val="bg1"/>
                  </a:solidFill>
                  <a:effectLst>
                    <a:glow rad="101600">
                      <a:srgbClr val="00B050">
                        <a:alpha val="6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3200" b="1" dirty="0" smtClean="0">
                  <a:ln>
                    <a:solidFill>
                      <a:srgbClr val="FFFF00"/>
                    </a:solidFill>
                  </a:ln>
                  <a:solidFill>
                    <a:schemeClr val="bg1"/>
                  </a:solidFill>
                  <a:effectLst>
                    <a:glow rad="101600">
                      <a:srgbClr val="00B050">
                        <a:alpha val="6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b="1" dirty="0" err="1" smtClean="0">
                  <a:ln>
                    <a:solidFill>
                      <a:srgbClr val="FFFF00"/>
                    </a:solidFill>
                  </a:ln>
                  <a:solidFill>
                    <a:schemeClr val="bg1"/>
                  </a:solidFill>
                  <a:effectLst>
                    <a:glow rad="101600">
                      <a:srgbClr val="00B050">
                        <a:alpha val="6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যোগাযোগ</a:t>
              </a:r>
              <a:r>
                <a:rPr lang="en-US" sz="3200" b="1" dirty="0" smtClean="0">
                  <a:ln>
                    <a:solidFill>
                      <a:srgbClr val="FFFF00"/>
                    </a:solidFill>
                  </a:ln>
                  <a:solidFill>
                    <a:schemeClr val="bg1"/>
                  </a:solidFill>
                  <a:effectLst>
                    <a:glow rad="101600">
                      <a:srgbClr val="00B050">
                        <a:alpha val="6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>
                    <a:solidFill>
                      <a:srgbClr val="FFFF00"/>
                    </a:solidFill>
                  </a:ln>
                  <a:solidFill>
                    <a:schemeClr val="bg1"/>
                  </a:solidFill>
                  <a:effectLst>
                    <a:glow rad="101600">
                      <a:srgbClr val="00B050">
                        <a:alpha val="6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endParaRPr lang="en-US" sz="32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b="1" dirty="0" err="1" smtClean="0">
                  <a:ln>
                    <a:solidFill>
                      <a:srgbClr val="FFFF00"/>
                    </a:solidFill>
                  </a:ln>
                  <a:solidFill>
                    <a:schemeClr val="bg1"/>
                  </a:solidFill>
                  <a:effectLst>
                    <a:glow rad="101600">
                      <a:srgbClr val="00B050">
                        <a:alpha val="6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3200" b="1" dirty="0" smtClean="0">
                  <a:ln>
                    <a:solidFill>
                      <a:srgbClr val="FFFF00"/>
                    </a:solidFill>
                  </a:ln>
                  <a:solidFill>
                    <a:schemeClr val="bg1"/>
                  </a:solidFill>
                  <a:effectLst>
                    <a:glow rad="101600">
                      <a:srgbClr val="00B050">
                        <a:alpha val="6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৪৫ </a:t>
              </a:r>
              <a:r>
                <a:rPr lang="en-US" sz="3200" b="1" dirty="0" err="1" smtClean="0">
                  <a:ln>
                    <a:solidFill>
                      <a:srgbClr val="FFFF00"/>
                    </a:solidFill>
                  </a:ln>
                  <a:solidFill>
                    <a:schemeClr val="bg1"/>
                  </a:solidFill>
                  <a:effectLst>
                    <a:glow rad="101600">
                      <a:srgbClr val="00B050">
                        <a:alpha val="6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32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b="1" dirty="0" smtClean="0">
                  <a:ln>
                    <a:solidFill>
                      <a:srgbClr val="FFFF00"/>
                    </a:solidFill>
                  </a:ln>
                  <a:solidFill>
                    <a:schemeClr val="bg1"/>
                  </a:solidFill>
                  <a:effectLst>
                    <a:glow rad="101600">
                      <a:srgbClr val="00B050">
                        <a:alpha val="6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তারিখঃ০৮/০৭/২০২০</a:t>
              </a:r>
              <a:endParaRPr lang="en-US" sz="32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1095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03056"/>
            <a:ext cx="3749040" cy="2151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03056"/>
            <a:ext cx="3749040" cy="2151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0" y="1102545"/>
            <a:ext cx="4602481" cy="5734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472"/>
            <a:ext cx="4541520" cy="574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1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59455" y="457200"/>
            <a:ext cx="3455545" cy="990600"/>
          </a:xfrm>
          <a:prstGeom prst="rect">
            <a:avLst/>
          </a:prstGeom>
          <a:solidFill>
            <a:schemeClr val="bg1"/>
          </a:solidFill>
          <a:ln w="400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err="1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000" b="1" dirty="0">
              <a:ln>
                <a:solidFill>
                  <a:schemeClr val="bg1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828800"/>
            <a:ext cx="7620000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bn-IN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হার্ডওয়্যার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সফটয়্যার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b="1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endParaRPr lang="en-US" sz="4400" b="1" dirty="0" smtClean="0">
              <a:ln w="22225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4400" b="1" dirty="0" err="1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কি-বোর্ড,মাউস,ক্যামেরা,জয়স্টিক</a:t>
            </a:r>
            <a:r>
              <a:rPr lang="en-US" sz="4400" b="1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স্ক্যানার</a:t>
            </a:r>
            <a:r>
              <a:rPr lang="en-US" sz="4400" b="1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b="1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endParaRPr lang="bn-IN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32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455" y="457200"/>
            <a:ext cx="2998345" cy="99060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7200" b="1" dirty="0" smtClean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162800" cy="5638799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endParaRPr lang="en-US" sz="2000" b="1" dirty="0" smtClean="0">
              <a:ln w="22225">
                <a:solidFill>
                  <a:schemeClr val="tx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600" b="1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err="1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b="1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b="1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3200" b="1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b="1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n w="22225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err="1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হার্ডওয়্যার</a:t>
            </a:r>
            <a:r>
              <a:rPr lang="en-US" sz="3200" b="1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সফটয়্যার</a:t>
            </a:r>
            <a:r>
              <a:rPr lang="en-US" sz="3200" b="1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b="1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n w="22225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3200" b="1" dirty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ইনপুট ডিভাইসের </a:t>
            </a:r>
            <a:r>
              <a:rPr lang="en-US" sz="3200" b="1" dirty="0" err="1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b="1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n w="22225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3200" b="1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ইনপুট </a:t>
            </a:r>
            <a:r>
              <a:rPr lang="en-US" sz="3200" b="1" dirty="0" err="1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bn-IN" sz="3200" b="1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ভাইসের তালিকা তৈরি করতে পারবে।</a:t>
            </a:r>
            <a:r>
              <a:rPr lang="en-US" sz="3200" b="1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b="1" dirty="0" smtClean="0">
              <a:ln w="22225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3200" b="1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মাউস, কি বোর্ড জয়স্টিক, ডিজিটাল ক্যামেরা, স্ক্যানার, বারকোড </a:t>
            </a:r>
            <a:r>
              <a:rPr lang="bn-IN" sz="3200" b="1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রিডার</a:t>
            </a:r>
            <a:r>
              <a:rPr lang="en-US" sz="3200" b="1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b="1" dirty="0" err="1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এমআর</a:t>
            </a:r>
            <a:r>
              <a:rPr lang="en-US" sz="3200" b="1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 </a:t>
            </a:r>
            <a:r>
              <a:rPr lang="bn-IN" sz="3200" b="1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আরকিছু ইনপুট ডিভাইসের সঠিক ব্যবহার ব্যাখ্যা করতে পারবে।</a:t>
            </a:r>
            <a:endParaRPr lang="en-US" sz="3200" b="1" dirty="0">
              <a:ln w="22225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3028950" y="563710"/>
            <a:ext cx="2057400" cy="8382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957430" y="3036568"/>
            <a:ext cx="2743200" cy="2895600"/>
            <a:chOff x="914400" y="2590800"/>
            <a:chExt cx="2743200" cy="2895600"/>
          </a:xfrm>
        </p:grpSpPr>
        <p:sp>
          <p:nvSpPr>
            <p:cNvPr id="42" name="Rounded Rectangle 41"/>
            <p:cNvSpPr/>
            <p:nvPr/>
          </p:nvSpPr>
          <p:spPr>
            <a:xfrm>
              <a:off x="1600200" y="3352800"/>
              <a:ext cx="2057400" cy="6858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ইনপুট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ডিভাইস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1600200" y="4800600"/>
              <a:ext cx="2057400" cy="6858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আউটপুট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ডিভাইস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914400" y="2590800"/>
              <a:ext cx="0" cy="255270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endCxn id="43" idx="1"/>
            </p:cNvCxnSpPr>
            <p:nvPr/>
          </p:nvCxnSpPr>
          <p:spPr>
            <a:xfrm>
              <a:off x="914400" y="5143500"/>
              <a:ext cx="685800" cy="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914400" y="3695700"/>
              <a:ext cx="685800" cy="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4381947" y="3018639"/>
            <a:ext cx="2667000" cy="2871395"/>
            <a:chOff x="4267200" y="2590800"/>
            <a:chExt cx="2667000" cy="2871395"/>
          </a:xfrm>
        </p:grpSpPr>
        <p:grpSp>
          <p:nvGrpSpPr>
            <p:cNvPr id="88" name="Group 87"/>
            <p:cNvGrpSpPr/>
            <p:nvPr/>
          </p:nvGrpSpPr>
          <p:grpSpPr>
            <a:xfrm>
              <a:off x="4267200" y="2590800"/>
              <a:ext cx="2667000" cy="2871395"/>
              <a:chOff x="4267200" y="2590800"/>
              <a:chExt cx="2667000" cy="2871395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4267200" y="3352800"/>
                <a:ext cx="2057400" cy="6858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অপারেটিং</a:t>
                </a:r>
                <a:r>
                  <a:rPr lang="en-US" sz="2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সিস্টেম</a:t>
                </a:r>
                <a:r>
                  <a:rPr lang="en-US" sz="2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সফটওয়্যার</a:t>
                </a:r>
                <a:endParaRPr lang="en-US" sz="2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4267200" y="4776395"/>
                <a:ext cx="2057400" cy="6858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অ্যাপ্লিকেশন</a:t>
                </a:r>
                <a:r>
                  <a:rPr lang="en-US" sz="2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সফটয়্যার</a:t>
                </a:r>
                <a:endParaRPr lang="en-US" sz="2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6324600" y="2590800"/>
                <a:ext cx="609600" cy="2552700"/>
                <a:chOff x="6324600" y="2590800"/>
                <a:chExt cx="609600" cy="2552700"/>
              </a:xfrm>
            </p:grpSpPr>
            <p:cxnSp>
              <p:nvCxnSpPr>
                <p:cNvPr id="67" name="Straight Connector 66"/>
                <p:cNvCxnSpPr/>
                <p:nvPr/>
              </p:nvCxnSpPr>
              <p:spPr>
                <a:xfrm>
                  <a:off x="6934200" y="2590800"/>
                  <a:ext cx="0" cy="2552700"/>
                </a:xfrm>
                <a:prstGeom prst="line">
                  <a:avLst/>
                </a:prstGeom>
                <a:ln w="5715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/>
                <p:cNvCxnSpPr>
                  <a:endCxn id="44" idx="3"/>
                </p:cNvCxnSpPr>
                <p:nvPr/>
              </p:nvCxnSpPr>
              <p:spPr>
                <a:xfrm flipH="1">
                  <a:off x="6324600" y="3695700"/>
                  <a:ext cx="609600" cy="0"/>
                </a:xfrm>
                <a:prstGeom prst="straightConnector1">
                  <a:avLst/>
                </a:prstGeom>
                <a:ln w="57150">
                  <a:solidFill>
                    <a:srgbClr val="92D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1" name="Straight Arrow Connector 80"/>
            <p:cNvCxnSpPr/>
            <p:nvPr/>
          </p:nvCxnSpPr>
          <p:spPr>
            <a:xfrm flipH="1">
              <a:off x="6324600" y="5119295"/>
              <a:ext cx="609600" cy="0"/>
            </a:xfrm>
            <a:prstGeom prst="straightConnector1">
              <a:avLst/>
            </a:prstGeom>
            <a:ln w="571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457200" y="1396755"/>
            <a:ext cx="7200900" cy="1757755"/>
            <a:chOff x="419100" y="871145"/>
            <a:chExt cx="7200900" cy="1757755"/>
          </a:xfrm>
        </p:grpSpPr>
        <p:sp>
          <p:nvSpPr>
            <p:cNvPr id="40" name="Rounded Rectangle 39"/>
            <p:cNvSpPr/>
            <p:nvPr/>
          </p:nvSpPr>
          <p:spPr>
            <a:xfrm>
              <a:off x="419100" y="1861745"/>
              <a:ext cx="2057400" cy="6858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হার্ডওয়্যার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562600" y="1943100"/>
              <a:ext cx="2057400" cy="6858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সফটওয়্যার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1447800" y="871145"/>
              <a:ext cx="5143500" cy="348055"/>
              <a:chOff x="1447800" y="871145"/>
              <a:chExt cx="5143500" cy="34805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4019550" y="871145"/>
                <a:ext cx="0" cy="30480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447800" y="1219200"/>
                <a:ext cx="51435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Straight Arrow Connector 82"/>
            <p:cNvCxnSpPr>
              <a:endCxn id="40" idx="0"/>
            </p:cNvCxnSpPr>
            <p:nvPr/>
          </p:nvCxnSpPr>
          <p:spPr>
            <a:xfrm>
              <a:off x="1447800" y="1175945"/>
              <a:ext cx="0" cy="6858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6588162" y="1219200"/>
              <a:ext cx="0" cy="6858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509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352800"/>
            <a:ext cx="7086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যন্ত্রাংশকে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সফটওয়্যারকে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বাহ্যিকভাবে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করেতে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উইন্ডোজ,লিনাক্স,মাইক্রোসফট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অফিস,এডবি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745" y="609600"/>
            <a:ext cx="70866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যন্ত্রাংশকে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বাহ্যিকভবে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যন্ত্রাংশকে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কি-বোর্ড,মাউস,মনিটর,স্পিকার,প্রিন্টার,প্রসেসর,মাদারবোর্ড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3071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4114801" cy="914400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ইনপুট ডিভাইস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6347714" cy="357597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bn-IN" sz="5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যে সব যন্ত্রাংশের মাধ্যমে ক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ম্পি</a:t>
            </a:r>
            <a:r>
              <a:rPr lang="bn-IN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উটারে প্রয়োজনীয় তথ্য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bn-IN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এবং নির্দেশনা প্রদান করা হয় সেই সব যন্ত্রাংশকে ইনপুট ডিভাইস বলে।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743200"/>
            <a:ext cx="7086600" cy="258532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/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সবাই একা একা ভেবে খাতায় লেখ তো ইনপুট ডিভাইস কাকে বলে ?</a:t>
            </a:r>
            <a:endParaRPr lang="en-US" sz="5400" b="1" dirty="0">
              <a:ln/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609600"/>
            <a:ext cx="5943600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679</TotalTime>
  <Words>444</Words>
  <Application>Microsoft Office PowerPoint</Application>
  <PresentationFormat>On-screen Show (4:3)</PresentationFormat>
  <Paragraphs>69</Paragraphs>
  <Slides>17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AdarshaLipiExp</vt:lpstr>
      <vt:lpstr>Arial</vt:lpstr>
      <vt:lpstr>Calibri</vt:lpstr>
      <vt:lpstr>Minion Pro SmBd</vt:lpstr>
      <vt:lpstr>NikoshBAN</vt:lpstr>
      <vt:lpstr>Trebuchet MS</vt:lpstr>
      <vt:lpstr>Vrinda</vt:lpstr>
      <vt:lpstr>Wingdings</vt:lpstr>
      <vt:lpstr>Wingdings 3</vt:lpstr>
      <vt:lpstr>Facet</vt:lpstr>
      <vt:lpstr>PowerPoint Presentation</vt:lpstr>
      <vt:lpstr> পাঠ পরিচয়</vt:lpstr>
      <vt:lpstr>PowerPoint Presentation</vt:lpstr>
      <vt:lpstr>PowerPoint Presentation</vt:lpstr>
      <vt:lpstr>শিখনফল</vt:lpstr>
      <vt:lpstr>PowerPoint Presentation</vt:lpstr>
      <vt:lpstr>PowerPoint Presentation</vt:lpstr>
      <vt:lpstr>ইনপুট ডিভাইস</vt:lpstr>
      <vt:lpstr>PowerPoint Presentation</vt:lpstr>
      <vt:lpstr>কিছু ইনপুট ডিভাইস</vt:lpstr>
      <vt:lpstr>কিছু ইনপুট ডিভাইস</vt:lpstr>
      <vt:lpstr>কিছু ইনপুট ডিভাইস</vt:lpstr>
      <vt:lpstr>কিছু ইনপুট ডিভাইসের নাম</vt:lpstr>
      <vt:lpstr>দলগত কাজ </vt:lpstr>
      <vt:lpstr>মূল্যায়ন 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NNGS</cp:lastModifiedBy>
  <cp:revision>109</cp:revision>
  <dcterms:created xsi:type="dcterms:W3CDTF">2019-04-07T18:14:50Z</dcterms:created>
  <dcterms:modified xsi:type="dcterms:W3CDTF">2020-07-09T01:19:43Z</dcterms:modified>
</cp:coreProperties>
</file>