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66" r:id="rId9"/>
    <p:sldId id="259" r:id="rId10"/>
    <p:sldId id="260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2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9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0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3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9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0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C8DC-A73F-4EE4-BDFF-0AD93AE98A0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ABD0-2C27-44FE-A38A-F3F24417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5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8491" y="0"/>
            <a:ext cx="11682482" cy="6523628"/>
            <a:chOff x="368491" y="0"/>
            <a:chExt cx="11682482" cy="652362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491" y="0"/>
              <a:ext cx="11682482" cy="269465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2131" y="2879675"/>
              <a:ext cx="6182436" cy="36439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926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2017" y="136480"/>
            <a:ext cx="11423176" cy="6643089"/>
            <a:chOff x="0" y="0"/>
            <a:chExt cx="12192001" cy="6643089"/>
          </a:xfrm>
        </p:grpSpPr>
        <p:sp>
          <p:nvSpPr>
            <p:cNvPr id="2" name="TextBox 1"/>
            <p:cNvSpPr txBox="1"/>
            <p:nvPr/>
          </p:nvSpPr>
          <p:spPr>
            <a:xfrm>
              <a:off x="0" y="641446"/>
              <a:ext cx="12192001" cy="6001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আমরা জানি 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ঋণ মূলধন ব্যয়= করপূর্ব ঋণ মূলধন ব্যয় ( ১ – করের হার )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এখানে 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করপূর্ব ঋণ মূলধন ব্যয়= ১২%= ০.১২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করের হার = ৪০%= ০.৪০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সুতরাং ঋণ মূলধন ব্যয়= ০.১২( ১- ০.৪০)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= ০.১২ 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০.৬০</a:t>
              </a:r>
            </a:p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= ৭.২%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Flowchart: Terminator 2"/>
            <p:cNvSpPr/>
            <p:nvPr/>
          </p:nvSpPr>
          <p:spPr>
            <a:xfrm>
              <a:off x="2279176" y="0"/>
              <a:ext cx="8038531" cy="573206"/>
            </a:xfrm>
            <a:prstGeom prst="flowChartTermina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 নং প্রশ্নের উত্তর ( ঘ) </a:t>
              </a:r>
              <a:endPara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3" y="327546"/>
                <a:ext cx="12337576" cy="962282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‘গ’ হতে পাই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সাধারণ শেয়ার মূলধন ব্যয় = ৮.৪৬ %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অগ্রাধিকার শেয়ার মূলধন ব্যয়= ৪%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 মূলধনের অনুপাত= ৬০০ + ২০০+ ২০০=১০০০ টাকা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 গড় মূলধন ব্যয় = (৮.৪৬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৬০০</m:t>
                        </m:r>
                      </m:num>
                      <m:den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১০০০</m:t>
                        </m:r>
                      </m:den>
                    </m:f>
                    <m:r>
                      <a:rPr lang="bn-IN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)+</m:t>
                    </m:r>
                    <m:r>
                      <m:rPr>
                        <m:nor/>
                      </m:rPr>
                      <a:rPr lang="bn-IN" sz="4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(</m:t>
                    </m:r>
                    <m:r>
                      <m:rPr>
                        <m:nor/>
                      </m:rPr>
                      <a:rPr lang="bn-IN" sz="40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৪</m:t>
                    </m:r>
                    <m:r>
                      <m:rPr>
                        <m:nor/>
                      </m:rPr>
                      <a:rPr lang="bn-IN" sz="4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×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২০০</m:t>
                        </m:r>
                      </m:num>
                      <m:den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১০০০</m:t>
                        </m:r>
                      </m:den>
                    </m:f>
                    <m:r>
                      <a:rPr lang="bn-IN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)+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(৭.২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২০০</m:t>
                        </m:r>
                      </m:num>
                      <m:den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১০০০</m:t>
                        </m:r>
                      </m:den>
                    </m:f>
                    <m:r>
                      <a:rPr lang="bn-IN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endParaRPr lang="bn-IN" sz="40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b="0" i="1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           </a:t>
                </a:r>
              </a:p>
              <a:p>
                <a:r>
                  <a:rPr lang="bn-IN" sz="4000" i="1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i="1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         </a:t>
                </a:r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=</a:t>
                </a:r>
                <a:r>
                  <a:rPr lang="bn-IN" sz="4000" b="0" i="1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( ৮.৪৬</a:t>
                </a:r>
                <a:r>
                  <a:rPr lang="en-US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×</a:t>
                </a:r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০.৬) + ( ৪</a:t>
                </a:r>
                <a:r>
                  <a:rPr lang="en-US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×</a:t>
                </a:r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০.২) +( ৭.২</a:t>
                </a:r>
                <a:r>
                  <a:rPr lang="en-US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×</a:t>
                </a:r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০.২) </a:t>
                </a:r>
              </a:p>
              <a:p>
                <a:r>
                  <a:rPr lang="bn-IN" sz="40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</a:t>
                </a:r>
              </a:p>
              <a:p>
                <a:r>
                  <a:rPr lang="bn-IN" sz="40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          = ৫.০৭৬+ ০.৮+১.৪৪</a:t>
                </a:r>
              </a:p>
              <a:p>
                <a:r>
                  <a:rPr lang="bn-IN" sz="40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           = ৭.৩২% </a:t>
                </a:r>
                <a:endParaRPr lang="bn-IN" sz="4000" dirty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            </a:t>
                </a:r>
              </a:p>
              <a:p>
                <a:r>
                  <a:rPr lang="bn-IN" sz="4000" dirty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                              </a:t>
                </a:r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bn-IN" sz="4000" b="0" i="1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4000" b="0" dirty="0" smtClean="0">
                    <a:latin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bn-IN" sz="4000" b="0" i="1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endParaRPr lang="bn-IN" sz="4000" b="0" i="1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</m:oMath>
                  </m:oMathPara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327546"/>
                <a:ext cx="12337576" cy="9622827"/>
              </a:xfrm>
              <a:prstGeom prst="rect">
                <a:avLst/>
              </a:prstGeom>
              <a:blipFill rotWithShape="0">
                <a:blip r:embed="rId2"/>
                <a:stretch>
                  <a:fillRect l="-1729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0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1473958" y="1624084"/>
            <a:ext cx="9007523" cy="4244453"/>
          </a:xfrm>
          <a:prstGeom prst="ellipse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6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0" y="0"/>
            <a:ext cx="1109449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0" y="1583330"/>
            <a:ext cx="5334000" cy="4351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496" y="1692512"/>
            <a:ext cx="6019801" cy="43513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ইমতিয়াজ মাহমুদ বেগ ইমন</a:t>
            </a: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 বি এস ( ১ম শ্রেণি ) এম এড ( ১ম শ্রেণি)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লাউরফতেহপুর আর এন টি বালিকা উচ্চ বিদ্যালয়, নবীনগর, ব্রাহ্মণবাড়িয়া।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মুঠো ফোন নং ০১৭১০৯৩৬৫৬১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9307" y="0"/>
            <a:ext cx="11832609" cy="6701051"/>
            <a:chOff x="259307" y="0"/>
            <a:chExt cx="11832609" cy="670105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307" y="0"/>
              <a:ext cx="11832609" cy="6701051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2470244" y="3739487"/>
              <a:ext cx="7902054" cy="245659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5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৬ষ্ঠ অধ্যায় </a:t>
              </a:r>
            </a:p>
            <a:p>
              <a:pPr algn="ctr"/>
              <a:r>
                <a:rPr lang="bn-IN" sz="5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 গড় মূলধন ব্যয় নির্ণয়</a:t>
              </a:r>
            </a:p>
            <a:p>
              <a:pPr algn="ctr"/>
              <a:r>
                <a:rPr lang="bn-IN" sz="5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০৮.০৭.২০২০ খ্রী। </a:t>
              </a:r>
              <a:endPara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4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63773" y="1187355"/>
            <a:ext cx="11832609" cy="3630305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মূলধন ব্যয় নির্ণয়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7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8" y="682388"/>
            <a:ext cx="12055522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টাকা,ঋণ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টাকা।ঋণ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১২%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১০%।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২৫০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টাকা।সাধারণ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৪%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৪০%।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র্ণয় করো।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2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4721" y="655093"/>
                <a:ext cx="11682484" cy="557075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 </a:t>
                </a:r>
              </a:p>
              <a:p>
                <a:r>
                  <a:rPr lang="bn-IN" sz="3600" dirty="0" smtClean="0">
                    <a:cs typeface="NikoshBAN" panose="02000000000000000000" pitchFamily="2" charset="0"/>
                  </a:rPr>
                  <a:t>সাধারণ শেয়ার মুলধন ব্যয় =</a:t>
                </a:r>
                <a:r>
                  <a:rPr lang="bn-IN" sz="6000" dirty="0" smtClean="0"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লভ্যাংশ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শেয়ার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মূল্য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den>
                    </m:f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+ বৃদ্ধির হার</a:t>
                </a:r>
                <a:r>
                  <a:rPr lang="bn-IN" sz="8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en-US" sz="8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8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১০০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লভ্যাংশ০= ১৫ টাকা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লভ্যাংশ বৃদ্ধির হার= ৪%= ০.০৪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লভ্যাংশ ১= লভ্যাংশ০( ১+ বৃদ্ধির হার )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= ১৫( ১+০.০৪)= ১৫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১.০৪=১৫.৬ টাকা।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শেয়ারমূল্য০ = ৩৫০ টাকা।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21" y="655093"/>
                <a:ext cx="11682484" cy="5570756"/>
              </a:xfrm>
              <a:prstGeom prst="rect">
                <a:avLst/>
              </a:prstGeom>
              <a:blipFill rotWithShape="0">
                <a:blip r:embed="rId2"/>
                <a:stretch>
                  <a:fillRect l="-1879" t="-1641" b="-3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lowchart: Terminator 2"/>
          <p:cNvSpPr/>
          <p:nvPr/>
        </p:nvSpPr>
        <p:spPr>
          <a:xfrm>
            <a:off x="2033515" y="0"/>
            <a:ext cx="7642747" cy="655093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নং প্রশ্নের উত্তর ( গ)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" y="641445"/>
                <a:ext cx="12392166" cy="459420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সাধারণ শেয়ার মূলধন ব্যয়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bn-IN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bn-IN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bn-IN" sz="4800" b="1" i="1" smtClean="0">
                                <a:latin typeface="Cambria Math" panose="02040503050406030204" pitchFamily="18" charset="0"/>
                              </a:rPr>
                              <m:t>১৫</m:t>
                            </m:r>
                            <m:r>
                              <a:rPr lang="bn-IN" sz="48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bn-IN" sz="4800" b="1" i="1" smtClean="0">
                                <a:latin typeface="Cambria Math" panose="02040503050406030204" pitchFamily="18" charset="0"/>
                              </a:rPr>
                              <m:t>৬</m:t>
                            </m:r>
                          </m:num>
                          <m:den>
                            <m:r>
                              <a:rPr lang="bn-IN" sz="4800" b="0" i="1" smtClean="0">
                                <a:latin typeface="Cambria Math" panose="02040503050406030204" pitchFamily="18" charset="0"/>
                              </a:rPr>
                              <m:t>৩৫০</m:t>
                            </m:r>
                          </m:den>
                        </m:f>
                        <m:r>
                          <a:rPr lang="bn-IN" sz="48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bn-IN" sz="4800" b="0" i="0" smtClean="0">
                            <a:latin typeface="Cambria Math" panose="02040503050406030204" pitchFamily="18" charset="0"/>
                          </a:rPr>
                          <m:t>০</m:t>
                        </m:r>
                        <m:r>
                          <a:rPr lang="bn-IN" sz="4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bn-IN" sz="4800" b="0" i="0" smtClean="0">
                            <a:latin typeface="Cambria Math" panose="02040503050406030204" pitchFamily="18" charset="0"/>
                          </a:rPr>
                          <m:t>০৪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bn-IN" sz="4800" b="0" i="1" smtClean="0">
                        <a:latin typeface="Cambria Math" panose="02040503050406030204" pitchFamily="18" charset="0"/>
                      </a:rPr>
                      <m:t>১০০</m:t>
                    </m:r>
                    <m:r>
                      <a:rPr lang="bn-IN" sz="48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</a:t>
                </a:r>
              </a:p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= (০.০৪৪৬+০.০৪)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80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১০০ </a:t>
                </a:r>
                <a:endPara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= ৮.৪৬% </a:t>
                </a:r>
              </a:p>
              <a:p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641445"/>
                <a:ext cx="12392166" cy="4594206"/>
              </a:xfrm>
              <a:prstGeom prst="rect">
                <a:avLst/>
              </a:prstGeom>
              <a:blipFill rotWithShape="0">
                <a:blip r:embed="rId2"/>
                <a:stretch>
                  <a:fillRect l="-2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36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64023"/>
            <a:ext cx="10085696" cy="60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8615" y="259303"/>
                <a:ext cx="11095630" cy="589571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অগ্রাধিকার শেয়ার মূলধন ব্যয়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অগ্রাধিকার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লভ্যাংশ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অগ্রাধিকার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শেয়ারের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বাজার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মূল্য</m:t>
                        </m:r>
                      </m:den>
                    </m:f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১০০</a:t>
                </a:r>
              </a:p>
              <a:p>
                <a:endParaRPr lang="bn-IN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 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অগ্রাধিকার শেয়ারের লভ্যাংশ = ১০০ </a:t>
                </a:r>
                <a14:m>
                  <m:oMath xmlns:m="http://schemas.openxmlformats.org/officeDocument/2006/math">
                    <m:r>
                      <a:rPr lang="bn-IN" sz="36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১০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%=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১০</m:t>
                    </m:r>
                  </m:oMath>
                </a14:m>
                <a:endParaRPr lang="bn-IN" sz="36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অগ্রধিকার শেয়ারের বাজার মূল্য = ২৫০ টাকা 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 অগ্রাধিকার শেয়ার মূলধন ব্যয়=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২৫০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১০০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= ০.০৪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১০০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= ৪%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15" y="259303"/>
                <a:ext cx="11095630" cy="5895717"/>
              </a:xfrm>
              <a:prstGeom prst="rect">
                <a:avLst/>
              </a:prstGeom>
              <a:blipFill rotWithShape="0">
                <a:blip r:embed="rId2"/>
                <a:stretch>
                  <a:fillRect l="-1648" b="-29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9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264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IMON-Book</dc:creator>
  <cp:lastModifiedBy>IMON-Book</cp:lastModifiedBy>
  <cp:revision>70</cp:revision>
  <dcterms:created xsi:type="dcterms:W3CDTF">2020-07-07T16:11:04Z</dcterms:created>
  <dcterms:modified xsi:type="dcterms:W3CDTF">2020-07-08T23:00:51Z</dcterms:modified>
</cp:coreProperties>
</file>