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57" r:id="rId3"/>
    <p:sldId id="277" r:id="rId4"/>
    <p:sldId id="258" r:id="rId5"/>
    <p:sldId id="259" r:id="rId6"/>
    <p:sldId id="260" r:id="rId7"/>
    <p:sldId id="261" r:id="rId8"/>
    <p:sldId id="264" r:id="rId9"/>
    <p:sldId id="265" r:id="rId10"/>
    <p:sldId id="266" r:id="rId11"/>
    <p:sldId id="273" r:id="rId12"/>
    <p:sldId id="274" r:id="rId13"/>
    <p:sldId id="276" r:id="rId14"/>
    <p:sldId id="269" r:id="rId15"/>
    <p:sldId id="270" r:id="rId16"/>
    <p:sldId id="271" r:id="rId17"/>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592">
          <p15:clr>
            <a:srgbClr val="A4A3A4"/>
          </p15:clr>
        </p15:guide>
        <p15:guide id="2" pos="4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8897" autoAdjust="0"/>
    <p:restoredTop sz="94574" autoAdjust="0"/>
  </p:normalViewPr>
  <p:slideViewPr>
    <p:cSldViewPr>
      <p:cViewPr varScale="1">
        <p:scale>
          <a:sx n="33" d="100"/>
          <a:sy n="33" d="100"/>
        </p:scale>
        <p:origin x="-108" y="-240"/>
      </p:cViewPr>
      <p:guideLst>
        <p:guide orient="horz" pos="2592"/>
        <p:guide pos="4608"/>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A8D54E-063D-4A4E-BE51-235556D59C57}" type="datetimeFigureOut">
              <a:rPr lang="en-US" smtClean="0"/>
              <a:pPr/>
              <a:t>6/30/2020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6C912F-A7A7-4634-A94A-7C8C80302E7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6C912F-A7A7-4634-A94A-7C8C80302E78}"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B6C912F-A7A7-4634-A94A-7C8C80302E78}"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3"/>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044" indent="0" algn="ctr">
              <a:buNone/>
              <a:defRPr>
                <a:solidFill>
                  <a:schemeClr val="tx1">
                    <a:tint val="75000"/>
                  </a:schemeClr>
                </a:solidFill>
              </a:defRPr>
            </a:lvl2pPr>
            <a:lvl3pPr marL="1306090" indent="0" algn="ctr">
              <a:buNone/>
              <a:defRPr>
                <a:solidFill>
                  <a:schemeClr val="tx1">
                    <a:tint val="75000"/>
                  </a:schemeClr>
                </a:solidFill>
              </a:defRPr>
            </a:lvl3pPr>
            <a:lvl4pPr marL="1959135" indent="0" algn="ctr">
              <a:buNone/>
              <a:defRPr>
                <a:solidFill>
                  <a:schemeClr val="tx1">
                    <a:tint val="75000"/>
                  </a:schemeClr>
                </a:solidFill>
              </a:defRPr>
            </a:lvl4pPr>
            <a:lvl5pPr marL="2612181" indent="0" algn="ctr">
              <a:buNone/>
              <a:defRPr>
                <a:solidFill>
                  <a:schemeClr val="tx1">
                    <a:tint val="75000"/>
                  </a:schemeClr>
                </a:solidFill>
              </a:defRPr>
            </a:lvl5pPr>
            <a:lvl6pPr marL="3265225" indent="0" algn="ctr">
              <a:buNone/>
              <a:defRPr>
                <a:solidFill>
                  <a:schemeClr val="tx1">
                    <a:tint val="75000"/>
                  </a:schemeClr>
                </a:solidFill>
              </a:defRPr>
            </a:lvl6pPr>
            <a:lvl7pPr marL="3918270" indent="0" algn="ctr">
              <a:buNone/>
              <a:defRPr>
                <a:solidFill>
                  <a:schemeClr val="tx1">
                    <a:tint val="75000"/>
                  </a:schemeClr>
                </a:solidFill>
              </a:defRPr>
            </a:lvl7pPr>
            <a:lvl8pPr marL="4571314" indent="0" algn="ctr">
              <a:buNone/>
              <a:defRPr>
                <a:solidFill>
                  <a:schemeClr val="tx1">
                    <a:tint val="75000"/>
                  </a:schemeClr>
                </a:solidFill>
              </a:defRPr>
            </a:lvl8pPr>
            <a:lvl9pPr marL="522435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4D5682-DD84-4161-A26F-3EE962A9181D}" type="datetimeFigureOut">
              <a:rPr lang="en-US" smtClean="0"/>
              <a:pPr/>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BCD9-61ED-4A37-A3E6-1BB9193A60CD}" type="slidenum">
              <a:rPr lang="en-US" smtClean="0"/>
              <a:pPr/>
              <a:t>‹#›</a:t>
            </a:fld>
            <a:endParaRPr lang="en-US"/>
          </a:p>
        </p:txBody>
      </p:sp>
    </p:spTree>
  </p:cSld>
  <p:clrMapOvr>
    <a:masterClrMapping/>
  </p:clrMapOvr>
  <p:transition spd="slow">
    <p:wheel spokes="8"/>
    <p:sndAc>
      <p:stSnd>
        <p:snd r:embed="rId1" name="chimes.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4D5682-DD84-4161-A26F-3EE962A9181D}" type="datetimeFigureOut">
              <a:rPr lang="en-US" smtClean="0"/>
              <a:pPr/>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BCD9-61ED-4A37-A3E6-1BB9193A60CD}" type="slidenum">
              <a:rPr lang="en-US" smtClean="0"/>
              <a:pPr/>
              <a:t>‹#›</a:t>
            </a:fld>
            <a:endParaRPr lang="en-US"/>
          </a:p>
        </p:txBody>
      </p:sp>
    </p:spTree>
  </p:cSld>
  <p:clrMapOvr>
    <a:masterClrMapping/>
  </p:clrMapOvr>
  <p:transition spd="slow">
    <p:wheel spokes="8"/>
    <p:sndAc>
      <p:stSnd>
        <p:snd r:embed="rId1" name="chimes.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5"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4D5682-DD84-4161-A26F-3EE962A9181D}" type="datetimeFigureOut">
              <a:rPr lang="en-US" smtClean="0"/>
              <a:pPr/>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BCD9-61ED-4A37-A3E6-1BB9193A60CD}" type="slidenum">
              <a:rPr lang="en-US" smtClean="0"/>
              <a:pPr/>
              <a:t>‹#›</a:t>
            </a:fld>
            <a:endParaRPr lang="en-US"/>
          </a:p>
        </p:txBody>
      </p:sp>
    </p:spTree>
  </p:cSld>
  <p:clrMapOvr>
    <a:masterClrMapping/>
  </p:clrMapOvr>
  <p:transition spd="slow">
    <p:wheel spokes="8"/>
    <p:sndAc>
      <p:stSnd>
        <p:snd r:embed="rId1" name="chimes.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4D5682-DD84-4161-A26F-3EE962A9181D}" type="datetimeFigureOut">
              <a:rPr lang="en-US" smtClean="0"/>
              <a:pPr/>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BCD9-61ED-4A37-A3E6-1BB9193A60CD}" type="slidenum">
              <a:rPr lang="en-US" smtClean="0"/>
              <a:pPr/>
              <a:t>‹#›</a:t>
            </a:fld>
            <a:endParaRPr lang="en-US"/>
          </a:p>
        </p:txBody>
      </p:sp>
    </p:spTree>
  </p:cSld>
  <p:clrMapOvr>
    <a:masterClrMapping/>
  </p:clrMapOvr>
  <p:transition spd="slow">
    <p:wheel spokes="8"/>
    <p:sndAc>
      <p:stSnd>
        <p:snd r:embed="rId1" name="chimes.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3"/>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044" indent="0">
              <a:buNone/>
              <a:defRPr sz="2600">
                <a:solidFill>
                  <a:schemeClr val="tx1">
                    <a:tint val="75000"/>
                  </a:schemeClr>
                </a:solidFill>
              </a:defRPr>
            </a:lvl2pPr>
            <a:lvl3pPr marL="1306090" indent="0">
              <a:buNone/>
              <a:defRPr sz="2300">
                <a:solidFill>
                  <a:schemeClr val="tx1">
                    <a:tint val="75000"/>
                  </a:schemeClr>
                </a:solidFill>
              </a:defRPr>
            </a:lvl3pPr>
            <a:lvl4pPr marL="1959135" indent="0">
              <a:buNone/>
              <a:defRPr sz="2000">
                <a:solidFill>
                  <a:schemeClr val="tx1">
                    <a:tint val="75000"/>
                  </a:schemeClr>
                </a:solidFill>
              </a:defRPr>
            </a:lvl4pPr>
            <a:lvl5pPr marL="2612181" indent="0">
              <a:buNone/>
              <a:defRPr sz="2000">
                <a:solidFill>
                  <a:schemeClr val="tx1">
                    <a:tint val="75000"/>
                  </a:schemeClr>
                </a:solidFill>
              </a:defRPr>
            </a:lvl5pPr>
            <a:lvl6pPr marL="3265225" indent="0">
              <a:buNone/>
              <a:defRPr sz="2000">
                <a:solidFill>
                  <a:schemeClr val="tx1">
                    <a:tint val="75000"/>
                  </a:schemeClr>
                </a:solidFill>
              </a:defRPr>
            </a:lvl6pPr>
            <a:lvl7pPr marL="3918270" indent="0">
              <a:buNone/>
              <a:defRPr sz="2000">
                <a:solidFill>
                  <a:schemeClr val="tx1">
                    <a:tint val="75000"/>
                  </a:schemeClr>
                </a:solidFill>
              </a:defRPr>
            </a:lvl7pPr>
            <a:lvl8pPr marL="4571314" indent="0">
              <a:buNone/>
              <a:defRPr sz="2000">
                <a:solidFill>
                  <a:schemeClr val="tx1">
                    <a:tint val="75000"/>
                  </a:schemeClr>
                </a:solidFill>
              </a:defRPr>
            </a:lvl8pPr>
            <a:lvl9pPr marL="5224359"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4D5682-DD84-4161-A26F-3EE962A9181D}" type="datetimeFigureOut">
              <a:rPr lang="en-US" smtClean="0"/>
              <a:pPr/>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BCD9-61ED-4A37-A3E6-1BB9193A60CD}" type="slidenum">
              <a:rPr lang="en-US" smtClean="0"/>
              <a:pPr/>
              <a:t>‹#›</a:t>
            </a:fld>
            <a:endParaRPr lang="en-US"/>
          </a:p>
        </p:txBody>
      </p:sp>
    </p:spTree>
  </p:cSld>
  <p:clrMapOvr>
    <a:masterClrMapping/>
  </p:clrMapOvr>
  <p:transition spd="slow">
    <p:wheel spokes="8"/>
    <p:sndAc>
      <p:stSnd>
        <p:snd r:embed="rId1" name="chimes.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4"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4D5682-DD84-4161-A26F-3EE962A9181D}" type="datetimeFigureOut">
              <a:rPr lang="en-US" smtClean="0"/>
              <a:pPr/>
              <a:t>6/30/2020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CBCD9-61ED-4A37-A3E6-1BB9193A60CD}" type="slidenum">
              <a:rPr lang="en-US" smtClean="0"/>
              <a:pPr/>
              <a:t>‹#›</a:t>
            </a:fld>
            <a:endParaRPr lang="en-US"/>
          </a:p>
        </p:txBody>
      </p:sp>
    </p:spTree>
  </p:cSld>
  <p:clrMapOvr>
    <a:masterClrMapping/>
  </p:clrMapOvr>
  <p:transition spd="slow">
    <p:wheel spokes="8"/>
    <p:sndAc>
      <p:stSnd>
        <p:snd r:embed="rId1" name="chimes.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044" indent="0">
              <a:buNone/>
              <a:defRPr sz="2900" b="1"/>
            </a:lvl2pPr>
            <a:lvl3pPr marL="1306090" indent="0">
              <a:buNone/>
              <a:defRPr sz="2600" b="1"/>
            </a:lvl3pPr>
            <a:lvl4pPr marL="1959135" indent="0">
              <a:buNone/>
              <a:defRPr sz="2300" b="1"/>
            </a:lvl4pPr>
            <a:lvl5pPr marL="2612181" indent="0">
              <a:buNone/>
              <a:defRPr sz="2300" b="1"/>
            </a:lvl5pPr>
            <a:lvl6pPr marL="3265225" indent="0">
              <a:buNone/>
              <a:defRPr sz="2300" b="1"/>
            </a:lvl6pPr>
            <a:lvl7pPr marL="3918270" indent="0">
              <a:buNone/>
              <a:defRPr sz="2300" b="1"/>
            </a:lvl7pPr>
            <a:lvl8pPr marL="4571314" indent="0">
              <a:buNone/>
              <a:defRPr sz="2300" b="1"/>
            </a:lvl8pPr>
            <a:lvl9pPr marL="5224359"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2" y="1842136"/>
            <a:ext cx="6466840" cy="767714"/>
          </a:xfrm>
        </p:spPr>
        <p:txBody>
          <a:bodyPr anchor="b"/>
          <a:lstStyle>
            <a:lvl1pPr marL="0" indent="0">
              <a:buNone/>
              <a:defRPr sz="3400" b="1"/>
            </a:lvl1pPr>
            <a:lvl2pPr marL="653044" indent="0">
              <a:buNone/>
              <a:defRPr sz="2900" b="1"/>
            </a:lvl2pPr>
            <a:lvl3pPr marL="1306090" indent="0">
              <a:buNone/>
              <a:defRPr sz="2600" b="1"/>
            </a:lvl3pPr>
            <a:lvl4pPr marL="1959135" indent="0">
              <a:buNone/>
              <a:defRPr sz="2300" b="1"/>
            </a:lvl4pPr>
            <a:lvl5pPr marL="2612181" indent="0">
              <a:buNone/>
              <a:defRPr sz="2300" b="1"/>
            </a:lvl5pPr>
            <a:lvl6pPr marL="3265225" indent="0">
              <a:buNone/>
              <a:defRPr sz="2300" b="1"/>
            </a:lvl6pPr>
            <a:lvl7pPr marL="3918270" indent="0">
              <a:buNone/>
              <a:defRPr sz="2300" b="1"/>
            </a:lvl7pPr>
            <a:lvl8pPr marL="4571314" indent="0">
              <a:buNone/>
              <a:defRPr sz="2300" b="1"/>
            </a:lvl8pPr>
            <a:lvl9pPr marL="5224359"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2"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4D5682-DD84-4161-A26F-3EE962A9181D}" type="datetimeFigureOut">
              <a:rPr lang="en-US" smtClean="0"/>
              <a:pPr/>
              <a:t>6/30/2020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3CBCD9-61ED-4A37-A3E6-1BB9193A60CD}" type="slidenum">
              <a:rPr lang="en-US" smtClean="0"/>
              <a:pPr/>
              <a:t>‹#›</a:t>
            </a:fld>
            <a:endParaRPr lang="en-US"/>
          </a:p>
        </p:txBody>
      </p:sp>
    </p:spTree>
  </p:cSld>
  <p:clrMapOvr>
    <a:masterClrMapping/>
  </p:clrMapOvr>
  <p:transition spd="slow">
    <p:wheel spokes="8"/>
    <p:sndAc>
      <p:stSnd>
        <p:snd r:embed="rId1" name="chimes.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4D5682-DD84-4161-A26F-3EE962A9181D}" type="datetimeFigureOut">
              <a:rPr lang="en-US" smtClean="0"/>
              <a:pPr/>
              <a:t>6/30/2020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3CBCD9-61ED-4A37-A3E6-1BB9193A60CD}" type="slidenum">
              <a:rPr lang="en-US" smtClean="0"/>
              <a:pPr/>
              <a:t>‹#›</a:t>
            </a:fld>
            <a:endParaRPr lang="en-US"/>
          </a:p>
        </p:txBody>
      </p:sp>
    </p:spTree>
  </p:cSld>
  <p:clrMapOvr>
    <a:masterClrMapping/>
  </p:clrMapOvr>
  <p:transition spd="slow">
    <p:wheel spokes="8"/>
    <p:sndAc>
      <p:stSnd>
        <p:snd r:embed="rId1" name="chimes.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D5682-DD84-4161-A26F-3EE962A9181D}" type="datetimeFigureOut">
              <a:rPr lang="en-US" smtClean="0"/>
              <a:pPr/>
              <a:t>6/30/2020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3CBCD9-61ED-4A37-A3E6-1BB9193A60CD}" type="slidenum">
              <a:rPr lang="en-US" smtClean="0"/>
              <a:pPr/>
              <a:t>‹#›</a:t>
            </a:fld>
            <a:endParaRPr lang="en-US"/>
          </a:p>
        </p:txBody>
      </p:sp>
    </p:spTree>
  </p:cSld>
  <p:clrMapOvr>
    <a:masterClrMapping/>
  </p:clrMapOvr>
  <p:transition spd="slow">
    <p:wheel spokes="8"/>
    <p:sndAc>
      <p:stSnd>
        <p:snd r:embed="rId1" name="chimes.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4"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4" y="1722120"/>
            <a:ext cx="4813301" cy="5629276"/>
          </a:xfrm>
        </p:spPr>
        <p:txBody>
          <a:bodyPr/>
          <a:lstStyle>
            <a:lvl1pPr marL="0" indent="0">
              <a:buNone/>
              <a:defRPr sz="2000"/>
            </a:lvl1pPr>
            <a:lvl2pPr marL="653044" indent="0">
              <a:buNone/>
              <a:defRPr sz="1700"/>
            </a:lvl2pPr>
            <a:lvl3pPr marL="1306090" indent="0">
              <a:buNone/>
              <a:defRPr sz="1400"/>
            </a:lvl3pPr>
            <a:lvl4pPr marL="1959135" indent="0">
              <a:buNone/>
              <a:defRPr sz="1300"/>
            </a:lvl4pPr>
            <a:lvl5pPr marL="2612181" indent="0">
              <a:buNone/>
              <a:defRPr sz="1300"/>
            </a:lvl5pPr>
            <a:lvl6pPr marL="3265225" indent="0">
              <a:buNone/>
              <a:defRPr sz="1300"/>
            </a:lvl6pPr>
            <a:lvl7pPr marL="3918270" indent="0">
              <a:buNone/>
              <a:defRPr sz="1300"/>
            </a:lvl7pPr>
            <a:lvl8pPr marL="4571314" indent="0">
              <a:buNone/>
              <a:defRPr sz="1300"/>
            </a:lvl8pPr>
            <a:lvl9pPr marL="5224359"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4D5682-DD84-4161-A26F-3EE962A9181D}" type="datetimeFigureOut">
              <a:rPr lang="en-US" smtClean="0"/>
              <a:pPr/>
              <a:t>6/30/2020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CBCD9-61ED-4A37-A3E6-1BB9193A60CD}" type="slidenum">
              <a:rPr lang="en-US" smtClean="0"/>
              <a:pPr/>
              <a:t>‹#›</a:t>
            </a:fld>
            <a:endParaRPr lang="en-US"/>
          </a:p>
        </p:txBody>
      </p:sp>
    </p:spTree>
  </p:cSld>
  <p:clrMapOvr>
    <a:masterClrMapping/>
  </p:clrMapOvr>
  <p:transition spd="slow">
    <p:wheel spokes="8"/>
    <p:sndAc>
      <p:stSnd>
        <p:snd r:embed="rId1" name="chimes.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044" indent="0">
              <a:buNone/>
              <a:defRPr sz="4000"/>
            </a:lvl2pPr>
            <a:lvl3pPr marL="1306090" indent="0">
              <a:buNone/>
              <a:defRPr sz="3400"/>
            </a:lvl3pPr>
            <a:lvl4pPr marL="1959135" indent="0">
              <a:buNone/>
              <a:defRPr sz="2900"/>
            </a:lvl4pPr>
            <a:lvl5pPr marL="2612181" indent="0">
              <a:buNone/>
              <a:defRPr sz="2900"/>
            </a:lvl5pPr>
            <a:lvl6pPr marL="3265225" indent="0">
              <a:buNone/>
              <a:defRPr sz="2900"/>
            </a:lvl6pPr>
            <a:lvl7pPr marL="3918270" indent="0">
              <a:buNone/>
              <a:defRPr sz="2900"/>
            </a:lvl7pPr>
            <a:lvl8pPr marL="4571314" indent="0">
              <a:buNone/>
              <a:defRPr sz="2900"/>
            </a:lvl8pPr>
            <a:lvl9pPr marL="5224359"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044" indent="0">
              <a:buNone/>
              <a:defRPr sz="1700"/>
            </a:lvl2pPr>
            <a:lvl3pPr marL="1306090" indent="0">
              <a:buNone/>
              <a:defRPr sz="1400"/>
            </a:lvl3pPr>
            <a:lvl4pPr marL="1959135" indent="0">
              <a:buNone/>
              <a:defRPr sz="1300"/>
            </a:lvl4pPr>
            <a:lvl5pPr marL="2612181" indent="0">
              <a:buNone/>
              <a:defRPr sz="1300"/>
            </a:lvl5pPr>
            <a:lvl6pPr marL="3265225" indent="0">
              <a:buNone/>
              <a:defRPr sz="1300"/>
            </a:lvl6pPr>
            <a:lvl7pPr marL="3918270" indent="0">
              <a:buNone/>
              <a:defRPr sz="1300"/>
            </a:lvl7pPr>
            <a:lvl8pPr marL="4571314" indent="0">
              <a:buNone/>
              <a:defRPr sz="1300"/>
            </a:lvl8pPr>
            <a:lvl9pPr marL="5224359"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4D5682-DD84-4161-A26F-3EE962A9181D}" type="datetimeFigureOut">
              <a:rPr lang="en-US" smtClean="0"/>
              <a:pPr/>
              <a:t>6/30/2020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CBCD9-61ED-4A37-A3E6-1BB9193A60CD}" type="slidenum">
              <a:rPr lang="en-US" smtClean="0"/>
              <a:pPr/>
              <a:t>‹#›</a:t>
            </a:fld>
            <a:endParaRPr lang="en-US"/>
          </a:p>
        </p:txBody>
      </p:sp>
    </p:spTree>
  </p:cSld>
  <p:clrMapOvr>
    <a:masterClrMapping/>
  </p:clrMapOvr>
  <p:transition spd="slow">
    <p:wheel spokes="8"/>
    <p:sndAc>
      <p:stSnd>
        <p:snd r:embed="rId1" name="chimes.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09" tIns="65305" rIns="130609" bIns="6530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09" tIns="65305" rIns="130609" bIns="6530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3"/>
            <a:ext cx="3413760" cy="438150"/>
          </a:xfrm>
          <a:prstGeom prst="rect">
            <a:avLst/>
          </a:prstGeom>
        </p:spPr>
        <p:txBody>
          <a:bodyPr vert="horz" lIns="130609" tIns="65305" rIns="130609" bIns="65305" rtlCol="0" anchor="ctr"/>
          <a:lstStyle>
            <a:lvl1pPr algn="l">
              <a:defRPr sz="1700">
                <a:solidFill>
                  <a:schemeClr val="tx1">
                    <a:tint val="75000"/>
                  </a:schemeClr>
                </a:solidFill>
              </a:defRPr>
            </a:lvl1pPr>
          </a:lstStyle>
          <a:p>
            <a:fld id="{664D5682-DD84-4161-A26F-3EE962A9181D}" type="datetimeFigureOut">
              <a:rPr lang="en-US" smtClean="0"/>
              <a:pPr/>
              <a:t>6/30/2020</a:t>
            </a:fld>
            <a:endParaRPr lang="en-US"/>
          </a:p>
        </p:txBody>
      </p:sp>
      <p:sp>
        <p:nvSpPr>
          <p:cNvPr id="5" name="Footer Placeholder 4"/>
          <p:cNvSpPr>
            <a:spLocks noGrp="1"/>
          </p:cNvSpPr>
          <p:nvPr>
            <p:ph type="ftr" sz="quarter" idx="3"/>
          </p:nvPr>
        </p:nvSpPr>
        <p:spPr>
          <a:xfrm>
            <a:off x="4998720" y="7627623"/>
            <a:ext cx="4632960" cy="438150"/>
          </a:xfrm>
          <a:prstGeom prst="rect">
            <a:avLst/>
          </a:prstGeom>
        </p:spPr>
        <p:txBody>
          <a:bodyPr vert="horz" lIns="130609" tIns="65305" rIns="130609" bIns="65305"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3"/>
            <a:ext cx="3413760" cy="438150"/>
          </a:xfrm>
          <a:prstGeom prst="rect">
            <a:avLst/>
          </a:prstGeom>
        </p:spPr>
        <p:txBody>
          <a:bodyPr vert="horz" lIns="130609" tIns="65305" rIns="130609" bIns="65305" rtlCol="0" anchor="ctr"/>
          <a:lstStyle>
            <a:lvl1pPr algn="r">
              <a:defRPr sz="1700">
                <a:solidFill>
                  <a:schemeClr val="tx1">
                    <a:tint val="75000"/>
                  </a:schemeClr>
                </a:solidFill>
              </a:defRPr>
            </a:lvl1pPr>
          </a:lstStyle>
          <a:p>
            <a:fld id="{1F3CBCD9-61ED-4A37-A3E6-1BB9193A60C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wheel spokes="8"/>
    <p:sndAc>
      <p:stSnd>
        <p:snd r:embed="rId13" name="chimes.wav"/>
      </p:stSnd>
    </p:sndAc>
  </p:transition>
  <p:timing>
    <p:tnLst>
      <p:par>
        <p:cTn id="1" dur="indefinite" restart="never" nodeType="tmRoot"/>
      </p:par>
    </p:tnLst>
  </p:timing>
  <p:txStyles>
    <p:titleStyle>
      <a:lvl1pPr algn="ctr" defTabSz="1306090" rtl="0" eaLnBrk="1" latinLnBrk="0" hangingPunct="1">
        <a:spcBef>
          <a:spcPct val="0"/>
        </a:spcBef>
        <a:buNone/>
        <a:defRPr sz="6300" kern="1200">
          <a:solidFill>
            <a:schemeClr val="tx1"/>
          </a:solidFill>
          <a:latin typeface="+mj-lt"/>
          <a:ea typeface="+mj-ea"/>
          <a:cs typeface="+mj-cs"/>
        </a:defRPr>
      </a:lvl1pPr>
    </p:titleStyle>
    <p:bodyStyle>
      <a:lvl1pPr marL="489784" indent="-489784" algn="l" defTabSz="130609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198" indent="-408154" algn="l" defTabSz="130609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613" indent="-326522" algn="l" defTabSz="130609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657" indent="-326522" algn="l" defTabSz="130609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702" indent="-326522" algn="l" defTabSz="130609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1746" indent="-326522" algn="l" defTabSz="130609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4791" indent="-326522" algn="l" defTabSz="130609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7837" indent="-326522" algn="l" defTabSz="130609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0882" indent="-326522" algn="l" defTabSz="130609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090" rtl="0" eaLnBrk="1" latinLnBrk="0" hangingPunct="1">
        <a:defRPr sz="2600" kern="1200">
          <a:solidFill>
            <a:schemeClr val="tx1"/>
          </a:solidFill>
          <a:latin typeface="+mn-lt"/>
          <a:ea typeface="+mn-ea"/>
          <a:cs typeface="+mn-cs"/>
        </a:defRPr>
      </a:lvl1pPr>
      <a:lvl2pPr marL="653044" algn="l" defTabSz="1306090" rtl="0" eaLnBrk="1" latinLnBrk="0" hangingPunct="1">
        <a:defRPr sz="2600" kern="1200">
          <a:solidFill>
            <a:schemeClr val="tx1"/>
          </a:solidFill>
          <a:latin typeface="+mn-lt"/>
          <a:ea typeface="+mn-ea"/>
          <a:cs typeface="+mn-cs"/>
        </a:defRPr>
      </a:lvl2pPr>
      <a:lvl3pPr marL="1306090" algn="l" defTabSz="1306090" rtl="0" eaLnBrk="1" latinLnBrk="0" hangingPunct="1">
        <a:defRPr sz="2600" kern="1200">
          <a:solidFill>
            <a:schemeClr val="tx1"/>
          </a:solidFill>
          <a:latin typeface="+mn-lt"/>
          <a:ea typeface="+mn-ea"/>
          <a:cs typeface="+mn-cs"/>
        </a:defRPr>
      </a:lvl3pPr>
      <a:lvl4pPr marL="1959135" algn="l" defTabSz="1306090" rtl="0" eaLnBrk="1" latinLnBrk="0" hangingPunct="1">
        <a:defRPr sz="2600" kern="1200">
          <a:solidFill>
            <a:schemeClr val="tx1"/>
          </a:solidFill>
          <a:latin typeface="+mn-lt"/>
          <a:ea typeface="+mn-ea"/>
          <a:cs typeface="+mn-cs"/>
        </a:defRPr>
      </a:lvl4pPr>
      <a:lvl5pPr marL="2612181" algn="l" defTabSz="1306090" rtl="0" eaLnBrk="1" latinLnBrk="0" hangingPunct="1">
        <a:defRPr sz="2600" kern="1200">
          <a:solidFill>
            <a:schemeClr val="tx1"/>
          </a:solidFill>
          <a:latin typeface="+mn-lt"/>
          <a:ea typeface="+mn-ea"/>
          <a:cs typeface="+mn-cs"/>
        </a:defRPr>
      </a:lvl5pPr>
      <a:lvl6pPr marL="3265225" algn="l" defTabSz="1306090" rtl="0" eaLnBrk="1" latinLnBrk="0" hangingPunct="1">
        <a:defRPr sz="2600" kern="1200">
          <a:solidFill>
            <a:schemeClr val="tx1"/>
          </a:solidFill>
          <a:latin typeface="+mn-lt"/>
          <a:ea typeface="+mn-ea"/>
          <a:cs typeface="+mn-cs"/>
        </a:defRPr>
      </a:lvl6pPr>
      <a:lvl7pPr marL="3918270" algn="l" defTabSz="1306090" rtl="0" eaLnBrk="1" latinLnBrk="0" hangingPunct="1">
        <a:defRPr sz="2600" kern="1200">
          <a:solidFill>
            <a:schemeClr val="tx1"/>
          </a:solidFill>
          <a:latin typeface="+mn-lt"/>
          <a:ea typeface="+mn-ea"/>
          <a:cs typeface="+mn-cs"/>
        </a:defRPr>
      </a:lvl7pPr>
      <a:lvl8pPr marL="4571314" algn="l" defTabSz="1306090" rtl="0" eaLnBrk="1" latinLnBrk="0" hangingPunct="1">
        <a:defRPr sz="2600" kern="1200">
          <a:solidFill>
            <a:schemeClr val="tx1"/>
          </a:solidFill>
          <a:latin typeface="+mn-lt"/>
          <a:ea typeface="+mn-ea"/>
          <a:cs typeface="+mn-cs"/>
        </a:defRPr>
      </a:lvl8pPr>
      <a:lvl9pPr marL="5224359" algn="l" defTabSz="130609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762000" y="685800"/>
            <a:ext cx="13167360" cy="1371600"/>
          </a:xfrm>
        </p:spPr>
        <p:txBody>
          <a:bodyPr>
            <a:noAutofit/>
          </a:bodyPr>
          <a:lstStyle/>
          <a:p>
            <a:r>
              <a:rPr lang="bn-IN" sz="23900" b="1" i="1" u="sng" dirty="0" smtClean="0"/>
              <a:t>স্বাগতম</a:t>
            </a:r>
            <a:r>
              <a:rPr lang="bn-IN" sz="7200" b="1" i="1" u="sng" dirty="0" smtClean="0"/>
              <a:t> </a:t>
            </a:r>
            <a:endParaRPr lang="en-US" sz="7200" b="1" i="1" u="sng" dirty="0"/>
          </a:p>
        </p:txBody>
      </p:sp>
      <p:pic>
        <p:nvPicPr>
          <p:cNvPr id="1029" name="Picture 5" descr="C:\Program Files\Microsoft Office\MEDIA\CAGCAT10\j0284916.jpg"/>
          <p:cNvPicPr>
            <a:picLocks noGrp="1" noChangeAspect="1" noChangeArrowheads="1"/>
          </p:cNvPicPr>
          <p:nvPr>
            <p:ph idx="1"/>
          </p:nvPr>
        </p:nvPicPr>
        <p:blipFill>
          <a:blip r:embed="rId3"/>
          <a:stretch>
            <a:fillRect/>
          </a:stretch>
        </p:blipFill>
        <p:spPr bwMode="auto">
          <a:xfrm>
            <a:off x="3276600" y="2590800"/>
            <a:ext cx="7239000" cy="5638800"/>
          </a:xfrm>
          <a:prstGeom prst="rect">
            <a:avLst/>
          </a:prstGeom>
          <a:solidFill>
            <a:srgbClr val="FFFF00"/>
          </a:solidFill>
        </p:spPr>
      </p:pic>
    </p:spTree>
  </p:cSld>
  <p:clrMapOvr>
    <a:masterClrMapping/>
  </p:clrMapOvr>
  <p:transition spd="slow">
    <p:dissolve/>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304800"/>
            <a:ext cx="13517880" cy="7924800"/>
          </a:xfrm>
        </p:spPr>
        <p:txBody>
          <a:bodyPr>
            <a:normAutofit fontScale="92500"/>
          </a:bodyPr>
          <a:lstStyle/>
          <a:p>
            <a:pPr>
              <a:buNone/>
            </a:pPr>
            <a:r>
              <a:rPr lang="bn-IN" b="1" dirty="0" smtClean="0">
                <a:latin typeface="Nikosh" pitchFamily="2" charset="0"/>
                <a:cs typeface="Nikosh" pitchFamily="2" charset="0"/>
              </a:rPr>
              <a:t>                     </a:t>
            </a:r>
            <a:r>
              <a:rPr lang="bn-IN" b="1" dirty="0" smtClean="0">
                <a:solidFill>
                  <a:schemeClr val="bg1"/>
                </a:solidFill>
                <a:latin typeface="Nikosh" pitchFamily="2" charset="0"/>
                <a:cs typeface="Nikosh" pitchFamily="2" charset="0"/>
              </a:rPr>
              <a:t>৪ নং শিখনফলের আলোকে </a:t>
            </a:r>
          </a:p>
          <a:p>
            <a:r>
              <a:rPr lang="bn-IN" b="1" dirty="0" smtClean="0">
                <a:latin typeface="Nikosh" pitchFamily="2" charset="0"/>
                <a:cs typeface="Nikosh" pitchFamily="2" charset="0"/>
              </a:rPr>
              <a:t>তৈমুরের ভারত আক্রমনের ফলাফল —</a:t>
            </a:r>
          </a:p>
          <a:p>
            <a:r>
              <a:rPr lang="bn-IN" dirty="0" smtClean="0">
                <a:latin typeface="Nikosh" pitchFamily="2" charset="0"/>
                <a:cs typeface="Nikosh" pitchFamily="2" charset="0"/>
              </a:rPr>
              <a:t>তৈমুর এর ভারত আক্রমনের ফলে দিল্লী ধ্বংসস্তূপে পরিণত হয়েছিল ।</a:t>
            </a:r>
          </a:p>
          <a:p>
            <a:r>
              <a:rPr lang="bn-IN" dirty="0" smtClean="0">
                <a:latin typeface="Nikosh" pitchFamily="2" charset="0"/>
                <a:cs typeface="Nikosh" pitchFamily="2" charset="0"/>
              </a:rPr>
              <a:t>এই আক্রমণের ফলে উত্তর ভারতে বিশৃংখলা, দুর্ভিক্ষ ও মহামারি  দেখা দেয় ।</a:t>
            </a:r>
          </a:p>
          <a:p>
            <a:r>
              <a:rPr lang="en-US" dirty="0" smtClean="0">
                <a:latin typeface="Nikosh" pitchFamily="2" charset="0"/>
                <a:cs typeface="Nikosh" pitchFamily="2" charset="0"/>
              </a:rPr>
              <a:t>“ Loot, plunder and arson deprived India of her great wealth.” </a:t>
            </a:r>
            <a:r>
              <a:rPr lang="bn-IN" dirty="0" smtClean="0">
                <a:latin typeface="Nikosh" pitchFamily="2" charset="0"/>
                <a:cs typeface="Nikosh" pitchFamily="2" charset="0"/>
              </a:rPr>
              <a:t> “অর্থাৎ লুন্ঠন, ধ্বংস এবং অগ্নিসংযোগের ফলে ভারত তার বিপুল সম্পদ হারায় ।” </a:t>
            </a:r>
          </a:p>
          <a:p>
            <a:r>
              <a:rPr lang="bn-IN" dirty="0" smtClean="0">
                <a:latin typeface="Nikosh" pitchFamily="2" charset="0"/>
                <a:cs typeface="Nikosh" pitchFamily="2" charset="0"/>
              </a:rPr>
              <a:t>তৈমুর লঙ্গের আক্রমনের ফলে হিন্দু-মুসলমানের মধ্যে বিভেদ সৃষ্টি হয় ।</a:t>
            </a:r>
          </a:p>
          <a:p>
            <a:r>
              <a:rPr lang="bn-IN" dirty="0" smtClean="0">
                <a:latin typeface="Nikosh" pitchFamily="2" charset="0"/>
                <a:cs typeface="Nikosh" pitchFamily="2" charset="0"/>
              </a:rPr>
              <a:t>ভারতবর্ষে মোঘল শাসনের সূচনা হয়। </a:t>
            </a:r>
          </a:p>
          <a:p>
            <a:r>
              <a:rPr lang="bn-IN" dirty="0" smtClean="0">
                <a:latin typeface="Nikosh" pitchFamily="2" charset="0"/>
                <a:cs typeface="Nikosh" pitchFamily="2" charset="0"/>
              </a:rPr>
              <a:t>তুঘলক বংশের শাসন শেষ হয় এবং সৈয়দ বংশের শাসন শুরু হয় । </a:t>
            </a:r>
          </a:p>
          <a:p>
            <a:endParaRPr lang="en-US" dirty="0">
              <a:latin typeface="Nikosh" pitchFamily="2" charset="0"/>
              <a:cs typeface="Nikosh" pitchFamily="2" charset="0"/>
            </a:endParaRPr>
          </a:p>
        </p:txBody>
      </p:sp>
    </p:spTree>
  </p:cSld>
  <p:clrMapOvr>
    <a:masterClrMapping/>
  </p:clrMapOvr>
  <p:transition spd="slow">
    <p:split orient="vert"/>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Autofit/>
          </a:bodyPr>
          <a:lstStyle/>
          <a:p>
            <a:r>
              <a:rPr lang="bn-IN" sz="11500" b="1" i="1" u="sng" dirty="0" smtClean="0">
                <a:solidFill>
                  <a:srgbClr val="FFFF00"/>
                </a:solidFill>
                <a:latin typeface="Nikosh" pitchFamily="2" charset="0"/>
                <a:cs typeface="Nikosh" pitchFamily="2" charset="0"/>
              </a:rPr>
              <a:t>একক কাজ</a:t>
            </a:r>
            <a:endParaRPr lang="en-US" sz="11500" b="1" i="1" u="sng" dirty="0">
              <a:solidFill>
                <a:srgbClr val="FFFF00"/>
              </a:solidFill>
              <a:latin typeface="Nikosh" pitchFamily="2" charset="0"/>
              <a:cs typeface="Nikosh" pitchFamily="2" charset="0"/>
            </a:endParaRPr>
          </a:p>
        </p:txBody>
      </p:sp>
      <p:sp>
        <p:nvSpPr>
          <p:cNvPr id="3" name="Content Placeholder 2"/>
          <p:cNvSpPr>
            <a:spLocks noGrp="1"/>
          </p:cNvSpPr>
          <p:nvPr>
            <p:ph idx="1"/>
          </p:nvPr>
        </p:nvSpPr>
        <p:spPr/>
        <p:txBody>
          <a:bodyPr>
            <a:normAutofit/>
          </a:bodyPr>
          <a:lstStyle/>
          <a:p>
            <a:pPr>
              <a:buNone/>
            </a:pPr>
            <a:r>
              <a:rPr lang="bn-IN" sz="9600" dirty="0" smtClean="0">
                <a:latin typeface="Nikosh" pitchFamily="2" charset="0"/>
                <a:cs typeface="Nikosh" pitchFamily="2" charset="0"/>
              </a:rPr>
              <a:t>তৈমুর লঙ কে ছিলেন?</a:t>
            </a:r>
          </a:p>
          <a:p>
            <a:pPr>
              <a:buNone/>
            </a:pPr>
            <a:r>
              <a:rPr lang="bn-IN" sz="9600" dirty="0" smtClean="0">
                <a:latin typeface="Nikosh" pitchFamily="2" charset="0"/>
                <a:cs typeface="Nikosh" pitchFamily="2" charset="0"/>
              </a:rPr>
              <a:t>তিনি কত খ্রীঃ ভারত আক্রমন করেন?</a:t>
            </a:r>
            <a:endParaRPr lang="en-US" sz="9600" dirty="0">
              <a:latin typeface="Nikosh" pitchFamily="2" charset="0"/>
              <a:cs typeface="Nikosh" pitchFamily="2" charset="0"/>
            </a:endParaRPr>
          </a:p>
        </p:txBody>
      </p:sp>
    </p:spTree>
  </p:cSld>
  <p:clrMapOvr>
    <a:masterClrMapping/>
  </p:clrMapOvr>
  <p:transition spd="slow">
    <p:cover dir="ru"/>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txBody>
          <a:bodyPr>
            <a:noAutofit/>
          </a:bodyPr>
          <a:lstStyle/>
          <a:p>
            <a:r>
              <a:rPr lang="bn-IN" sz="13800" dirty="0" smtClean="0">
                <a:latin typeface="Nikosh" pitchFamily="2" charset="0"/>
                <a:cs typeface="Nikosh" pitchFamily="2" charset="0"/>
              </a:rPr>
              <a:t>দলীয় কাজ</a:t>
            </a:r>
            <a:endParaRPr lang="en-US" sz="13800" dirty="0">
              <a:latin typeface="Nikosh" pitchFamily="2" charset="0"/>
              <a:cs typeface="Nikosh" pitchFamily="2" charset="0"/>
            </a:endParaRPr>
          </a:p>
        </p:txBody>
      </p:sp>
      <p:sp>
        <p:nvSpPr>
          <p:cNvPr id="3" name="Content Placeholder 2"/>
          <p:cNvSpPr>
            <a:spLocks noGrp="1"/>
          </p:cNvSpPr>
          <p:nvPr>
            <p:ph idx="1"/>
          </p:nvPr>
        </p:nvSpPr>
        <p:spPr/>
        <p:txBody>
          <a:bodyPr>
            <a:noAutofit/>
          </a:bodyPr>
          <a:lstStyle/>
          <a:p>
            <a:r>
              <a:rPr lang="bn-IN" sz="8800" dirty="0" smtClean="0">
                <a:latin typeface="Nikosh" pitchFamily="2" charset="0"/>
                <a:cs typeface="Nikosh" pitchFamily="2" charset="0"/>
              </a:rPr>
              <a:t>তৈমুর লঙ্গের ভারত আক্রমনের কারণ লিখ।</a:t>
            </a:r>
          </a:p>
          <a:p>
            <a:r>
              <a:rPr lang="bn-IN" sz="8800" dirty="0" smtClean="0">
                <a:latin typeface="Nikosh" pitchFamily="2" charset="0"/>
                <a:cs typeface="Nikosh" pitchFamily="2" charset="0"/>
              </a:rPr>
              <a:t>তাঁর ভারত আক্রমনের ফলাফল লিখ। </a:t>
            </a:r>
            <a:endParaRPr lang="en-US" sz="8800" dirty="0">
              <a:latin typeface="Nikosh" pitchFamily="2" charset="0"/>
              <a:cs typeface="Nikosh" pitchFamily="2" charset="0"/>
            </a:endParaRPr>
          </a:p>
        </p:txBody>
      </p:sp>
    </p:spTree>
  </p:cSld>
  <p:clrMapOvr>
    <a:masterClrMapping/>
  </p:clrMapOvr>
  <p:transition spd="slow">
    <p:blinds dir="vert"/>
    <p:sndAc>
      <p:stSnd>
        <p:snd r:embed="rId2"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t="100000" r="100000"/>
            </a:path>
            <a:tileRect l="-100000" b="-100000"/>
          </a:gradFill>
        </p:spPr>
        <p:txBody>
          <a:bodyPr>
            <a:noAutofit/>
          </a:bodyPr>
          <a:lstStyle/>
          <a:p>
            <a:r>
              <a:rPr lang="bn-IN" sz="11500" b="1" i="1" dirty="0" smtClean="0">
                <a:solidFill>
                  <a:srgbClr val="FFFF00"/>
                </a:solidFill>
                <a:latin typeface="Nikosh" pitchFamily="2" charset="0"/>
                <a:cs typeface="Nikosh" pitchFamily="2" charset="0"/>
              </a:rPr>
              <a:t>মূল্যায়ন</a:t>
            </a:r>
            <a:endParaRPr lang="en-US" sz="11500" b="1" i="1" dirty="0">
              <a:solidFill>
                <a:srgbClr val="FFFF00"/>
              </a:solidFill>
              <a:latin typeface="Nikosh" pitchFamily="2" charset="0"/>
              <a:cs typeface="Nikosh" pitchFamily="2" charset="0"/>
            </a:endParaRPr>
          </a:p>
        </p:txBody>
      </p:sp>
      <p:sp>
        <p:nvSpPr>
          <p:cNvPr id="3" name="Content Placeholder 2"/>
          <p:cNvSpPr>
            <a:spLocks noGrp="1"/>
          </p:cNvSpPr>
          <p:nvPr>
            <p:ph idx="1"/>
          </p:nvPr>
        </p:nvSpPr>
        <p:spPr>
          <a:xfrm>
            <a:off x="381000" y="1676400"/>
            <a:ext cx="13319760" cy="5431156"/>
          </a:xfrm>
        </p:spPr>
        <p:txBody>
          <a:bodyPr>
            <a:noAutofit/>
          </a:bodyPr>
          <a:lstStyle/>
          <a:p>
            <a:pPr>
              <a:buNone/>
            </a:pPr>
            <a:r>
              <a:rPr lang="bn-IN" sz="9600" dirty="0" smtClean="0">
                <a:latin typeface="Nikosh" pitchFamily="2" charset="0"/>
                <a:cs typeface="Nikosh" pitchFamily="2" charset="0"/>
              </a:rPr>
              <a:t> তৈমুর লঙ কে ছিলেন ? </a:t>
            </a:r>
          </a:p>
          <a:p>
            <a:pPr>
              <a:buNone/>
            </a:pPr>
            <a:r>
              <a:rPr lang="bn-IN" sz="9600" dirty="0" smtClean="0">
                <a:latin typeface="Nikosh" pitchFamily="2" charset="0"/>
                <a:cs typeface="Nikosh" pitchFamily="2" charset="0"/>
              </a:rPr>
              <a:t> তৈমুর লঙ্গের ভারত আক্রমনের কারণ উল্লেখ কর । </a:t>
            </a:r>
            <a:endParaRPr lang="en-US" sz="9600" dirty="0"/>
          </a:p>
        </p:txBody>
      </p:sp>
    </p:spTree>
  </p:cSld>
  <p:clrMapOvr>
    <a:masterClrMapping/>
  </p:clrMapOvr>
  <p:transition spd="slow">
    <p:checker/>
    <p:sndAc>
      <p:stSnd>
        <p:snd r:embed="rId2"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3"/>
            <a:tile tx="0" ty="0" sx="100000" sy="100000" flip="none" algn="tl"/>
          </a:blipFill>
        </p:spPr>
        <p:txBody>
          <a:bodyPr>
            <a:noAutofit/>
          </a:bodyPr>
          <a:lstStyle/>
          <a:p>
            <a:r>
              <a:rPr lang="bn-IN" sz="11500" dirty="0" smtClean="0">
                <a:solidFill>
                  <a:srgbClr val="FFFF00"/>
                </a:solidFill>
                <a:latin typeface="Nikosh" pitchFamily="2" charset="0"/>
                <a:cs typeface="Nikosh" pitchFamily="2" charset="0"/>
              </a:rPr>
              <a:t>বাড়ির কাজ</a:t>
            </a:r>
            <a:endParaRPr lang="en-US" sz="11500" dirty="0">
              <a:solidFill>
                <a:srgbClr val="FFFF00"/>
              </a:solidFill>
              <a:latin typeface="Nikosh" pitchFamily="2" charset="0"/>
              <a:cs typeface="Nikosh" pitchFamily="2" charset="0"/>
            </a:endParaRPr>
          </a:p>
        </p:txBody>
      </p:sp>
      <p:sp>
        <p:nvSpPr>
          <p:cNvPr id="3" name="Content Placeholder 2"/>
          <p:cNvSpPr>
            <a:spLocks noGrp="1"/>
          </p:cNvSpPr>
          <p:nvPr>
            <p:ph idx="1"/>
          </p:nvPr>
        </p:nvSpPr>
        <p:spPr>
          <a:xfrm>
            <a:off x="731520" y="1920240"/>
            <a:ext cx="13167360" cy="1508760"/>
          </a:xfr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8100000" scaled="1"/>
            <a:tileRect/>
          </a:gradFill>
        </p:spPr>
        <p:txBody>
          <a:bodyPr>
            <a:noAutofit/>
          </a:bodyPr>
          <a:lstStyle/>
          <a:p>
            <a:r>
              <a:rPr lang="bn-IN" sz="9600" dirty="0" smtClean="0">
                <a:latin typeface="Nikosh" pitchFamily="2" charset="0"/>
                <a:cs typeface="Nikosh" pitchFamily="2" charset="0"/>
              </a:rPr>
              <a:t>তৈমুর লঙ্গের ভারত আক্রমনের কারণ ব্যাখ্যা কর </a:t>
            </a:r>
            <a:r>
              <a:rPr lang="bn-IN" sz="9600" dirty="0" smtClean="0"/>
              <a:t>।</a:t>
            </a:r>
          </a:p>
          <a:p>
            <a:endParaRPr lang="en-US" sz="9600" dirty="0"/>
          </a:p>
        </p:txBody>
      </p:sp>
    </p:spTree>
  </p:cSld>
  <p:clrMapOvr>
    <a:masterClrMapping/>
  </p:clrMapOvr>
  <p:transition spd="slow">
    <p:comb/>
    <p:sndAc>
      <p:stSnd>
        <p:snd r:embed="rId2"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533400"/>
            <a:ext cx="13167360" cy="1371600"/>
          </a:xfrm>
          <a:solidFill>
            <a:schemeClr val="bg1"/>
          </a:solidFill>
        </p:spPr>
        <p:txBody>
          <a:bodyPr>
            <a:noAutofit/>
          </a:bodyPr>
          <a:lstStyle/>
          <a:p>
            <a:r>
              <a:rPr lang="bn-IN" sz="11500" b="1" i="1" u="sng" dirty="0" smtClean="0">
                <a:latin typeface="Nikosh" pitchFamily="2" charset="0"/>
                <a:cs typeface="Nikosh" pitchFamily="2" charset="0"/>
              </a:rPr>
              <a:t>বইয়ের রেফারেন্স</a:t>
            </a:r>
            <a:endParaRPr lang="en-US" sz="11500" b="1" i="1" u="sng" dirty="0">
              <a:latin typeface="Nikosh" pitchFamily="2" charset="0"/>
              <a:cs typeface="Nikosh" pitchFamily="2" charset="0"/>
            </a:endParaRPr>
          </a:p>
        </p:txBody>
      </p:sp>
      <p:sp>
        <p:nvSpPr>
          <p:cNvPr id="3" name="Content Placeholder 2"/>
          <p:cNvSpPr>
            <a:spLocks noGrp="1"/>
          </p:cNvSpPr>
          <p:nvPr>
            <p:ph idx="1"/>
          </p:nvPr>
        </p:nvSpPr>
        <p:spPr>
          <a:xfrm>
            <a:off x="685800" y="2133600"/>
            <a:ext cx="13167360" cy="2042160"/>
          </a:xfrm>
          <a:solidFill>
            <a:schemeClr val="bg1"/>
          </a:solidFill>
        </p:spPr>
        <p:txBody>
          <a:bodyPr>
            <a:noAutofit/>
          </a:bodyPr>
          <a:lstStyle/>
          <a:p>
            <a:r>
              <a:rPr lang="bn-IN" sz="7200" b="1" u="sng" dirty="0" smtClean="0">
                <a:latin typeface="Nikosh" pitchFamily="2" charset="0"/>
                <a:cs typeface="Nikosh" pitchFamily="2" charset="0"/>
              </a:rPr>
              <a:t>ইসলামের ইতিহাস ও সংস্কৃতি -১ম পত্র (হাসান আলী চৌধুরী</a:t>
            </a:r>
            <a:r>
              <a:rPr lang="bn-IN" sz="7200" b="1" u="sng" dirty="0" smtClean="0"/>
              <a:t>) ।</a:t>
            </a:r>
            <a:endParaRPr lang="en-US" sz="7200" b="1" u="sng" dirty="0"/>
          </a:p>
        </p:txBody>
      </p:sp>
    </p:spTree>
  </p:cSld>
  <p:clrMapOvr>
    <a:masterClrMapping/>
  </p:clrMapOvr>
  <p:transition spd="slow">
    <p:comb dir="vert"/>
    <p:sndAc>
      <p:stSnd>
        <p:snd r:embed="rId3"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457200"/>
            <a:ext cx="13167360" cy="1371600"/>
          </a:xfrm>
          <a:solidFill>
            <a:schemeClr val="bg1"/>
          </a:solidFill>
        </p:spPr>
        <p:txBody>
          <a:bodyPr>
            <a:noAutofit/>
          </a:bodyPr>
          <a:lstStyle/>
          <a:p>
            <a:r>
              <a:rPr lang="bn-IN" sz="13800" b="1" u="sng" dirty="0" smtClean="0"/>
              <a:t>ধন্যবাদ</a:t>
            </a:r>
            <a:endParaRPr lang="en-US" sz="13800" b="1" u="sng" dirty="0"/>
          </a:p>
        </p:txBody>
      </p:sp>
      <p:sp>
        <p:nvSpPr>
          <p:cNvPr id="3" name="Content Placeholder 2"/>
          <p:cNvSpPr>
            <a:spLocks noGrp="1"/>
          </p:cNvSpPr>
          <p:nvPr>
            <p:ph idx="1"/>
          </p:nvPr>
        </p:nvSpPr>
        <p:spPr/>
        <p:txBody>
          <a:bodyPr/>
          <a:lstStyle/>
          <a:p>
            <a:pPr>
              <a:buNone/>
            </a:pPr>
            <a:r>
              <a:rPr lang="bn-IN" dirty="0"/>
              <a:t> </a:t>
            </a:r>
            <a:r>
              <a:rPr lang="bn-IN" dirty="0" smtClean="0"/>
              <a:t>         </a:t>
            </a:r>
            <a:endParaRPr lang="en-US" dirty="0"/>
          </a:p>
        </p:txBody>
      </p:sp>
      <p:pic>
        <p:nvPicPr>
          <p:cNvPr id="2050" name="Picture 2" descr="C:\Program Files\Microsoft Office\MEDIA\CAGCAT10\j0281904.wmf"/>
          <p:cNvPicPr>
            <a:picLocks noChangeAspect="1" noChangeArrowheads="1"/>
          </p:cNvPicPr>
          <p:nvPr/>
        </p:nvPicPr>
        <p:blipFill>
          <a:blip r:embed="rId3"/>
          <a:stretch>
            <a:fillRect/>
          </a:stretch>
        </p:blipFill>
        <p:spPr bwMode="auto">
          <a:xfrm>
            <a:off x="3733800" y="1905000"/>
            <a:ext cx="6858000" cy="5943600"/>
          </a:xfrm>
          <a:prstGeom prst="rect">
            <a:avLst/>
          </a:prstGeom>
          <a:noFill/>
          <a:ln>
            <a:noFill/>
          </a:ln>
        </p:spPr>
      </p:pic>
    </p:spTree>
  </p:cSld>
  <p:clrMapOvr>
    <a:masterClrMapping/>
  </p:clrMapOvr>
  <p:transition spd="med">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3"/>
            <a:tile tx="0" ty="0" sx="100000" sy="100000" flip="none" algn="tl"/>
          </a:blipFill>
        </p:spPr>
        <p:txBody>
          <a:bodyPr>
            <a:noAutofit/>
          </a:bodyPr>
          <a:lstStyle/>
          <a:p>
            <a:r>
              <a:rPr lang="bn-IN" sz="11500" b="1" i="1" u="sng" dirty="0" smtClean="0">
                <a:solidFill>
                  <a:srgbClr val="002060"/>
                </a:solidFill>
                <a:latin typeface="Nikosh" pitchFamily="2" charset="0"/>
                <a:cs typeface="Nikosh" pitchFamily="2" charset="0"/>
              </a:rPr>
              <a:t>শিক্ষক পরিচিতি </a:t>
            </a:r>
            <a:endParaRPr lang="en-US" sz="11500" b="1" i="1" u="sng" dirty="0">
              <a:solidFill>
                <a:srgbClr val="002060"/>
              </a:solidFill>
              <a:latin typeface="Nikosh" pitchFamily="2" charset="0"/>
              <a:cs typeface="Nikosh" pitchFamily="2" charset="0"/>
            </a:endParaRPr>
          </a:p>
        </p:txBody>
      </p:sp>
      <p:sp>
        <p:nvSpPr>
          <p:cNvPr id="3" name="Content Placeholder 2"/>
          <p:cNvSpPr>
            <a:spLocks noGrp="1"/>
          </p:cNvSpPr>
          <p:nvPr>
            <p:ph idx="1"/>
          </p:nvPr>
        </p:nvSpPr>
        <p:spPr/>
        <p:txBody>
          <a:bodyPr>
            <a:noAutofit/>
          </a:bodyPr>
          <a:lstStyle/>
          <a:p>
            <a:r>
              <a:rPr lang="bn-IN" sz="4800" dirty="0" smtClean="0">
                <a:latin typeface="Nikosh" pitchFamily="2" charset="0"/>
                <a:cs typeface="Nikosh" pitchFamily="2" charset="0"/>
              </a:rPr>
              <a:t>নামঃ জুবাইদা গুলশান আরা  ।</a:t>
            </a:r>
          </a:p>
          <a:p>
            <a:r>
              <a:rPr lang="bn-IN" sz="4800" dirty="0" smtClean="0">
                <a:latin typeface="Nikosh" pitchFamily="2" charset="0"/>
                <a:cs typeface="Nikosh" pitchFamily="2" charset="0"/>
              </a:rPr>
              <a:t>প্রভাষকঃ ইসলামের ইতিহাস ও সংস্কৃতি ।</a:t>
            </a:r>
          </a:p>
          <a:p>
            <a:r>
              <a:rPr lang="bn-IN" sz="4800" dirty="0" smtClean="0">
                <a:latin typeface="Nikosh" pitchFamily="2" charset="0"/>
                <a:cs typeface="Nikosh" pitchFamily="2" charset="0"/>
              </a:rPr>
              <a:t> আব্দুল ওয়াহাব ডিগ্রী কলেজ ।</a:t>
            </a:r>
          </a:p>
          <a:p>
            <a:r>
              <a:rPr lang="bn-IN" sz="4800" dirty="0" smtClean="0">
                <a:latin typeface="Nikosh" pitchFamily="2" charset="0"/>
                <a:cs typeface="Nikosh" pitchFamily="2" charset="0"/>
              </a:rPr>
              <a:t>বিষয়ঃ ইসলামের ইতিহাস ও সংস্কৃতি ।</a:t>
            </a:r>
          </a:p>
          <a:p>
            <a:r>
              <a:rPr lang="en-US" sz="4800" dirty="0" smtClean="0">
                <a:latin typeface="Nikosh" pitchFamily="2" charset="0"/>
                <a:cs typeface="Nikosh" pitchFamily="2" charset="0"/>
              </a:rPr>
              <a:t>Email: </a:t>
            </a:r>
            <a:r>
              <a:rPr lang="en-US" sz="4800" dirty="0" err="1" smtClean="0">
                <a:latin typeface="Nikosh" pitchFamily="2" charset="0"/>
                <a:cs typeface="Nikosh" pitchFamily="2" charset="0"/>
              </a:rPr>
              <a:t>Jubaidagulshanaracu</a:t>
            </a:r>
            <a:endParaRPr lang="en-US" sz="4800" dirty="0" smtClean="0">
              <a:latin typeface="Nikosh" pitchFamily="2" charset="0"/>
              <a:cs typeface="Nikosh" pitchFamily="2" charset="0"/>
            </a:endParaRPr>
          </a:p>
          <a:p>
            <a:pPr>
              <a:buNone/>
            </a:pPr>
            <a:r>
              <a:rPr lang="en-US" sz="4800" dirty="0" smtClean="0">
                <a:latin typeface="Nikosh" pitchFamily="2" charset="0"/>
                <a:cs typeface="Nikosh" pitchFamily="2" charset="0"/>
              </a:rPr>
              <a:t>                 @</a:t>
            </a:r>
            <a:r>
              <a:rPr lang="en-US" sz="4800" dirty="0" err="1" smtClean="0">
                <a:latin typeface="Nikosh" pitchFamily="2" charset="0"/>
                <a:cs typeface="Nikosh" pitchFamily="2" charset="0"/>
              </a:rPr>
              <a:t>Gmail.com</a:t>
            </a:r>
            <a:endParaRPr lang="bn-IN" sz="4800" dirty="0">
              <a:latin typeface="Nikosh" pitchFamily="2" charset="0"/>
              <a:cs typeface="Nikosh" pitchFamily="2" charset="0"/>
            </a:endParaRPr>
          </a:p>
          <a:p>
            <a:pPr>
              <a:buNone/>
            </a:pPr>
            <a:r>
              <a:rPr lang="bn-IN" sz="4800" dirty="0" smtClean="0">
                <a:latin typeface="Nikosh" pitchFamily="2" charset="0"/>
                <a:cs typeface="Nikosh" pitchFamily="2" charset="0"/>
              </a:rPr>
              <a:t> মোবাইল নম্বরঃ ০১৭১৭১৯৩৯৬৮ </a:t>
            </a:r>
          </a:p>
          <a:p>
            <a:pPr>
              <a:buNone/>
            </a:pPr>
            <a:r>
              <a:rPr lang="bn-IN" sz="3200" dirty="0" smtClean="0">
                <a:latin typeface="Nikosh" pitchFamily="2" charset="0"/>
                <a:cs typeface="Nikosh" pitchFamily="2" charset="0"/>
              </a:rPr>
              <a:t>  </a:t>
            </a:r>
            <a:endParaRPr lang="en-US" sz="3200" dirty="0">
              <a:latin typeface="Nikosh" pitchFamily="2" charset="0"/>
              <a:cs typeface="Nikosh" pitchFamily="2" charset="0"/>
            </a:endParaRPr>
          </a:p>
        </p:txBody>
      </p:sp>
    </p:spTree>
  </p:cSld>
  <p:clrMapOvr>
    <a:masterClrMapping/>
  </p:clrMapOvr>
  <p:transition spd="slow">
    <p:pull dir="u"/>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bn-IN" sz="5400" dirty="0" smtClean="0"/>
              <a:t>ইসলামের ইতিহাস ও</a:t>
            </a:r>
            <a:r>
              <a:rPr lang="en-US" sz="5400" dirty="0" smtClean="0"/>
              <a:t>  </a:t>
            </a:r>
            <a:r>
              <a:rPr lang="bn-IN" sz="5400" dirty="0" smtClean="0"/>
              <a:t>সংস্কৃতি</a:t>
            </a:r>
          </a:p>
          <a:p>
            <a:r>
              <a:rPr lang="bn-IN" sz="5400" dirty="0" smtClean="0"/>
              <a:t>অধ্যায়ঃ প্রথম</a:t>
            </a:r>
          </a:p>
          <a:p>
            <a:r>
              <a:rPr lang="bn-IN" sz="5400" dirty="0" smtClean="0"/>
              <a:t>শ্রেণীঃ একাদশ</a:t>
            </a:r>
          </a:p>
          <a:p>
            <a:r>
              <a:rPr lang="bn-IN" sz="5400" dirty="0" smtClean="0"/>
              <a:t>সময়ঃ৪৫ মিনিট</a:t>
            </a:r>
          </a:p>
          <a:p>
            <a:r>
              <a:rPr lang="bn-IN" sz="5400" dirty="0" smtClean="0"/>
              <a:t>তারিখঃ ২৪-০৭-২০১৯ </a:t>
            </a:r>
            <a:endParaRPr lang="en-US" sz="5400" dirty="0"/>
          </a:p>
        </p:txBody>
      </p:sp>
      <p:sp>
        <p:nvSpPr>
          <p:cNvPr id="4" name="Title 3"/>
          <p:cNvSpPr>
            <a:spLocks noGrp="1"/>
          </p:cNvSpPr>
          <p:nvPr>
            <p:ph type="title"/>
          </p:nvPr>
        </p:nvSpPr>
        <p:spPr>
          <a:xfrm>
            <a:off x="762000" y="0"/>
            <a:ext cx="11841480" cy="1905000"/>
          </a:xfrm>
          <a:blipFill>
            <a:blip r:embed="rId3"/>
            <a:tile tx="0" ty="0" sx="100000" sy="100000" flip="none" algn="tl"/>
          </a:blipFill>
        </p:spPr>
        <p:txBody>
          <a:bodyPr>
            <a:noAutofit/>
          </a:bodyPr>
          <a:lstStyle/>
          <a:p>
            <a:r>
              <a:rPr lang="bn-IN" sz="8000" b="1" i="1" u="sng" dirty="0" smtClean="0">
                <a:solidFill>
                  <a:srgbClr val="FFFF00"/>
                </a:solidFill>
              </a:rPr>
              <a:t> বিষয় পরিচিতি    </a:t>
            </a:r>
            <a:endParaRPr lang="en-US" sz="8000" b="1" i="1" u="sng" dirty="0">
              <a:solidFill>
                <a:srgbClr val="FFFF00"/>
              </a:solidFill>
            </a:endParaRPr>
          </a:p>
        </p:txBody>
      </p:sp>
    </p:spTree>
  </p:cSld>
  <p:clrMapOvr>
    <a:masterClrMapping/>
  </p:clrMapOvr>
  <p:transition spd="slow">
    <p:pull dir="d"/>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s.jpg"/>
          <p:cNvPicPr>
            <a:picLocks noChangeAspect="1"/>
          </p:cNvPicPr>
          <p:nvPr/>
        </p:nvPicPr>
        <p:blipFill>
          <a:blip r:embed="rId3"/>
          <a:stretch>
            <a:fillRect/>
          </a:stretch>
        </p:blipFill>
        <p:spPr>
          <a:xfrm>
            <a:off x="7239000" y="1676400"/>
            <a:ext cx="6286500" cy="5143500"/>
          </a:xfrm>
          <a:prstGeom prst="rect">
            <a:avLst/>
          </a:prstGeom>
        </p:spPr>
      </p:pic>
      <p:sp>
        <p:nvSpPr>
          <p:cNvPr id="7" name="TextBox 6"/>
          <p:cNvSpPr txBox="1"/>
          <p:nvPr/>
        </p:nvSpPr>
        <p:spPr>
          <a:xfrm>
            <a:off x="7658100" y="7391400"/>
            <a:ext cx="5867400" cy="769441"/>
          </a:xfrm>
          <a:prstGeom prst="rect">
            <a:avLst/>
          </a:prstGeom>
          <a:noFill/>
        </p:spPr>
        <p:txBody>
          <a:bodyPr wrap="square" rtlCol="0">
            <a:spAutoFit/>
          </a:bodyPr>
          <a:lstStyle/>
          <a:p>
            <a:r>
              <a:rPr lang="bn-IN" sz="4400" b="1" dirty="0" smtClean="0">
                <a:latin typeface="Nikosh" pitchFamily="2" charset="0"/>
                <a:cs typeface="Nikosh" pitchFamily="2" charset="0"/>
              </a:rPr>
              <a:t>    </a:t>
            </a:r>
            <a:r>
              <a:rPr lang="bn-IN" sz="4400" b="1" dirty="0">
                <a:latin typeface="Nikosh" pitchFamily="2" charset="0"/>
                <a:cs typeface="Nikosh" pitchFamily="2" charset="0"/>
              </a:rPr>
              <a:t>তৈমুর </a:t>
            </a:r>
            <a:r>
              <a:rPr lang="bn-IN" sz="4400" b="1" dirty="0" smtClean="0">
                <a:latin typeface="Nikosh" pitchFamily="2" charset="0"/>
                <a:cs typeface="Nikosh" pitchFamily="2" charset="0"/>
              </a:rPr>
              <a:t>লঙ</a:t>
            </a:r>
            <a:r>
              <a:rPr lang="en-US" sz="4400" b="1" dirty="0" err="1" smtClean="0">
                <a:latin typeface="Nikosh" pitchFamily="2" charset="0"/>
                <a:cs typeface="Nikosh" pitchFamily="2" charset="0"/>
              </a:rPr>
              <a:t>ের</a:t>
            </a:r>
            <a:r>
              <a:rPr lang="en-US" sz="4400" b="1" dirty="0" smtClean="0">
                <a:latin typeface="Nikosh" pitchFamily="2" charset="0"/>
                <a:cs typeface="Nikosh" pitchFamily="2" charset="0"/>
              </a:rPr>
              <a:t> </a:t>
            </a:r>
            <a:r>
              <a:rPr lang="bn-IN" sz="4400" b="1" dirty="0" smtClean="0">
                <a:latin typeface="Nikosh" pitchFamily="2" charset="0"/>
                <a:cs typeface="Nikosh" pitchFamily="2" charset="0"/>
              </a:rPr>
              <a:t>ভারত আক্রমন</a:t>
            </a:r>
            <a:endParaRPr lang="en-US" sz="4400" b="1" dirty="0">
              <a:latin typeface="Nikosh" pitchFamily="2" charset="0"/>
              <a:cs typeface="Nikosh" pitchFamily="2" charset="0"/>
            </a:endParaRPr>
          </a:p>
        </p:txBody>
      </p:sp>
      <p:sp>
        <p:nvSpPr>
          <p:cNvPr id="8" name="TextBox 7"/>
          <p:cNvSpPr txBox="1"/>
          <p:nvPr/>
        </p:nvSpPr>
        <p:spPr>
          <a:xfrm>
            <a:off x="2971801" y="1"/>
            <a:ext cx="8762999" cy="2246769"/>
          </a:xfrm>
          <a:prstGeom prst="rect">
            <a:avLst/>
          </a:prstGeom>
          <a:blipFill>
            <a:blip r:embed="rId4"/>
            <a:tile tx="0" ty="0" sx="100000" sy="100000" flip="none" algn="tl"/>
          </a:blipFill>
        </p:spPr>
        <p:txBody>
          <a:bodyPr wrap="square" rtlCol="0">
            <a:spAutoFit/>
          </a:bodyPr>
          <a:lstStyle/>
          <a:p>
            <a:r>
              <a:rPr lang="bn-IN" sz="4400" b="1" i="1" u="sng" dirty="0" smtClean="0"/>
              <a:t> </a:t>
            </a:r>
            <a:r>
              <a:rPr lang="bn-IN" sz="9600" b="1" i="1" u="sng" dirty="0" smtClean="0"/>
              <a:t>পূর্ব জ্ঞান যাচাই</a:t>
            </a:r>
          </a:p>
          <a:p>
            <a:endParaRPr lang="en-US" sz="4400" b="1" i="1" u="sng" dirty="0"/>
          </a:p>
        </p:txBody>
      </p:sp>
      <p:sp>
        <p:nvSpPr>
          <p:cNvPr id="10" name="TextBox 9"/>
          <p:cNvSpPr txBox="1"/>
          <p:nvPr/>
        </p:nvSpPr>
        <p:spPr>
          <a:xfrm>
            <a:off x="2514600" y="6906161"/>
            <a:ext cx="3505200" cy="1323439"/>
          </a:xfrm>
          <a:prstGeom prst="rect">
            <a:avLst/>
          </a:prstGeom>
          <a:noFill/>
        </p:spPr>
        <p:txBody>
          <a:bodyPr wrap="square" rtlCol="0">
            <a:spAutoFit/>
          </a:bodyPr>
          <a:lstStyle/>
          <a:p>
            <a:r>
              <a:rPr lang="bn-IN" sz="8000" b="1" dirty="0">
                <a:latin typeface="Nikosh" pitchFamily="2" charset="0"/>
                <a:cs typeface="Nikosh" pitchFamily="2" charset="0"/>
              </a:rPr>
              <a:t>তৈমুর </a:t>
            </a:r>
            <a:r>
              <a:rPr lang="bn-IN" sz="8000" b="1" dirty="0" smtClean="0">
                <a:latin typeface="Nikosh" pitchFamily="2" charset="0"/>
                <a:cs typeface="Nikosh" pitchFamily="2" charset="0"/>
              </a:rPr>
              <a:t>লঙ</a:t>
            </a:r>
            <a:endParaRPr lang="en-US" sz="8000" b="1" dirty="0">
              <a:latin typeface="Nikosh" pitchFamily="2" charset="0"/>
              <a:cs typeface="Nikosh" pitchFamily="2" charset="0"/>
            </a:endParaRPr>
          </a:p>
        </p:txBody>
      </p:sp>
      <p:pic>
        <p:nvPicPr>
          <p:cNvPr id="3" name="Content Placeholder 2"/>
          <p:cNvPicPr>
            <a:picLocks noGrp="1" noChangeAspect="1"/>
          </p:cNvPicPr>
          <p:nvPr>
            <p:ph idx="1"/>
          </p:nvPr>
        </p:nvPicPr>
        <p:blipFill>
          <a:blip r:embed="rId5">
            <a:extLst>
              <a:ext uri="{28A0092B-C50C-407E-A947-70E740481C1C}">
                <a14:useLocalDpi xmlns:a14="http://schemas.microsoft.com/office/drawing/2010/main" xmlns="" val="0"/>
              </a:ext>
            </a:extLst>
          </a:blip>
          <a:stretch>
            <a:fillRect/>
          </a:stretch>
        </p:blipFill>
        <p:spPr>
          <a:xfrm>
            <a:off x="1676400" y="1676400"/>
            <a:ext cx="5334000" cy="5334000"/>
          </a:xfrm>
        </p:spPr>
      </p:pic>
    </p:spTree>
  </p:cSld>
  <p:clrMapOvr>
    <a:masterClrMapping/>
  </p:clrMapOvr>
  <p:transition spd="slow">
    <p:wheel spokes="1"/>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3"/>
            <a:tile tx="0" ty="0" sx="100000" sy="100000" flip="none" algn="tl"/>
          </a:blipFill>
        </p:spPr>
        <p:txBody>
          <a:bodyPr>
            <a:noAutofit/>
          </a:bodyPr>
          <a:lstStyle/>
          <a:p>
            <a:r>
              <a:rPr lang="bn-IN" sz="9600" b="1" i="1" u="sng" dirty="0" smtClean="0">
                <a:solidFill>
                  <a:srgbClr val="FFFF00"/>
                </a:solidFill>
                <a:latin typeface="Nikosh" pitchFamily="2" charset="0"/>
                <a:cs typeface="Nikosh" pitchFamily="2" charset="0"/>
              </a:rPr>
              <a:t>পাঠ পরিচিতি </a:t>
            </a:r>
            <a:endParaRPr lang="en-US" sz="9600" b="1" i="1" u="sng" dirty="0">
              <a:solidFill>
                <a:srgbClr val="FFFF00"/>
              </a:solidFill>
              <a:latin typeface="Nikosh" pitchFamily="2" charset="0"/>
              <a:cs typeface="Nikosh" pitchFamily="2" charset="0"/>
            </a:endParaRPr>
          </a:p>
        </p:txBody>
      </p:sp>
      <p:sp>
        <p:nvSpPr>
          <p:cNvPr id="3" name="Content Placeholder 2"/>
          <p:cNvSpPr>
            <a:spLocks noGrp="1"/>
          </p:cNvSpPr>
          <p:nvPr>
            <p:ph idx="1"/>
          </p:nvPr>
        </p:nvSpPr>
        <p:spPr>
          <a:xfrm>
            <a:off x="762000" y="1905000"/>
            <a:ext cx="13167360" cy="5431156"/>
          </a:xfrm>
          <a:solidFill>
            <a:schemeClr val="accent1"/>
          </a:solidFill>
        </p:spPr>
        <p:txBody>
          <a:bodyPr/>
          <a:lstStyle/>
          <a:p>
            <a:pPr>
              <a:buNone/>
            </a:pPr>
            <a:endParaRPr lang="bn-IN" sz="6900" dirty="0" smtClean="0"/>
          </a:p>
          <a:p>
            <a:r>
              <a:rPr lang="bn-IN" sz="6900" dirty="0" smtClean="0">
                <a:latin typeface="Nikosh" pitchFamily="2" charset="0"/>
                <a:cs typeface="Nikosh" pitchFamily="2" charset="0"/>
              </a:rPr>
              <a:t> তৈমুর লঙ্গের ভারত আক্রমন</a:t>
            </a:r>
            <a:r>
              <a:rPr lang="bn-IN" dirty="0" smtClean="0">
                <a:latin typeface="Nikosh" pitchFamily="2" charset="0"/>
                <a:cs typeface="Nikosh" pitchFamily="2" charset="0"/>
              </a:rPr>
              <a:t> ।</a:t>
            </a:r>
          </a:p>
          <a:p>
            <a:endParaRPr lang="bn-IN" dirty="0" smtClean="0"/>
          </a:p>
        </p:txBody>
      </p:sp>
    </p:spTree>
  </p:cSld>
  <p:clrMapOvr>
    <a:masterClrMapping/>
  </p:clrMapOvr>
  <p:transition spd="slow">
    <p:wheel spokes="2"/>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3"/>
            <a:tile tx="0" ty="0" sx="100000" sy="100000" flip="none" algn="tl"/>
          </a:blipFill>
        </p:spPr>
        <p:txBody>
          <a:bodyPr>
            <a:noAutofit/>
          </a:bodyPr>
          <a:lstStyle/>
          <a:p>
            <a:r>
              <a:rPr lang="bn-IN" sz="13800" b="1" i="1" u="sng" dirty="0" smtClean="0">
                <a:solidFill>
                  <a:schemeClr val="accent6">
                    <a:lumMod val="75000"/>
                  </a:schemeClr>
                </a:solidFill>
                <a:latin typeface="Nikosh" pitchFamily="2" charset="0"/>
                <a:cs typeface="Nikosh" pitchFamily="2" charset="0"/>
              </a:rPr>
              <a:t>শিখনফল</a:t>
            </a:r>
            <a:endParaRPr lang="en-US" sz="13800" b="1" i="1" u="sng" dirty="0">
              <a:solidFill>
                <a:schemeClr val="accent6">
                  <a:lumMod val="75000"/>
                </a:schemeClr>
              </a:solidFill>
              <a:latin typeface="Nikosh" pitchFamily="2" charset="0"/>
              <a:cs typeface="Nikosh" pitchFamily="2" charset="0"/>
            </a:endParaRPr>
          </a:p>
        </p:txBody>
      </p:sp>
      <p:sp>
        <p:nvSpPr>
          <p:cNvPr id="3" name="Content Placeholder 2"/>
          <p:cNvSpPr>
            <a:spLocks noGrp="1"/>
          </p:cNvSpPr>
          <p:nvPr>
            <p:ph idx="1"/>
          </p:nvPr>
        </p:nvSpPr>
        <p:spPr>
          <a:solidFill>
            <a:schemeClr val="accent1"/>
          </a:solidFill>
        </p:spPr>
        <p:txBody>
          <a:bodyPr>
            <a:noAutofit/>
          </a:bodyPr>
          <a:lstStyle/>
          <a:p>
            <a:pPr>
              <a:buNone/>
            </a:pPr>
            <a:r>
              <a:rPr lang="bn-IN" sz="4800" b="1" dirty="0" smtClean="0">
                <a:latin typeface="Nikosh" pitchFamily="2" charset="0"/>
                <a:cs typeface="Nikosh" pitchFamily="2" charset="0"/>
              </a:rPr>
              <a:t>     এই পাঠ শেষে শিক্ষার্থীরা-  </a:t>
            </a:r>
          </a:p>
          <a:p>
            <a:r>
              <a:rPr lang="bn-IN" sz="4800" b="1" dirty="0">
                <a:latin typeface="Nikosh" pitchFamily="2" charset="0"/>
                <a:cs typeface="Nikosh" pitchFamily="2" charset="0"/>
              </a:rPr>
              <a:t> </a:t>
            </a:r>
            <a:r>
              <a:rPr lang="bn-IN" sz="4800" b="1" dirty="0" smtClean="0">
                <a:latin typeface="Nikosh" pitchFamily="2" charset="0"/>
                <a:cs typeface="Nikosh" pitchFamily="2" charset="0"/>
              </a:rPr>
              <a:t>  তৈমুর লং কে বলতে পারবে ।   </a:t>
            </a:r>
          </a:p>
          <a:p>
            <a:r>
              <a:rPr lang="bn-IN" sz="4800" b="1" dirty="0">
                <a:latin typeface="Nikosh" pitchFamily="2" charset="0"/>
                <a:cs typeface="Nikosh" pitchFamily="2" charset="0"/>
              </a:rPr>
              <a:t> </a:t>
            </a:r>
            <a:r>
              <a:rPr lang="bn-IN" sz="4800" b="1" dirty="0" smtClean="0">
                <a:latin typeface="Nikosh" pitchFamily="2" charset="0"/>
                <a:cs typeface="Nikosh" pitchFamily="2" charset="0"/>
              </a:rPr>
              <a:t>  তৈমুর লঙ্গের ভারত আক্রমন সম্পর্কে বর্ণনা করতে পারবে ।</a:t>
            </a:r>
          </a:p>
          <a:p>
            <a:r>
              <a:rPr lang="bn-IN" sz="4800" b="1" dirty="0" smtClean="0">
                <a:latin typeface="Nikosh" pitchFamily="2" charset="0"/>
                <a:cs typeface="Nikosh" pitchFamily="2" charset="0"/>
              </a:rPr>
              <a:t>  </a:t>
            </a:r>
            <a:r>
              <a:rPr lang="bn-IN" sz="4800" b="1" dirty="0">
                <a:latin typeface="Nikosh" pitchFamily="2" charset="0"/>
                <a:cs typeface="Nikosh" pitchFamily="2" charset="0"/>
              </a:rPr>
              <a:t> </a:t>
            </a:r>
            <a:r>
              <a:rPr lang="bn-IN" sz="4800" b="1" dirty="0" smtClean="0">
                <a:latin typeface="Nikosh" pitchFamily="2" charset="0"/>
                <a:cs typeface="Nikosh" pitchFamily="2" charset="0"/>
              </a:rPr>
              <a:t>তৈমুর লঙ্গের ভারত আক্রমনের  কারণ ব্যখ্যা করতে পারবে । </a:t>
            </a:r>
            <a:endParaRPr lang="bn-IN" sz="4800" b="1" dirty="0">
              <a:latin typeface="Nikosh" pitchFamily="2" charset="0"/>
              <a:cs typeface="Nikosh" pitchFamily="2" charset="0"/>
            </a:endParaRPr>
          </a:p>
          <a:p>
            <a:r>
              <a:rPr lang="bn-IN" sz="4800" b="1" dirty="0">
                <a:latin typeface="Nikosh" pitchFamily="2" charset="0"/>
                <a:cs typeface="Nikosh" pitchFamily="2" charset="0"/>
              </a:rPr>
              <a:t> </a:t>
            </a:r>
            <a:r>
              <a:rPr lang="bn-IN" sz="4800" b="1" dirty="0" smtClean="0">
                <a:latin typeface="Nikosh" pitchFamily="2" charset="0"/>
                <a:cs typeface="Nikosh" pitchFamily="2" charset="0"/>
              </a:rPr>
              <a:t>  তৈমুর লঙ্গের ভারত আক্রমনের ফলাফল  বিশ্লষন করতে পারবে ।</a:t>
            </a:r>
            <a:endParaRPr lang="bn-IN" sz="6000" b="1" dirty="0" smtClean="0"/>
          </a:p>
        </p:txBody>
      </p:sp>
    </p:spTree>
  </p:cSld>
  <p:clrMapOvr>
    <a:masterClrMapping/>
  </p:clrMapOvr>
  <p:transition spd="slow">
    <p:wheel spokes="3"/>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533400"/>
            <a:ext cx="13167360" cy="1371600"/>
          </a:xfrm>
          <a:blipFill>
            <a:blip r:embed="rId3"/>
            <a:tile tx="0" ty="0" sx="100000" sy="100000" flip="none" algn="tl"/>
          </a:blipFill>
        </p:spPr>
        <p:txBody>
          <a:bodyPr>
            <a:noAutofit/>
          </a:bodyPr>
          <a:lstStyle/>
          <a:p>
            <a:r>
              <a:rPr lang="bn-IN" sz="6600" b="1" u="sng" dirty="0" smtClean="0">
                <a:solidFill>
                  <a:srgbClr val="00B050"/>
                </a:solidFill>
                <a:latin typeface="Nikosh" pitchFamily="2" charset="0"/>
                <a:cs typeface="Nikosh" pitchFamily="2" charset="0"/>
              </a:rPr>
              <a:t>পাঠ উপস্থাপন </a:t>
            </a:r>
            <a:br>
              <a:rPr lang="bn-IN" sz="6600" b="1" u="sng" dirty="0" smtClean="0">
                <a:solidFill>
                  <a:srgbClr val="00B050"/>
                </a:solidFill>
                <a:latin typeface="Nikosh" pitchFamily="2" charset="0"/>
                <a:cs typeface="Nikosh" pitchFamily="2" charset="0"/>
              </a:rPr>
            </a:br>
            <a:r>
              <a:rPr lang="bn-IN" sz="6600" b="1" u="sng" dirty="0" smtClean="0">
                <a:solidFill>
                  <a:srgbClr val="00B050"/>
                </a:solidFill>
                <a:latin typeface="Nikosh" pitchFamily="2" charset="0"/>
                <a:cs typeface="Nikosh" pitchFamily="2" charset="0"/>
              </a:rPr>
              <a:t>১ নং শিখনফলের আলোকে    , </a:t>
            </a:r>
            <a:endParaRPr lang="en-US" sz="6600" b="1" u="sng" dirty="0">
              <a:solidFill>
                <a:srgbClr val="00B050"/>
              </a:solidFill>
              <a:latin typeface="Nikosh" pitchFamily="2" charset="0"/>
              <a:cs typeface="Nikosh" pitchFamily="2" charset="0"/>
            </a:endParaRPr>
          </a:p>
        </p:txBody>
      </p:sp>
      <p:sp>
        <p:nvSpPr>
          <p:cNvPr id="3" name="Content Placeholder 2"/>
          <p:cNvSpPr>
            <a:spLocks noGrp="1"/>
          </p:cNvSpPr>
          <p:nvPr>
            <p:ph idx="1"/>
          </p:nvPr>
        </p:nvSpPr>
        <p:spPr>
          <a:xfrm>
            <a:off x="731520" y="1295400"/>
            <a:ext cx="13167360" cy="6705600"/>
          </a:xfrm>
        </p:spPr>
        <p:txBody>
          <a:bodyPr>
            <a:normAutofit/>
          </a:bodyPr>
          <a:lstStyle/>
          <a:p>
            <a:endParaRPr lang="en-US" dirty="0" smtClean="0">
              <a:latin typeface="Nikosh" pitchFamily="2" charset="0"/>
              <a:cs typeface="Nikosh" pitchFamily="2" charset="0"/>
            </a:endParaRPr>
          </a:p>
          <a:p>
            <a:r>
              <a:rPr lang="bn-IN" dirty="0" smtClean="0">
                <a:latin typeface="Nikosh" pitchFamily="2" charset="0"/>
                <a:cs typeface="Nikosh" pitchFamily="2" charset="0"/>
              </a:rPr>
              <a:t>তৈমুর লং ছিলেন মধ্য-এশিয়া তথা সমসাময়িক  বিশ্বের অন্যতম শ্রেষ্ঠ দিগ্বিজয়ী বীর।</a:t>
            </a:r>
            <a:r>
              <a:rPr lang="en-US" dirty="0" smtClean="0">
                <a:latin typeface="Nikosh" pitchFamily="2" charset="0"/>
                <a:cs typeface="Nikosh" pitchFamily="2" charset="0"/>
              </a:rPr>
              <a:t> </a:t>
            </a:r>
            <a:r>
              <a:rPr lang="bn-IN" dirty="0" smtClean="0">
                <a:latin typeface="Nikosh" pitchFamily="2" charset="0"/>
                <a:cs typeface="Nikosh" pitchFamily="2" charset="0"/>
              </a:rPr>
              <a:t> </a:t>
            </a:r>
          </a:p>
          <a:p>
            <a:r>
              <a:rPr lang="bn-IN" dirty="0" smtClean="0">
                <a:latin typeface="Nikosh" pitchFamily="2" charset="0"/>
                <a:cs typeface="Nikosh" pitchFamily="2" charset="0"/>
              </a:rPr>
              <a:t>তিনি ১৩৩৬ খ্রীঃ সমরকন্দে জন্ম গ্রহন করেন।</a:t>
            </a:r>
            <a:endParaRPr lang="en-US" dirty="0" smtClean="0">
              <a:latin typeface="Nikosh" pitchFamily="2" charset="0"/>
              <a:cs typeface="Nikosh" pitchFamily="2" charset="0"/>
            </a:endParaRPr>
          </a:p>
          <a:p>
            <a:r>
              <a:rPr lang="bn-IN" dirty="0" smtClean="0">
                <a:latin typeface="Nikosh" pitchFamily="2" charset="0"/>
                <a:cs typeface="Nikosh" pitchFamily="2" charset="0"/>
              </a:rPr>
              <a:t>তাঁর পিতা আমীর তুরগে ছিলেন চাঘতাই তুর্কিদের নেতা ।</a:t>
            </a:r>
          </a:p>
          <a:p>
            <a:r>
              <a:rPr lang="bn-IN" dirty="0" smtClean="0">
                <a:latin typeface="Nikosh" pitchFamily="2" charset="0"/>
                <a:cs typeface="Nikosh" pitchFamily="2" charset="0"/>
              </a:rPr>
              <a:t>তাঁর মাতা তাকিনাহ খাতুন ছিলেন । </a:t>
            </a:r>
          </a:p>
          <a:p>
            <a:r>
              <a:rPr lang="bn-IN" dirty="0" smtClean="0">
                <a:latin typeface="Nikosh" pitchFamily="2" charset="0"/>
                <a:cs typeface="Nikosh" pitchFamily="2" charset="0"/>
              </a:rPr>
              <a:t>তৈমুর লঙ ছিলেন লঙ বা খোঁড়া । </a:t>
            </a:r>
          </a:p>
          <a:p>
            <a:r>
              <a:rPr lang="bn-IN" dirty="0" smtClean="0">
                <a:latin typeface="Nikosh" pitchFamily="2" charset="0"/>
                <a:cs typeface="Nikosh" pitchFamily="2" charset="0"/>
              </a:rPr>
              <a:t>ইতিহাসে তিনি খোঁড়া তৈমুর নামে পরিচিত।</a:t>
            </a:r>
          </a:p>
          <a:p>
            <a:pPr>
              <a:buNone/>
            </a:pPr>
            <a:endParaRPr lang="bn-IN" dirty="0" smtClean="0"/>
          </a:p>
          <a:p>
            <a:endParaRPr lang="bn-IN" dirty="0" smtClean="0"/>
          </a:p>
          <a:p>
            <a:endParaRPr lang="bn-IN" dirty="0" smtClean="0"/>
          </a:p>
          <a:p>
            <a:endParaRPr lang="bn-IN" dirty="0" smtClean="0"/>
          </a:p>
        </p:txBody>
      </p:sp>
    </p:spTree>
  </p:cSld>
  <p:clrMapOvr>
    <a:masterClrMapping/>
  </p:clrMapOvr>
  <p:transition spd="slow">
    <p:wheel/>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5629116" flipH="1">
            <a:off x="2757812" y="403842"/>
            <a:ext cx="980597" cy="182921"/>
          </a:xfrm>
        </p:spPr>
        <p:txBody>
          <a:bodyPr>
            <a:normAutofit fontScale="90000"/>
          </a:bodyPr>
          <a:lstStyle/>
          <a:p>
            <a:r>
              <a:rPr lang="bn-IN" dirty="0" smtClean="0"/>
              <a:t> </a:t>
            </a:r>
            <a:endParaRPr lang="en-US" dirty="0"/>
          </a:p>
        </p:txBody>
      </p:sp>
      <p:sp>
        <p:nvSpPr>
          <p:cNvPr id="3" name="Content Placeholder 2"/>
          <p:cNvSpPr>
            <a:spLocks noGrp="1"/>
          </p:cNvSpPr>
          <p:nvPr>
            <p:ph idx="1"/>
          </p:nvPr>
        </p:nvSpPr>
        <p:spPr>
          <a:xfrm>
            <a:off x="609600" y="457200"/>
            <a:ext cx="13411200" cy="7498080"/>
          </a:xfrm>
        </p:spPr>
        <p:txBody>
          <a:bodyPr>
            <a:noAutofit/>
          </a:bodyPr>
          <a:lstStyle/>
          <a:p>
            <a:pPr>
              <a:buNone/>
            </a:pPr>
            <a:r>
              <a:rPr lang="bn-IN" sz="4000" b="1" i="1" u="sng" dirty="0">
                <a:solidFill>
                  <a:schemeClr val="bg1"/>
                </a:solidFill>
                <a:latin typeface="Nikosh" pitchFamily="2" charset="0"/>
                <a:cs typeface="Nikosh" pitchFamily="2" charset="0"/>
              </a:rPr>
              <a:t> </a:t>
            </a:r>
            <a:r>
              <a:rPr lang="bn-IN" sz="4000" b="1" i="1" u="sng" dirty="0" smtClean="0">
                <a:solidFill>
                  <a:schemeClr val="bg1"/>
                </a:solidFill>
                <a:latin typeface="Nikosh" pitchFamily="2" charset="0"/>
                <a:cs typeface="Nikosh" pitchFamily="2" charset="0"/>
              </a:rPr>
              <a:t>                                      ২ নং শিখনফলের আলোকে                                                                                             </a:t>
            </a:r>
          </a:p>
          <a:p>
            <a:r>
              <a:rPr lang="bn-IN" sz="3600" b="1" dirty="0" smtClean="0">
                <a:latin typeface="Nikosh" pitchFamily="2" charset="0"/>
                <a:cs typeface="Nikosh" pitchFamily="2" charset="0"/>
              </a:rPr>
              <a:t>তৈমুর লঙ্গের ভারত আক্রমন  </a:t>
            </a:r>
          </a:p>
          <a:p>
            <a:r>
              <a:rPr lang="bn-IN" sz="3600" b="1" dirty="0" smtClean="0">
                <a:latin typeface="Nikosh" pitchFamily="2" charset="0"/>
                <a:cs typeface="Nikosh" pitchFamily="2" charset="0"/>
              </a:rPr>
              <a:t>১৩৯৮ খ্রিষ্টাব্দে তৈমুরের পৌত্র পীর মুহাম্মদ ভারতের উদ্দেশে প্রথম অভিযান পরিচালনা করে মুলতান অধিকার করেন । ওই বছরই তৌমুর স্বয়ং যুদ্ধযাত্রা করে সিন্ধু নদ পার হয়ে পাঞ্জাব প্রবেশ করেন ।পাঞ্জাবের ভাটনীর দুর্গ দখল করে তিনি অসংখ্য নর-নারী হত্যা করে দিল্লীর দিকে অগ্রসর হন । পথে তিনি দিপালপুর,সারসুটি, আইরুনী,কাইথল প্রভৃতি অঞ্চল অধিকার করে দিল্লীর উপকণ্ঠে উপস্থিত হন । সুলতান নাসিরুদ্দিন মুহাম্মদ শাহ তুঘলক এবং তার মন্ত্রী মল্লু ইকবাল খান ১০,০০০ অশ্বারোহী, ৪০,০০০ পদাতিক এবং ১২০ টি হস্তীর এক বিশাল বাহিনী নিয়ে তৈমুরকে বাধা প্রধান করে শোচনীয়ভাবে পরাজয় বরণ করেন এবং গুজরাটে আশ্রয় নেন । এ সুযোগে তৈমুর দিল্লীতে অনুপ্রবেশ করে দিল্লীর দুর্গের শীর্ষে তার বিজয় পতাকা উত্তোলন করেন । </a:t>
            </a:r>
            <a:r>
              <a:rPr lang="en-US" sz="3600" b="1" dirty="0" smtClean="0">
                <a:latin typeface="Nikosh" pitchFamily="2" charset="0"/>
                <a:cs typeface="Nikosh" pitchFamily="2" charset="0"/>
              </a:rPr>
              <a:t> </a:t>
            </a:r>
            <a:r>
              <a:rPr lang="bn-IN" sz="3600" b="1" dirty="0" smtClean="0">
                <a:latin typeface="Nikosh" pitchFamily="2" charset="0"/>
                <a:cs typeface="Nikosh" pitchFamily="2" charset="0"/>
              </a:rPr>
              <a:t>১৫ দিন ধরে লুন্ঠন হত্যা চালিয়ে তিনি ১৩৯৯ খ্রীঃ ১৯ শে মার্চ  সমরখন্দে প্রত্যাবর্তন করেন । যাওয়ার আগে তিনি খিজির খানকে বিজিত অঞ্চলের শাসনভার অর্পন করেন । ভি.ডি. মহাজন বলেন , “তাঁর পূর্বে কোনো আক্রমণকারী একটিমাত্র অভিযানে ভারতবর্ষের উপর  এত অধিক মর্মান্তিক দুঃখ-দুর্দশা আরোপ করেননি ।”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9400" y="304800"/>
            <a:ext cx="685800" cy="868680"/>
          </a:xfrm>
        </p:spPr>
        <p:txBody>
          <a:bodyPr>
            <a:normAutofit fontScale="90000"/>
          </a:bodyPr>
          <a:lstStyle/>
          <a:p>
            <a:r>
              <a:rPr lang="bn-IN" dirty="0" smtClean="0"/>
              <a:t> </a:t>
            </a:r>
            <a:endParaRPr lang="en-US" dirty="0"/>
          </a:p>
        </p:txBody>
      </p:sp>
      <p:sp>
        <p:nvSpPr>
          <p:cNvPr id="3" name="Content Placeholder 2"/>
          <p:cNvSpPr>
            <a:spLocks noGrp="1"/>
          </p:cNvSpPr>
          <p:nvPr>
            <p:ph idx="1"/>
          </p:nvPr>
        </p:nvSpPr>
        <p:spPr>
          <a:xfrm>
            <a:off x="731520" y="274320"/>
            <a:ext cx="13517880" cy="7680960"/>
          </a:xfrm>
        </p:spPr>
        <p:txBody>
          <a:bodyPr>
            <a:normAutofit fontScale="92500" lnSpcReduction="10000"/>
          </a:bodyPr>
          <a:lstStyle/>
          <a:p>
            <a:pPr>
              <a:buNone/>
            </a:pPr>
            <a:r>
              <a:rPr lang="bn-IN" b="1" dirty="0" smtClean="0">
                <a:latin typeface="Nikosh" pitchFamily="2" charset="0"/>
                <a:cs typeface="Nikosh" pitchFamily="2" charset="0"/>
              </a:rPr>
              <a:t>                        </a:t>
            </a:r>
            <a:r>
              <a:rPr lang="bn-IN" sz="7100" b="1" i="1" dirty="0" smtClean="0">
                <a:solidFill>
                  <a:schemeClr val="bg1"/>
                </a:solidFill>
                <a:latin typeface="Nikosh" pitchFamily="2" charset="0"/>
                <a:cs typeface="Nikosh" pitchFamily="2" charset="0"/>
              </a:rPr>
              <a:t>৩ নং শিখনফলের আলোকে </a:t>
            </a:r>
            <a:endParaRPr lang="bn-IN" b="1" i="1" dirty="0" smtClean="0">
              <a:solidFill>
                <a:schemeClr val="bg1"/>
              </a:solidFill>
              <a:latin typeface="Nikosh" pitchFamily="2" charset="0"/>
              <a:cs typeface="Nikosh" pitchFamily="2" charset="0"/>
            </a:endParaRPr>
          </a:p>
          <a:p>
            <a:r>
              <a:rPr lang="bn-IN" b="1" dirty="0" smtClean="0">
                <a:latin typeface="Nikosh" pitchFamily="2" charset="0"/>
                <a:cs typeface="Nikosh" pitchFamily="2" charset="0"/>
              </a:rPr>
              <a:t>তৈমুর লঙ্গের ভারত আক্রমনের কারণ  – </a:t>
            </a:r>
          </a:p>
          <a:p>
            <a:r>
              <a:rPr lang="bn-IN" dirty="0" smtClean="0">
                <a:latin typeface="Nikosh" pitchFamily="2" charset="0"/>
                <a:cs typeface="Nikosh" pitchFamily="2" charset="0"/>
              </a:rPr>
              <a:t> প্রথমত, ভারতবর্ষে পৌত্তলিকতার বিনাশ সাধনের জন্য তিনি ভারত আক্রমন করেন ।</a:t>
            </a:r>
          </a:p>
          <a:p>
            <a:r>
              <a:rPr lang="bn-IN" dirty="0" smtClean="0">
                <a:latin typeface="Nikosh" pitchFamily="2" charset="0"/>
                <a:cs typeface="Nikosh" pitchFamily="2" charset="0"/>
              </a:rPr>
              <a:t>দ্বিতীয়ত, ভারতের অতুলনীয় ধনসম্পদ তৈমুরকে ভারত আক্রমনে উদ্বুদ্ধ করে ।</a:t>
            </a:r>
          </a:p>
          <a:p>
            <a:r>
              <a:rPr lang="bn-IN" dirty="0" smtClean="0">
                <a:latin typeface="Nikosh" pitchFamily="2" charset="0"/>
                <a:cs typeface="Nikosh" pitchFamily="2" charset="0"/>
              </a:rPr>
              <a:t>তৃতীয়ত, ভারত উপমহাদেশের অরাজকময় রাজনৈতিক পরিস্থিতি তাকে ভারত আক্রমনে প্রলুব্ধ করে ।</a:t>
            </a:r>
          </a:p>
          <a:p>
            <a:r>
              <a:rPr lang="bn-IN" dirty="0" smtClean="0">
                <a:latin typeface="Nikosh" pitchFamily="2" charset="0"/>
                <a:cs typeface="Nikosh" pitchFamily="2" charset="0"/>
              </a:rPr>
              <a:t>চতুর্থত, অনেক গবেষকের মতে, তৈমুর লঙ তাঁর পূর্ব পুরুষ মঙ্গলদের অসম্পন্ন কাজ সম্পাদনের নিমিত্তেই এ অভিজান চালান । কেননা, মঙ্গলরা বারবার ভারত আক্রমনের আয়োজন করে বিফল হন । </a:t>
            </a:r>
            <a:endParaRPr lang="en-US" dirty="0">
              <a:latin typeface="Nikosh" pitchFamily="2" charset="0"/>
              <a:cs typeface="Nikosh" pitchFamily="2" charset="0"/>
            </a:endParaRPr>
          </a:p>
        </p:txBody>
      </p:sp>
    </p:spTree>
  </p:cSld>
  <p:clrMapOvr>
    <a:masterClrMapping/>
  </p:clrMapOvr>
  <p:transition spd="slow">
    <p:split/>
    <p:sndAc>
      <p:stSnd>
        <p:snd r:embed="rId2" name="chimes.wav"/>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866</TotalTime>
  <Words>577</Words>
  <Application>Microsoft Office PowerPoint</Application>
  <PresentationFormat>Custom</PresentationFormat>
  <Paragraphs>74</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স্বাগতম </vt:lpstr>
      <vt:lpstr>শিক্ষক পরিচিতি </vt:lpstr>
      <vt:lpstr> বিষয় পরিচিতি    </vt:lpstr>
      <vt:lpstr>Slide 4</vt:lpstr>
      <vt:lpstr>পাঠ পরিচিতি </vt:lpstr>
      <vt:lpstr>শিখনফল</vt:lpstr>
      <vt:lpstr>পাঠ উপস্থাপন  ১ নং শিখনফলের আলোকে    , </vt:lpstr>
      <vt:lpstr> </vt:lpstr>
      <vt:lpstr> </vt:lpstr>
      <vt:lpstr>Slide 10</vt:lpstr>
      <vt:lpstr>একক কাজ</vt:lpstr>
      <vt:lpstr>দলীয় কাজ</vt:lpstr>
      <vt:lpstr>মূল্যায়ন</vt:lpstr>
      <vt:lpstr>বাড়ির কাজ</vt:lpstr>
      <vt:lpstr>বইয়ের রেফারেন্স</vt:lpstr>
      <vt:lpstr>ধন্যবাদ</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Johirul</dc:creator>
  <cp:lastModifiedBy>Johirul</cp:lastModifiedBy>
  <cp:revision>106</cp:revision>
  <dcterms:created xsi:type="dcterms:W3CDTF">2019-02-17T08:39:10Z</dcterms:created>
  <dcterms:modified xsi:type="dcterms:W3CDTF">2020-06-30T15:40:31Z</dcterms:modified>
</cp:coreProperties>
</file>