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68" r:id="rId3"/>
    <p:sldId id="307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40" r:id="rId20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74" y="-462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1143000"/>
            <a:ext cx="5016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856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119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93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0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52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17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38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7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66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5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8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58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52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52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67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707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66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60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60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8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9698"/>
            <a:ext cx="10698480" cy="892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184578"/>
            <a:ext cx="10698480" cy="89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98513"/>
            <a:ext cx="10698480" cy="3533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671740"/>
            <a:ext cx="37642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55715" y="0"/>
            <a:ext cx="11986467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rgbClr val="99FF66"/>
                </a:solidFill>
              </a:endParaRPr>
            </a:p>
          </p:txBody>
        </p:sp>
        <p:sp>
          <p:nvSpPr>
            <p:cNvPr id="9" name="Bevel 8"/>
            <p:cNvSpPr/>
            <p:nvPr userDrawn="1"/>
          </p:nvSpPr>
          <p:spPr>
            <a:xfrm>
              <a:off x="203200" y="171034"/>
              <a:ext cx="11814629" cy="6491713"/>
            </a:xfrm>
            <a:prstGeom prst="bevel">
              <a:avLst>
                <a:gd name="adj" fmla="val 1032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355599" y="317497"/>
              <a:ext cx="11509829" cy="6097663"/>
            </a:xfrm>
            <a:prstGeom prst="roundRect">
              <a:avLst>
                <a:gd name="adj" fmla="val 7541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0104120" y="2"/>
            <a:ext cx="1385066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365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 July 2020</a:t>
            </a:fld>
            <a:endParaRPr lang="en-US" sz="13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7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1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31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" y="162561"/>
            <a:ext cx="10629325" cy="645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4403" y="4391430"/>
            <a:ext cx="5745480" cy="188051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115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xmlns="" val="299392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20" y="1625600"/>
            <a:ext cx="11226800" cy="55270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92480" y="4334321"/>
            <a:ext cx="1684020" cy="695575"/>
          </a:xfrm>
          <a:prstGeom prst="rect">
            <a:avLst/>
          </a:prstGeom>
          <a:solidFill>
            <a:schemeClr val="tx1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540" y="5294059"/>
            <a:ext cx="1684020" cy="634020"/>
          </a:xfrm>
          <a:prstGeom prst="rect">
            <a:avLst/>
          </a:prstGeom>
          <a:solidFill>
            <a:schemeClr val="tx1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3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1040" y="4725099"/>
            <a:ext cx="2674620" cy="634020"/>
          </a:xfrm>
          <a:prstGeom prst="rect">
            <a:avLst/>
          </a:prstGeom>
          <a:solidFill>
            <a:schemeClr val="tx1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3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140" y="6463221"/>
            <a:ext cx="1584960" cy="7725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3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3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43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2140" y="325121"/>
            <a:ext cx="7825740" cy="6955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3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সবুজ উদ্ভিদ এই প্রকৃয়ায় খাদ্য তৈরি করে</a:t>
            </a:r>
            <a:endParaRPr lang="en-US" sz="3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" y="487680"/>
            <a:ext cx="11292840" cy="6340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যার উপর বাস্তুতন্ত্রের সকল প্রাণী খাদ্যের জন্য প্রত্যক্ষ ও পরোক্ষ ভাবে নির্ভরশীল</a:t>
            </a:r>
            <a:endParaRPr lang="en-US" sz="3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6420" y="1625600"/>
            <a:ext cx="5745480" cy="7725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3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43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8888" y="554103"/>
            <a:ext cx="4295065" cy="7725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3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এখানে কী দেখছ?</a:t>
            </a:r>
            <a:endParaRPr lang="en-US" sz="43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9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63340" y="243841"/>
            <a:ext cx="4160520" cy="6955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IN" sz="3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উপাদান</a:t>
            </a:r>
            <a:r>
              <a:rPr lang="bn-BD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893" y="243841"/>
            <a:ext cx="3405188" cy="1859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7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880" y="4876800"/>
            <a:ext cx="4160520" cy="2233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2811" y="2600961"/>
            <a:ext cx="4036270" cy="2204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1" y="4689203"/>
            <a:ext cx="3616544" cy="2382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96240" y="325120"/>
            <a:ext cx="3268980" cy="3781081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1882140" y="4064000"/>
            <a:ext cx="396240" cy="5689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061460" y="6177280"/>
            <a:ext cx="693420" cy="4064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8814150">
            <a:off x="8357546" y="4770660"/>
            <a:ext cx="568960" cy="4953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576570">
            <a:off x="9535571" y="2048320"/>
            <a:ext cx="568960" cy="4953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8040" y="1056640"/>
            <a:ext cx="1882140" cy="6340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উৎপাদক </a:t>
            </a:r>
            <a:endParaRPr lang="en-US" sz="3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74620" y="4389120"/>
            <a:ext cx="2674620" cy="6340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  <a:endParaRPr lang="en-US" sz="3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21980" y="6502400"/>
            <a:ext cx="2575560" cy="6340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</a:t>
            </a:r>
            <a:endParaRPr lang="en-US" sz="3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11640" y="4795520"/>
            <a:ext cx="2575560" cy="6340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স্তরের খাদক</a:t>
            </a:r>
            <a:endParaRPr lang="en-US" sz="3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0780" y="1300481"/>
            <a:ext cx="2179320" cy="1157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endParaRPr lang="en-US" sz="3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5220" y="2600961"/>
            <a:ext cx="3665220" cy="1449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29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কোনো কোনো প্রাণী একাধিক স্তরের খাবার খায়, এরা </a:t>
            </a:r>
            <a:r>
              <a:rPr lang="bn-IN" sz="29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bn-IN" sz="29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9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8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358640" y="1219200"/>
            <a:ext cx="2476500" cy="52019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467100" y="243840"/>
            <a:ext cx="5317546" cy="772519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 উপাদানের তিনটি ভাগ</a:t>
            </a:r>
            <a:r>
              <a:rPr lang="bn-BD" sz="43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915400" y="1625600"/>
            <a:ext cx="2377441" cy="63402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99060" y="1381760"/>
            <a:ext cx="2773680" cy="3628202"/>
            <a:chOff x="76200" y="1090179"/>
            <a:chExt cx="2296287" cy="2357850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3048001"/>
              <a:ext cx="2296287" cy="4000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সকল সবুজ উদ্ভিদ</a:t>
              </a:r>
              <a:endParaRPr lang="en-US" sz="34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8" descr="C:\Users\PB\Downloads\img_3250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158210" y="1090179"/>
              <a:ext cx="2050256" cy="2063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ight Arrow 19"/>
          <p:cNvSpPr/>
          <p:nvPr/>
        </p:nvSpPr>
        <p:spPr>
          <a:xfrm rot="1068879">
            <a:off x="1675353" y="3900193"/>
            <a:ext cx="3287291" cy="6502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পরোক্ষভাবে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672021">
            <a:off x="1855464" y="2636898"/>
            <a:ext cx="2992363" cy="6502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1706880"/>
            <a:ext cx="1386840" cy="1706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হরিণ</a:t>
            </a:r>
          </a:p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ছাগল</a:t>
            </a:r>
          </a:p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53000" y="3495040"/>
            <a:ext cx="1386840" cy="2519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</a:p>
          <a:p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</a:p>
          <a:p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ব্যাঙ</a:t>
            </a:r>
          </a:p>
          <a:p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</a:p>
          <a:p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কচ্ছপ</a:t>
            </a:r>
          </a:p>
          <a:p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6760" y="6258560"/>
            <a:ext cx="1981200" cy="7725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3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২)খাদক </a:t>
            </a:r>
            <a:endParaRPr lang="en-US" sz="43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6736080" y="1788160"/>
            <a:ext cx="2080260" cy="1381760"/>
          </a:xfrm>
          <a:prstGeom prst="wedgeEllipseCallout">
            <a:avLst>
              <a:gd name="adj1" fmla="val -77257"/>
              <a:gd name="adj2" fmla="val 12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          খাদক </a:t>
            </a:r>
            <a:endParaRPr lang="en-US" sz="3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6835140" y="3982720"/>
            <a:ext cx="2278380" cy="1544320"/>
          </a:xfrm>
          <a:prstGeom prst="wedgeEllipseCallout">
            <a:avLst>
              <a:gd name="adj1" fmla="val -85284"/>
              <a:gd name="adj2" fmla="val -34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 স্তরের খাদক </a:t>
            </a:r>
            <a:endParaRPr lang="en-US" sz="34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17280" y="6276862"/>
            <a:ext cx="2872740" cy="7725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3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৩)বিয়োজক </a:t>
            </a:r>
            <a:endParaRPr lang="en-US" sz="43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" y="6258560"/>
            <a:ext cx="2674620" cy="7725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3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১) উৎপাদক</a:t>
            </a:r>
            <a:endParaRPr lang="en-US" sz="43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9212580" y="1388749"/>
            <a:ext cx="2179320" cy="4544691"/>
          </a:xfrm>
          <a:prstGeom prst="downArrowCallout">
            <a:avLst>
              <a:gd name="adj1" fmla="val 12683"/>
              <a:gd name="adj2" fmla="val 25000"/>
              <a:gd name="adj3" fmla="val 25000"/>
              <a:gd name="adj4" fmla="val 770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2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মৃতদেহ </a:t>
            </a:r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পচনকারী ব্যাক্টেরিয়া ও ছত্রাক বিয়োজিত করে খাদ্য গ্রহণ করে এবং অবশিষ্ট মাটি ও বায়ুতে জমা হয় 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386840" y="5039360"/>
            <a:ext cx="297180" cy="105664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2840974">
            <a:off x="8466140" y="2662642"/>
            <a:ext cx="711482" cy="1534772"/>
          </a:xfrm>
          <a:prstGeom prst="downArrow">
            <a:avLst>
              <a:gd name="adj1" fmla="val 25580"/>
              <a:gd name="adj2" fmla="val 6227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185979">
            <a:off x="8854024" y="2121506"/>
            <a:ext cx="517487" cy="842118"/>
          </a:xfrm>
          <a:prstGeom prst="downArrow">
            <a:avLst>
              <a:gd name="adj1" fmla="val 35185"/>
              <a:gd name="adj2" fmla="val 37458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2674620" y="1219200"/>
            <a:ext cx="1485900" cy="1300480"/>
          </a:xfrm>
          <a:prstGeom prst="downArrowCallout">
            <a:avLst>
              <a:gd name="adj1" fmla="val 12069"/>
              <a:gd name="adj2" fmla="val 25000"/>
              <a:gd name="adj3" fmla="val 25000"/>
              <a:gd name="adj4" fmla="val 49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991" y="583193"/>
            <a:ext cx="11788140" cy="772519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,প্রত্যক্ষ ও পরোক্ষভাবে ভাগ করা হলো কেন?</a:t>
            </a:r>
            <a:endParaRPr lang="en-US" sz="4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5" grpId="0"/>
      <p:bldP spid="55" grpId="1"/>
      <p:bldP spid="20" grpId="0" animBg="1"/>
      <p:bldP spid="20" grpId="1" animBg="1"/>
      <p:bldP spid="21" grpId="0" animBg="1"/>
      <p:bldP spid="21" grpId="1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22" grpId="0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52060" y="81280"/>
            <a:ext cx="6835140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 মিনিট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B\Downloads\109973-283x424-Seedling_Cross_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" y="325120"/>
            <a:ext cx="4061460" cy="4748992"/>
          </a:xfrm>
          <a:prstGeom prst="rect">
            <a:avLst/>
          </a:prstGeom>
          <a:noFill/>
        </p:spPr>
      </p:pic>
      <p:pic>
        <p:nvPicPr>
          <p:cNvPr id="3075" name="Picture 3" descr="C:\Users\PB\Downloads\BioCompo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860" y="1381760"/>
            <a:ext cx="5976620" cy="367792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089660" y="5445761"/>
            <a:ext cx="9113520" cy="11572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ও অজৈব উপাদানগুলো কী প্রকৃয়ায় উদ্ভিদ পুনরায় ব্যবহার করে বাস্তুতন্ত্রকে সচল রাখচ্ছে ?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25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4280" y="1148779"/>
            <a:ext cx="6456912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কোন স্তরের খাদক</a:t>
            </a:r>
            <a:r>
              <a:rPr lang="bn-BD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0520" y="1828675"/>
            <a:ext cx="3268980" cy="8494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" y="2652489"/>
            <a:ext cx="1584960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4620" y="2682240"/>
            <a:ext cx="2674620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060" y="2682240"/>
            <a:ext cx="2575560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 ও ২য়</a:t>
            </a:r>
            <a:endParaRPr lang="en-US" sz="3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0101" y="2689934"/>
            <a:ext cx="2575560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</a:t>
            </a:r>
            <a:endParaRPr lang="en-US" sz="3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190" y="2874433"/>
            <a:ext cx="544830" cy="3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580" y="2874433"/>
            <a:ext cx="544830" cy="3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047" y="2874433"/>
            <a:ext cx="544830" cy="3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492" y="2904453"/>
            <a:ext cx="6934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28602" y="243841"/>
            <a:ext cx="2377440" cy="92640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5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B\Downloads\canstock93876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71" y="406400"/>
            <a:ext cx="3587905" cy="21945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4748" y="4485378"/>
            <a:ext cx="8660504" cy="63402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bn-IN" sz="3400" dirty="0">
                <a:latin typeface="NikoshBAN" pitchFamily="2" charset="0"/>
                <a:cs typeface="NikoshBAN" pitchFamily="2" charset="0"/>
              </a:rPr>
              <a:t>৩। ব্যাকটেরিয়াকে বিয়োজক বলা হয় কেন?</a:t>
            </a:r>
            <a:endParaRPr lang="en-US" sz="3400" dirty="0"/>
          </a:p>
        </p:txBody>
      </p:sp>
      <p:sp>
        <p:nvSpPr>
          <p:cNvPr id="17" name="Rectangle 16"/>
          <p:cNvSpPr/>
          <p:nvPr/>
        </p:nvSpPr>
        <p:spPr>
          <a:xfrm>
            <a:off x="496470" y="3821823"/>
            <a:ext cx="8660504" cy="63402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bn-IN" sz="3400" dirty="0">
                <a:latin typeface="NikoshBAN" pitchFamily="2" charset="0"/>
                <a:cs typeface="NikoshBAN" pitchFamily="2" charset="0"/>
              </a:rPr>
              <a:t>২। সকল সবুজ উদ্ভিদকে উৎপাদক বলা হয় কেন?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xmlns="" val="34051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6887" y="81281"/>
            <a:ext cx="3592614" cy="1024961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BD" sz="5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140" y="6177280"/>
            <a:ext cx="7365901" cy="616339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বাগান একটি ছোট বাস্তুতন্ত্র- ব্যাখ্যা কর</a:t>
            </a:r>
            <a:r>
              <a:rPr lang="bn-BD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B\Downloads\P6090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94080"/>
            <a:ext cx="9509760" cy="520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826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1040" y="579089"/>
            <a:ext cx="3592614" cy="1024961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5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5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9920" y="1950721"/>
            <a:ext cx="3665220" cy="377334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 panose="020B0604020202020204" pitchFamily="34" charset="0"/>
              <a:buChar char="•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অজৈব উপাদান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উপাদান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30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773680" y="417294"/>
            <a:ext cx="5547360" cy="6328946"/>
            <a:chOff x="990600" y="391213"/>
            <a:chExt cx="4267200" cy="5933387"/>
          </a:xfrm>
        </p:grpSpPr>
        <p:pic>
          <p:nvPicPr>
            <p:cNvPr id="5122" name="Picture 2" descr="C:\Users\PB\Downloads\Arbo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391213"/>
              <a:ext cx="4267200" cy="5933387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133600" y="3886200"/>
              <a:ext cx="2209800" cy="1125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7200" b="1" dirty="0">
                  <a:ln/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7200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6045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423160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4464052" y="403667"/>
            <a:ext cx="3384548" cy="1335425"/>
            <a:chOff x="4965006" y="463185"/>
            <a:chExt cx="2821681" cy="1369667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135737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8607974" y="2062984"/>
            <a:ext cx="2520905" cy="2813816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10" name="Rectangle 9"/>
          <p:cNvSpPr/>
          <p:nvPr/>
        </p:nvSpPr>
        <p:spPr>
          <a:xfrm>
            <a:off x="2743200" y="2286000"/>
            <a:ext cx="510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 অম্ল বা এসিড কাকে বলে?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 ক্ষারক কাকে বলে?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0810" y="727148"/>
            <a:ext cx="225151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68" y="1537794"/>
            <a:ext cx="699032" cy="49233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14401" y="3810000"/>
            <a:ext cx="4191000" cy="2667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সপ্তাহ-২০১৮</a:t>
            </a:r>
          </a:p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মোবাইলঃ০১৭১২-১৫৯৪৯০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E-mail: masterjamal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67600" y="3657600"/>
            <a:ext cx="3505200" cy="2743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14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4"/>
          <a:srcRect l="36389" t="18831" r="34722" b="12902"/>
          <a:stretch>
            <a:fillRect/>
          </a:stretch>
        </p:blipFill>
        <p:spPr>
          <a:xfrm>
            <a:off x="7612899" y="457200"/>
            <a:ext cx="2978902" cy="29718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81000"/>
            <a:ext cx="3650499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sundarbantigerreser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76" y="1056640"/>
            <a:ext cx="11321144" cy="58521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" y="243840"/>
            <a:ext cx="10995660" cy="6340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 দেশের  কোন স্থান থেকে নেয়া? এখানে কী উদ্ভিদ ও প্রাণী রয়েছে?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" y="5456619"/>
            <a:ext cx="11193780" cy="6340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পরিবেশে যেসব উদ্ভিদ প্রাণী রয়েছে তা অন্যস্থানে দেখতে পাওয়া যাবে কি  ?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" y="6096000"/>
            <a:ext cx="11490960" cy="557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এ পরিবেশের সাথে উদ্ভিদ ও প্রাণীর একটি সম্পর্ক রয়েছে বলে মনে হয়। </a:t>
            </a:r>
            <a:r>
              <a:rPr lang="en-US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একে কী বলে?   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8041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533400"/>
            <a:ext cx="11049000" cy="6096000"/>
            <a:chOff x="198121" y="135738"/>
            <a:chExt cx="11395432" cy="7016902"/>
          </a:xfrm>
        </p:grpSpPr>
        <p:pic>
          <p:nvPicPr>
            <p:cNvPr id="8193" name="Picture 1" descr="C:\Users\PB\Downloads\1377971015-sundarbans-the-largest-littoral-mangrove-forest-in-the-world_2545190.jpg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/>
            <a:stretch>
              <a:fillRect/>
            </a:stretch>
          </p:blipFill>
          <p:spPr bwMode="auto">
            <a:xfrm>
              <a:off x="198121" y="135738"/>
              <a:ext cx="11395432" cy="7016902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3498867" y="2153097"/>
              <a:ext cx="5151122" cy="2164598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r>
                <a:rPr lang="bn-IN" sz="115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বাস্তুতন্ত্র</a:t>
              </a:r>
              <a:endParaRPr lang="en-US" sz="115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350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1540" y="1950720"/>
            <a:ext cx="10599420" cy="286540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4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উপাদানের আন্তঃসম্পর্ক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স্তু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 সমূহ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 ভূমিকা 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46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037"/>
          <a:stretch/>
        </p:blipFill>
        <p:spPr bwMode="auto">
          <a:xfrm>
            <a:off x="0" y="568960"/>
            <a:ext cx="574548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325121"/>
            <a:ext cx="1783080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2580" y="2032000"/>
            <a:ext cx="891540" cy="18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9160" y="1869441"/>
            <a:ext cx="891540" cy="18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5660" y="3332481"/>
            <a:ext cx="89154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9420" y="2926081"/>
            <a:ext cx="5943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926080"/>
            <a:ext cx="792480" cy="13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783080" y="1137920"/>
            <a:ext cx="2872740" cy="227584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25500" y="2042160"/>
            <a:ext cx="2113280" cy="7924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142731" y="2316971"/>
            <a:ext cx="2266662" cy="39624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635760" y="1267460"/>
            <a:ext cx="2275840" cy="217932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83080" y="1056640"/>
            <a:ext cx="4160520" cy="2438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89560" y="2478855"/>
            <a:ext cx="2194560" cy="206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1329690" y="1654810"/>
            <a:ext cx="2194560" cy="14859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580" y="4145280"/>
            <a:ext cx="2080260" cy="13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132320" y="487680"/>
            <a:ext cx="79248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7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66161" y="3413760"/>
            <a:ext cx="593496" cy="387798"/>
          </a:xfrm>
          <a:prstGeom prst="rect">
            <a:avLst/>
          </a:prstGeom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7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251200"/>
            <a:ext cx="118872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4956328" y="3815579"/>
            <a:ext cx="1520669" cy="182684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320" y="3820160"/>
            <a:ext cx="1981200" cy="13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4655820" y="4958080"/>
            <a:ext cx="2179320" cy="975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98120" y="3657600"/>
            <a:ext cx="2773680" cy="1820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4363406" y="4035452"/>
            <a:ext cx="1520669" cy="145166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5056828" y="4198012"/>
            <a:ext cx="1520669" cy="145166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471866" y="3872893"/>
            <a:ext cx="1520669" cy="145166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669988" y="4279292"/>
            <a:ext cx="1520669" cy="145166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243407" y="3908112"/>
            <a:ext cx="2773680" cy="1820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8420100" y="487680"/>
            <a:ext cx="2773680" cy="8128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4392876" y="2579753"/>
            <a:ext cx="2080260" cy="113792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8717280" y="3901440"/>
            <a:ext cx="2971800" cy="1381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5844540" y="3251200"/>
            <a:ext cx="2377440" cy="130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120" y="3982720"/>
            <a:ext cx="178308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7231380" y="2194560"/>
            <a:ext cx="1783080" cy="154432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7078289" y="4037317"/>
            <a:ext cx="2166938" cy="518213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4086" y="3943004"/>
            <a:ext cx="1590875" cy="1364667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410700" y="4905071"/>
            <a:ext cx="2476500" cy="167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6637020" y="5120640"/>
            <a:ext cx="2179320" cy="89408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2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5042" y="3691624"/>
            <a:ext cx="1458883" cy="16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7785951" y="1027916"/>
            <a:ext cx="3741767" cy="9753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056" y="778383"/>
            <a:ext cx="3962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6038" y="1187311"/>
            <a:ext cx="954577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0935" y="3216783"/>
            <a:ext cx="80599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2528" y="1262662"/>
            <a:ext cx="696088" cy="387798"/>
          </a:xfrm>
          <a:prstGeom prst="rect">
            <a:avLst/>
          </a:prstGeom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6979" y="1696962"/>
            <a:ext cx="80599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6640" y="3634266"/>
            <a:ext cx="80599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19" name="Cloud 18"/>
          <p:cNvSpPr/>
          <p:nvPr/>
        </p:nvSpPr>
        <p:spPr>
          <a:xfrm>
            <a:off x="4160521" y="1089322"/>
            <a:ext cx="3642705" cy="90360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9479" y="4031914"/>
            <a:ext cx="954577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8339" y="1795950"/>
            <a:ext cx="954577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7191" y="132652"/>
            <a:ext cx="4462099" cy="1157240"/>
          </a:xfrm>
          <a:custGeom>
            <a:avLst/>
            <a:gdLst>
              <a:gd name="connsiteX0" fmla="*/ 0 w 8066725"/>
              <a:gd name="connsiteY0" fmla="*/ 0 h 584775"/>
              <a:gd name="connsiteX1" fmla="*/ 1344454 w 8066725"/>
              <a:gd name="connsiteY1" fmla="*/ 0 h 584775"/>
              <a:gd name="connsiteX2" fmla="*/ 1344454 w 8066725"/>
              <a:gd name="connsiteY2" fmla="*/ 0 h 584775"/>
              <a:gd name="connsiteX3" fmla="*/ 3361135 w 8066725"/>
              <a:gd name="connsiteY3" fmla="*/ 0 h 584775"/>
              <a:gd name="connsiteX4" fmla="*/ 8066725 w 8066725"/>
              <a:gd name="connsiteY4" fmla="*/ 0 h 584775"/>
              <a:gd name="connsiteX5" fmla="*/ 8066725 w 8066725"/>
              <a:gd name="connsiteY5" fmla="*/ 341119 h 584775"/>
              <a:gd name="connsiteX6" fmla="*/ 8066725 w 8066725"/>
              <a:gd name="connsiteY6" fmla="*/ 341119 h 584775"/>
              <a:gd name="connsiteX7" fmla="*/ 8066725 w 8066725"/>
              <a:gd name="connsiteY7" fmla="*/ 487313 h 584775"/>
              <a:gd name="connsiteX8" fmla="*/ 8066725 w 8066725"/>
              <a:gd name="connsiteY8" fmla="*/ 584775 h 584775"/>
              <a:gd name="connsiteX9" fmla="*/ 3361135 w 8066725"/>
              <a:gd name="connsiteY9" fmla="*/ 584775 h 584775"/>
              <a:gd name="connsiteX10" fmla="*/ 2352822 w 8066725"/>
              <a:gd name="connsiteY10" fmla="*/ 657872 h 584775"/>
              <a:gd name="connsiteX11" fmla="*/ 1344454 w 8066725"/>
              <a:gd name="connsiteY11" fmla="*/ 584775 h 584775"/>
              <a:gd name="connsiteX12" fmla="*/ 0 w 8066725"/>
              <a:gd name="connsiteY12" fmla="*/ 584775 h 584775"/>
              <a:gd name="connsiteX13" fmla="*/ 0 w 8066725"/>
              <a:gd name="connsiteY13" fmla="*/ 487313 h 584775"/>
              <a:gd name="connsiteX14" fmla="*/ 0 w 8066725"/>
              <a:gd name="connsiteY14" fmla="*/ 341119 h 584775"/>
              <a:gd name="connsiteX15" fmla="*/ 0 w 8066725"/>
              <a:gd name="connsiteY15" fmla="*/ 341119 h 584775"/>
              <a:gd name="connsiteX16" fmla="*/ 0 w 8066725"/>
              <a:gd name="connsiteY16" fmla="*/ 0 h 584775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1344454 w 8066725"/>
              <a:gd name="connsiteY11" fmla="*/ 584775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2903935 w 8066725"/>
              <a:gd name="connsiteY9" fmla="*/ 612484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6725" h="990381">
                <a:moveTo>
                  <a:pt x="0" y="0"/>
                </a:moveTo>
                <a:lnTo>
                  <a:pt x="1344454" y="0"/>
                </a:lnTo>
                <a:lnTo>
                  <a:pt x="1344454" y="0"/>
                </a:lnTo>
                <a:lnTo>
                  <a:pt x="3361135" y="0"/>
                </a:lnTo>
                <a:lnTo>
                  <a:pt x="8066725" y="0"/>
                </a:lnTo>
                <a:lnTo>
                  <a:pt x="8066725" y="341119"/>
                </a:lnTo>
                <a:lnTo>
                  <a:pt x="8066725" y="341119"/>
                </a:lnTo>
                <a:lnTo>
                  <a:pt x="8066725" y="487313"/>
                </a:lnTo>
                <a:lnTo>
                  <a:pt x="8066725" y="584775"/>
                </a:lnTo>
                <a:lnTo>
                  <a:pt x="2903935" y="612484"/>
                </a:lnTo>
                <a:lnTo>
                  <a:pt x="2726895" y="990381"/>
                </a:lnTo>
                <a:lnTo>
                  <a:pt x="2660636" y="612484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দেখছ ?  </a:t>
            </a:r>
            <a:endParaRPr lang="bn-IN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9834008" y="5986328"/>
            <a:ext cx="993535" cy="990139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970908" y="1717215"/>
            <a:ext cx="1188720" cy="775855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Sun 73"/>
          <p:cNvSpPr/>
          <p:nvPr/>
        </p:nvSpPr>
        <p:spPr>
          <a:xfrm>
            <a:off x="288174" y="975512"/>
            <a:ext cx="1485900" cy="113122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75"/>
          <p:cNvGrpSpPr/>
          <p:nvPr/>
        </p:nvGrpSpPr>
        <p:grpSpPr>
          <a:xfrm>
            <a:off x="1559412" y="4145281"/>
            <a:ext cx="10525908" cy="2386864"/>
            <a:chOff x="1199548" y="4253344"/>
            <a:chExt cx="8096852" cy="2237685"/>
          </a:xfrm>
        </p:grpSpPr>
        <p:grpSp>
          <p:nvGrpSpPr>
            <p:cNvPr id="3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809" y="4204009"/>
            <a:ext cx="1188720" cy="118225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740809" y="5364065"/>
            <a:ext cx="1128504" cy="22199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2099" y="6421120"/>
            <a:ext cx="10971682" cy="1003352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প্রাণী ও অজীব উপাদানসমূহের পারস্পরিক ক্রিয়া বিক্রিয়া ,আদান-প্রদান চলছে </a:t>
            </a:r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এটিই বাস্তুতন্ত্র নামে পরিচিত।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803" y="988972"/>
            <a:ext cx="471176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5263"/>
            <a:ext cx="3962400" cy="4429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5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0.22199 L -0.15382 0.155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68 0.33379 L -0.27465 0.211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913 0.131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578 L -0.38212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22" grpId="0"/>
      <p:bldP spid="12" grpId="0" animBg="1"/>
      <p:bldP spid="2048" grpId="0" animBg="1"/>
      <p:bldP spid="7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" y="6339841"/>
            <a:ext cx="11490960" cy="9781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3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9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9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9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9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,CO</a:t>
            </a:r>
            <a:r>
              <a:rPr lang="en-US" sz="2900" baseline="-25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9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9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" y="975360"/>
            <a:ext cx="10896600" cy="5468113"/>
          </a:xfrm>
          <a:prstGeom prst="rect">
            <a:avLst/>
          </a:prstGeom>
          <a:noFill/>
        </p:spPr>
      </p:pic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660" y="81280"/>
            <a:ext cx="1287780" cy="10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2179320" y="894080"/>
            <a:ext cx="6835140" cy="284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551940" y="1468120"/>
            <a:ext cx="1056640" cy="39624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0800" y="1879600"/>
            <a:ext cx="2275840" cy="7924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80260" y="975360"/>
            <a:ext cx="4457700" cy="268224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79320" y="812800"/>
            <a:ext cx="6141720" cy="21132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85800" y="2235015"/>
            <a:ext cx="2194560" cy="206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913890" y="1223010"/>
            <a:ext cx="3007360" cy="267462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259581" y="243840"/>
            <a:ext cx="5953938" cy="634020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উপাদানগুলো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259581" y="243840"/>
            <a:ext cx="2679003" cy="634020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80"/>
          <p:cNvGrpSpPr/>
          <p:nvPr/>
        </p:nvGrpSpPr>
        <p:grpSpPr>
          <a:xfrm>
            <a:off x="1684020" y="894080"/>
            <a:ext cx="4490720" cy="4958080"/>
            <a:chOff x="1295400" y="1219200"/>
            <a:chExt cx="3454400" cy="4648200"/>
          </a:xfrm>
        </p:grpSpPr>
        <p:pic>
          <p:nvPicPr>
            <p:cNvPr id="3287" name="Picture 215" descr="C:\Users\PB\Downloads\109973-283x424-Seedling_Cross_Sec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828800"/>
              <a:ext cx="2695575" cy="4038600"/>
            </a:xfrm>
            <a:prstGeom prst="rect">
              <a:avLst/>
            </a:prstGeom>
            <a:noFill/>
          </p:spPr>
        </p:pic>
        <p:pic>
          <p:nvPicPr>
            <p:cNvPr id="3286" name="Picture 214" descr="C:\Users\PB\Downloads\k1036062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1219200"/>
              <a:ext cx="2159000" cy="1231900"/>
            </a:xfrm>
            <a:prstGeom prst="rect">
              <a:avLst/>
            </a:prstGeom>
            <a:noFill/>
          </p:spPr>
        </p:pic>
      </p:grpSp>
      <p:sp>
        <p:nvSpPr>
          <p:cNvPr id="58" name="Sun 57"/>
          <p:cNvSpPr/>
          <p:nvPr/>
        </p:nvSpPr>
        <p:spPr>
          <a:xfrm>
            <a:off x="396240" y="406400"/>
            <a:ext cx="1188720" cy="97536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188720" y="1056640"/>
            <a:ext cx="1882140" cy="146304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1118870" y="1108710"/>
            <a:ext cx="1625600" cy="168402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88720" y="975360"/>
            <a:ext cx="2971800" cy="178816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821690" y="1487170"/>
            <a:ext cx="1625600" cy="108966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ular Callout 76"/>
          <p:cNvSpPr/>
          <p:nvPr/>
        </p:nvSpPr>
        <p:spPr>
          <a:xfrm>
            <a:off x="6637020" y="975360"/>
            <a:ext cx="1584960" cy="20320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6537960" y="3738880"/>
            <a:ext cx="1783080" cy="186944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915400" y="3982720"/>
            <a:ext cx="2674620" cy="63402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খ) জৈব উপাদান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915400" y="1219201"/>
            <a:ext cx="2377441" cy="115724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ক) অজৈব বা </a:t>
            </a:r>
          </a:p>
          <a:p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উপাদান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96240" y="6014720"/>
            <a:ext cx="8519160" cy="89408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2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9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8321040" y="1544320"/>
            <a:ext cx="792480" cy="243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8321040" y="4139851"/>
            <a:ext cx="792480" cy="243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5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 animBg="1"/>
      <p:bldP spid="78" grpId="0" animBg="1"/>
      <p:bldP spid="79" grpId="0"/>
      <p:bldP spid="80" grpId="0"/>
      <p:bldP spid="15" grpId="0" animBg="1"/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468</Words>
  <PresentationFormat>Custom</PresentationFormat>
  <Paragraphs>125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Jamal</dc:creator>
  <cp:lastModifiedBy>Jamal</cp:lastModifiedBy>
  <cp:revision>39</cp:revision>
  <dcterms:modified xsi:type="dcterms:W3CDTF">2020-07-09T14:12:22Z</dcterms:modified>
</cp:coreProperties>
</file>