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396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32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11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209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77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70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51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22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86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6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684D-3F8A-45C4-8941-366B55B3280F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E0F2-38C4-434A-8207-29AD0432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8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ED5964-2973-43E4-8D13-F2B5A483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47" y="2404070"/>
            <a:ext cx="5519359" cy="41092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6E7BC0C-108A-4A76-9A46-2FC383CA3BC4}"/>
              </a:ext>
            </a:extLst>
          </p:cNvPr>
          <p:cNvSpPr/>
          <p:nvPr/>
        </p:nvSpPr>
        <p:spPr>
          <a:xfrm>
            <a:off x="374754" y="194040"/>
            <a:ext cx="11347554" cy="2095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86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379846" y="264938"/>
            <a:ext cx="7129914" cy="1488390"/>
          </a:xfrm>
          <a:solidFill>
            <a:srgbClr val="00B05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বিপ্লবের মাধ্যমে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169" y="3139580"/>
            <a:ext cx="111633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বিপ্লবের মাধ্যমে স্বৈরাচারী শাসকের পতন ঘটলে নতুন সরকার ক্ষমতায় এসে নতুন সংবিধান তৈরি করে। রাশিয়া, কিউবা ও চীনের সংবিধান এই পদ্ধতিতে তৈরি হয়েছে।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8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569626" y="226310"/>
            <a:ext cx="10613035" cy="1830659"/>
          </a:xfr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ক্রমবিবর্তনের মাধ্যমে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877" y="3038175"/>
            <a:ext cx="11150600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বিবর্তনের মাধ্যমে সংবিধান গড়ে উঠতে পারে।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যেমন-ব্রিটেনের সংবিধান  বিবর্তনের মাধ্যমে ধীরে ধীরে লোকাচার ও প্রথার ভিত্তিতে গড়ে উঠেছে।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4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114128" y="374754"/>
            <a:ext cx="7989770" cy="206851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সংবিধানের শ্রেনিবিভাগ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695" y="3109473"/>
            <a:ext cx="11317573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ভিত্তিতে সংবিধানের শ্রেনিবিভাগঃ </a:t>
            </a:r>
          </a:p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লেখার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ভিত্তিতে সংবিধান ২ প্রকার যথা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লিখিত সংবিধান ও( বাংলাদেশ, ভারত পাকিস্থানের সংবিধান)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অলিখিত সংবিধান (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যেমন-ব্রিটেনের সংবিধান )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92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9914" y="542183"/>
            <a:ext cx="8316228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সংশোধনের ভিত্তিতে সংবিধানের শ্রেনীবিভাগ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98" y="1349114"/>
            <a:ext cx="4115861" cy="274812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Rectangle 5"/>
          <p:cNvSpPr/>
          <p:nvPr/>
        </p:nvSpPr>
        <p:spPr>
          <a:xfrm>
            <a:off x="952500" y="4391526"/>
            <a:ext cx="10045700" cy="22390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সংশোধনের ভিত্তিতে সংবিধান ২ প্রকার যথা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সুপরিবর্তনীয়  সংবিধান ও(যেমন-ব্রিটেনের সংবিধান )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দুষ্পরিবর্তনীয় অলিখিত সংবিধান (যেমন-আমেরিকার সংবিধান )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799 2.96296E-6 C -0.22239 -0.01898 -0.21471 -0.03704 -0.19948 -0.03704 C -0.18229 -0.03704 -0.17617 -0.01898 -0.1707 2.96296E-6 C -0.16302 0.02106 -0.15729 0.04213 -0.13802 0.04213 C -0.12083 0.04213 -0.1151 0.02106 -0.10768 2.96296E-6 C -0.10377 -0.01898 -0.09635 -0.03704 -0.07903 -0.03704 C -0.06367 -0.03704 -0.05612 -0.01898 -0.05013 2.96296E-6 C -0.0444 0.02106 -0.03685 0.04213 -0.01966 0.04213 C -0.00221 0.04213 0.01094 2.96296E-6 0.01094 0.00023 C 0.01667 -0.01898 0.02253 -0.03704 0.03946 -0.03704 C 0.05677 -0.03704 0.06263 -0.01898 0.06836 2.96296E-6 C 0.07604 0.02106 0.08164 0.04213 0.10091 0.04213 C 0.11823 0.04213 0.12383 0.02106 0.12956 2.96296E-6 C 0.13698 -0.01898 0.14271 -0.03704 0.1599 -0.03704 C 0.17513 -0.03704 0.18282 -0.01898 0.18893 2.96296E-6 C 0.1944 0.02106 0.20209 0.04213 0.2194 0.04213 C 0.23659 0.04213 0.24232 0.02106 0.25 2.96296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4739" y="412010"/>
            <a:ext cx="4105558" cy="186204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9E8CCEE-1546-4D12-9C45-01BF86047B02}"/>
              </a:ext>
            </a:extLst>
          </p:cNvPr>
          <p:cNvSpPr/>
          <p:nvPr/>
        </p:nvSpPr>
        <p:spPr>
          <a:xfrm>
            <a:off x="1324201" y="2420339"/>
            <a:ext cx="4787900" cy="10233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IN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সংবিধান কাকে বলে</a:t>
            </a:r>
            <a:r>
              <a:rPr lang="bn-IN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;</a:t>
            </a:r>
            <a:endParaRPr lang="bn-BD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DF6F1E-A096-4065-BADF-C14C4E7865F7}"/>
              </a:ext>
            </a:extLst>
          </p:cNvPr>
          <p:cNvSpPr/>
          <p:nvPr/>
        </p:nvSpPr>
        <p:spPr>
          <a:xfrm>
            <a:off x="1279230" y="3480941"/>
            <a:ext cx="9850901" cy="30546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bn-IN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লিখিত ও অলিখিত সংবিধানের উদাহরণ দাও</a:t>
            </a:r>
            <a:r>
              <a:rPr lang="bn-IN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9E090E-0BAB-4294-9FF2-61F80749189A}"/>
              </a:ext>
            </a:extLst>
          </p:cNvPr>
          <p:cNvSpPr/>
          <p:nvPr/>
        </p:nvSpPr>
        <p:spPr>
          <a:xfrm>
            <a:off x="1279230" y="4402780"/>
            <a:ext cx="80772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bn-IN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সংবিধান প্রনয়নের পদ্ধতি বর্ণনা কর</a:t>
            </a:r>
            <a:r>
              <a:rPr lang="bn-IN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08A7A6-55EF-4EA9-8D10-D22D2E5FFEDB}"/>
              </a:ext>
            </a:extLst>
          </p:cNvPr>
          <p:cNvSpPr/>
          <p:nvPr/>
        </p:nvSpPr>
        <p:spPr>
          <a:xfrm>
            <a:off x="1324201" y="3342178"/>
            <a:ext cx="807720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সংবিধানকে কয় শ্রেণিতে ভাগ করা যায়</a:t>
            </a:r>
            <a:r>
              <a:rPr lang="bn-IN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;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47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18" y="244106"/>
            <a:ext cx="3325368" cy="960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755" y="4712846"/>
            <a:ext cx="1142250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সংবিধান প্রনয়নের কোন পদ্ধতিটি উত্তম? কারণ ব্যাখ্যা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716_153651.jpg"/>
          <p:cNvPicPr>
            <a:picLocks noChangeAspect="1"/>
          </p:cNvPicPr>
          <p:nvPr/>
        </p:nvPicPr>
        <p:blipFill>
          <a:blip r:embed="rId3" cstate="print"/>
          <a:srcRect l="14906" t="8926" r="3033" b="16039"/>
          <a:stretch>
            <a:fillRect/>
          </a:stretch>
        </p:blipFill>
        <p:spPr>
          <a:xfrm rot="5400000">
            <a:off x="3919927" y="1296650"/>
            <a:ext cx="2938072" cy="3162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97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35" y="582271"/>
            <a:ext cx="2851404" cy="934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24263" y="5169525"/>
            <a:ext cx="9054059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লিখিত ও অলিখিত সংবিধান সম্পর্কে লিখ।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716_144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3376" y="1753848"/>
            <a:ext cx="5902793" cy="3320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54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397" y="4884546"/>
            <a:ext cx="11480800" cy="186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সংবিধানকে কয় শ্রেণিতে ভাগ করা যায় ও কী কী? বিস্তারিত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r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73" y="1219823"/>
            <a:ext cx="6494623" cy="36369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7895" y="239842"/>
            <a:ext cx="4152275" cy="8544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6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296FB0-ABE4-458C-B45E-22324FC4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29" y="259152"/>
            <a:ext cx="6373631" cy="3623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140D5F-6D38-42DA-98AB-E7AE6B76FCED}"/>
              </a:ext>
            </a:extLst>
          </p:cNvPr>
          <p:cNvSpPr/>
          <p:nvPr/>
        </p:nvSpPr>
        <p:spPr>
          <a:xfrm>
            <a:off x="2156710" y="4096271"/>
            <a:ext cx="7772400" cy="2349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98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1" y="1319134"/>
            <a:ext cx="6736079" cy="4801314"/>
          </a:xfrm>
          <a:prstGeom prst="rect">
            <a:avLst/>
          </a:prstGeom>
          <a:solidFill>
            <a:srgbClr val="00B050"/>
          </a:solidFill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আকন্দ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সনমানিয়া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কাপাসিয়া,গাজীপুর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7079" y="1319134"/>
            <a:ext cx="4892039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শ্রেণিঃ ৯ম</a:t>
            </a:r>
          </a:p>
          <a:p>
            <a:pPr algn="ctr"/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পৌরনীতি ও নাগরিকতা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সংবিধান।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3672" y="0"/>
            <a:ext cx="7704944" cy="12344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        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923019" y="5731158"/>
            <a:ext cx="5455920" cy="2245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md.shahjahan346812@gmail.com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85909B-BA62-4A69-82BB-5162DB74D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2" y="1446595"/>
            <a:ext cx="1122014" cy="1421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9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492889"/>
            <a:ext cx="10424160" cy="9787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 এবং তার ক্যাপশন দেখে অনুমান করার চেষ্টা কর, আজ কী বিষয় নিয়ে আলোচনা করতে যাচ্ছি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90" y="1666360"/>
            <a:ext cx="3577458" cy="295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754403"/>
            <a:ext cx="46101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বিশ্বের বিভিন্ন স্বাধীন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রাষ্ট্র,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2953" y="4754403"/>
            <a:ext cx="561934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 পরিচালনার নিয়ম কানুন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932905"/>
            <a:ext cx="109981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 পরিচালনার নিয়ম কানুন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 বইয়ে লিখিত থাকে। তাকে---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341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485748"/>
            <a:ext cx="10546080" cy="198183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সংবিধান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51" y="2482573"/>
            <a:ext cx="3723806" cy="381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9196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ADED9DE-C83D-4897-88FD-C22E69749F72}"/>
              </a:ext>
            </a:extLst>
          </p:cNvPr>
          <p:cNvSpPr/>
          <p:nvPr/>
        </p:nvSpPr>
        <p:spPr>
          <a:xfrm>
            <a:off x="2590800" y="502887"/>
            <a:ext cx="63246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12ED48-4362-4C8F-A8A1-A66640CCE4D2}"/>
              </a:ext>
            </a:extLst>
          </p:cNvPr>
          <p:cNvSpPr/>
          <p:nvPr/>
        </p:nvSpPr>
        <p:spPr>
          <a:xfrm>
            <a:off x="216108" y="1619363"/>
            <a:ext cx="10861622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শিক্ষার্থীর............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70A9BF-647C-4910-9D55-45262F9FA311}"/>
              </a:ext>
            </a:extLst>
          </p:cNvPr>
          <p:cNvSpPr/>
          <p:nvPr/>
        </p:nvSpPr>
        <p:spPr>
          <a:xfrm>
            <a:off x="231099" y="2814297"/>
            <a:ext cx="10861622" cy="13388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*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সংবিধানের </a:t>
            </a:r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 তা বলতে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312419-3A62-4FE9-B488-6B607BB4C505}"/>
              </a:ext>
            </a:extLst>
          </p:cNvPr>
          <p:cNvSpPr/>
          <p:nvPr/>
        </p:nvSpPr>
        <p:spPr>
          <a:xfrm>
            <a:off x="239842" y="4148834"/>
            <a:ext cx="1085287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*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বিধানের শ্রেণী</a:t>
            </a:r>
            <a:r>
              <a:rPr lang="bn-IN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বিভাগ বর্ণনা করতে পারবে</a:t>
            </a:r>
            <a:r>
              <a:rPr lang="bn-IN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91DA63-68D8-4F1E-8738-D6450F6C8745}"/>
              </a:ext>
            </a:extLst>
          </p:cNvPr>
          <p:cNvSpPr/>
          <p:nvPr/>
        </p:nvSpPr>
        <p:spPr>
          <a:xfrm>
            <a:off x="3347346" y="2734562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100570-41B8-421F-B57A-0FB3E1C8FA57}"/>
              </a:ext>
            </a:extLst>
          </p:cNvPr>
          <p:cNvSpPr/>
          <p:nvPr/>
        </p:nvSpPr>
        <p:spPr>
          <a:xfrm>
            <a:off x="214066" y="4979340"/>
            <a:ext cx="1091837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*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খিত ও অলিখিত সংবিধান  ব্যাখ্যা করতে পারবে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D6B43D-7761-4BE3-ADD3-0F2841F1C618}"/>
              </a:ext>
            </a:extLst>
          </p:cNvPr>
          <p:cNvSpPr/>
          <p:nvPr/>
        </p:nvSpPr>
        <p:spPr>
          <a:xfrm>
            <a:off x="1094282" y="3998779"/>
            <a:ext cx="31479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28751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8977" y="362870"/>
            <a:ext cx="7030387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সংবিধানের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ধারণা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67" y="1254355"/>
            <a:ext cx="3023651" cy="3628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13" y="4925470"/>
            <a:ext cx="11542425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রাষ্ট্রবিজ্ঞানের জনক অ্যারিস্টটল বলেন, সংবিধান হলো এমন এক জীবনপদ্ধতি, যা রাষ্ট্র স্বয়ং বেছে নিয়েছে।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8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600" y="173736"/>
            <a:ext cx="628976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সংবিধান প্রনয়ন পদ্ধতি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15" y="909029"/>
            <a:ext cx="3581406" cy="25845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4819F3-2521-4D49-BCF8-A1322BBDE8A8}"/>
              </a:ext>
            </a:extLst>
          </p:cNvPr>
          <p:cNvSpPr/>
          <p:nvPr/>
        </p:nvSpPr>
        <p:spPr>
          <a:xfrm>
            <a:off x="482600" y="3221907"/>
            <a:ext cx="10539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সংবিধান প্রনয়নের বিভিন্ন পদ্ধতি রয়েছে। তন্মধ্যে উল্লেখযোগ্য পদ্ধতিগুলো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হলোঃ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9AF1D8-6298-4D68-BCF5-968FE50F159A}"/>
              </a:ext>
            </a:extLst>
          </p:cNvPr>
          <p:cNvSpPr/>
          <p:nvPr/>
        </p:nvSpPr>
        <p:spPr>
          <a:xfrm>
            <a:off x="533400" y="4379294"/>
            <a:ext cx="4633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অনুমোদনের মাধ্যমে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01434C-E67C-4436-832B-BF68E28E36A1}"/>
              </a:ext>
            </a:extLst>
          </p:cNvPr>
          <p:cNvSpPr/>
          <p:nvPr/>
        </p:nvSpPr>
        <p:spPr>
          <a:xfrm>
            <a:off x="4483201" y="4379294"/>
            <a:ext cx="5083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আলাপ আলোচনার মাধ্যমে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FF05AD-E6C1-451B-8D32-666B78053AFC}"/>
              </a:ext>
            </a:extLst>
          </p:cNvPr>
          <p:cNvSpPr/>
          <p:nvPr/>
        </p:nvSpPr>
        <p:spPr>
          <a:xfrm>
            <a:off x="533400" y="5089650"/>
            <a:ext cx="316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বিপ্লবের মাধ্যমে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A5352D-F775-4EC4-8357-2F96D7B53CA9}"/>
              </a:ext>
            </a:extLst>
          </p:cNvPr>
          <p:cNvSpPr/>
          <p:nvPr/>
        </p:nvSpPr>
        <p:spPr>
          <a:xfrm>
            <a:off x="4506495" y="5089650"/>
            <a:ext cx="4275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ক্রমবিবর্তনের মাধ্যমে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7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977703" y="217108"/>
            <a:ext cx="8218714" cy="1584643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অনুমোদনের মাধ্যমে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2" y="1854646"/>
            <a:ext cx="3619408" cy="2612006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6" name="TextBox 5"/>
          <p:cNvSpPr txBox="1"/>
          <p:nvPr/>
        </p:nvSpPr>
        <p:spPr>
          <a:xfrm>
            <a:off x="508000" y="4586035"/>
            <a:ext cx="11684000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কখনও কখনও স্বেচ্ছাচারী শাসক জনগনকে শান্ত করার জন্য এবং তাদের অধিকারকে স্বীকৃতি দেয়ার জন্য সংবিধান প্রনয়ন করেন। ১২১৫ সালে ইংল্যান্ডের রাজা জন ‘ম্যাগনাকার্টা’ নামে অধিকার সনদ দান করেন।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5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828800" y="276818"/>
            <a:ext cx="8808720" cy="1506262"/>
          </a:xfr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আলাপ আলোচনার মাধ্যমে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38070"/>
            <a:ext cx="12192000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আলাপ আলোচনার মাধ্যমেও কোন দেশের সংবিধান প্রণীত হতে পারে। বাংলাদেশের সংবিধান আলাপ আলোচনার মাধ্যমে গণপরিষদ কর্তৃক ১৯৭২ সালে প্রনীত হয়।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0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397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নিচের ছবি এবং তার ক্যাপশন দেখে অনুমান করার চেষ্টা কর, আজ কী বিষয় নিয়ে আলোচনা করতে যাচ্ছি ? </vt:lpstr>
      <vt:lpstr>  সংবিধান</vt:lpstr>
      <vt:lpstr>Slide 5</vt:lpstr>
      <vt:lpstr>Slide 6</vt:lpstr>
      <vt:lpstr>Slide 7</vt:lpstr>
      <vt:lpstr>১। অনুমোদনের মাধ্যমে</vt:lpstr>
      <vt:lpstr>২। আলাপ আলোচনার মাধ্যমে</vt:lpstr>
      <vt:lpstr>৩। বিপ্লবের মাধ্যমে</vt:lpstr>
      <vt:lpstr>        ৪।  ক্রমবিবর্তনের মাধ্যমে</vt:lpstr>
      <vt:lpstr>সংবিধানের শ্রেনিবিভাগ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ibm</dc:creator>
  <cp:lastModifiedBy>Risha Computer</cp:lastModifiedBy>
  <cp:revision>144</cp:revision>
  <dcterms:created xsi:type="dcterms:W3CDTF">2019-03-20T04:35:13Z</dcterms:created>
  <dcterms:modified xsi:type="dcterms:W3CDTF">2020-05-30T16:46:41Z</dcterms:modified>
</cp:coreProperties>
</file>