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1" r:id="rId4"/>
    <p:sldId id="262" r:id="rId5"/>
    <p:sldId id="259" r:id="rId6"/>
    <p:sldId id="260" r:id="rId7"/>
    <p:sldId id="263" r:id="rId8"/>
    <p:sldId id="264" r:id="rId9"/>
    <p:sldId id="267" r:id="rId10"/>
    <p:sldId id="266" r:id="rId11"/>
    <p:sldId id="276" r:id="rId12"/>
    <p:sldId id="277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2EB0D-B539-46D7-86AA-8F9B62D90D7E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2478-155F-44E9-A65D-6BCA3CB6E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2478-155F-44E9-A65D-6BCA3CB6E37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352800"/>
            <a:ext cx="8001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আড়ংয়ে বিক্রয়কর্মী হিসেবে কাজে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2000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05000" y="6172200"/>
            <a:ext cx="5486400" cy="609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মানসিক গুনাবলী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6" name="Picture 4" descr="প্রাথমিক বিদ্যালয়ের পতিত জমিতে ..."/>
          <p:cNvPicPr>
            <a:picLocks noChangeAspect="1" noChangeArrowheads="1"/>
          </p:cNvPicPr>
          <p:nvPr/>
        </p:nvPicPr>
        <p:blipFill>
          <a:blip r:embed="rId3"/>
          <a:srcRect l="26667" t="5000" r="9524" b="10000"/>
          <a:stretch>
            <a:fillRect/>
          </a:stretch>
        </p:blipFill>
        <p:spPr bwMode="auto">
          <a:xfrm>
            <a:off x="228600" y="152400"/>
            <a:ext cx="4114800" cy="2362200"/>
          </a:xfrm>
          <a:prstGeom prst="rect">
            <a:avLst/>
          </a:prstGeom>
          <a:noFill/>
        </p:spPr>
      </p:pic>
      <p:pic>
        <p:nvPicPr>
          <p:cNvPr id="8198" name="Picture 6" descr="নেপালের পথে পথে ----কাঠমুন্ডু টু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2400"/>
            <a:ext cx="4343400" cy="2362200"/>
          </a:xfrm>
          <a:prstGeom prst="rect">
            <a:avLst/>
          </a:prstGeom>
          <a:noFill/>
        </p:spPr>
      </p:pic>
      <p:pic>
        <p:nvPicPr>
          <p:cNvPr id="8200" name="Picture 8" descr="Reading with Patient stock image. Image of outdoors, cancer - 32955667"/>
          <p:cNvPicPr>
            <a:picLocks noChangeAspect="1" noChangeArrowheads="1"/>
          </p:cNvPicPr>
          <p:nvPr/>
        </p:nvPicPr>
        <p:blipFill>
          <a:blip r:embed="rId5"/>
          <a:srcRect l="9846" t="7742" r="29846" b="13978"/>
          <a:stretch>
            <a:fillRect/>
          </a:stretch>
        </p:blipFill>
        <p:spPr bwMode="auto">
          <a:xfrm>
            <a:off x="4648200" y="3048000"/>
            <a:ext cx="4267200" cy="2514600"/>
          </a:xfrm>
          <a:prstGeom prst="rect">
            <a:avLst/>
          </a:prstGeom>
          <a:noFill/>
        </p:spPr>
      </p:pic>
      <p:pic>
        <p:nvPicPr>
          <p:cNvPr id="8202" name="Picture 10" descr="শ্রম আইন লঙ্ঘন, ড. ইউনূসকে আদালতে ..."/>
          <p:cNvPicPr>
            <a:picLocks noChangeAspect="1" noChangeArrowheads="1"/>
          </p:cNvPicPr>
          <p:nvPr/>
        </p:nvPicPr>
        <p:blipFill>
          <a:blip r:embed="rId6"/>
          <a:srcRect l="33103" r="11724"/>
          <a:stretch>
            <a:fillRect/>
          </a:stretch>
        </p:blipFill>
        <p:spPr bwMode="auto">
          <a:xfrm>
            <a:off x="228600" y="3048000"/>
            <a:ext cx="4191000" cy="259080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" y="2286000"/>
            <a:ext cx="3581400" cy="990600"/>
            <a:chOff x="233113" y="1857868"/>
            <a:chExt cx="3674797" cy="795758"/>
          </a:xfrm>
        </p:grpSpPr>
        <p:sp>
          <p:nvSpPr>
            <p:cNvPr id="15" name="Rectangle 14"/>
            <p:cNvSpPr/>
            <p:nvPr/>
          </p:nvSpPr>
          <p:spPr>
            <a:xfrm>
              <a:off x="233113" y="1857868"/>
              <a:ext cx="3674797" cy="79575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33113" y="1857868"/>
              <a:ext cx="3674797" cy="795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84480" rIns="284480" bIns="0" numCol="1" spcCol="1270" anchor="t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আগ্রহ ও আন্তরিকতা</a:t>
              </a:r>
              <a:endParaRPr lang="en-US" sz="2800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53000" y="2286000"/>
            <a:ext cx="2364669" cy="795758"/>
            <a:chOff x="4881358" y="1831606"/>
            <a:chExt cx="2364669" cy="795758"/>
          </a:xfrm>
        </p:grpSpPr>
        <p:sp>
          <p:nvSpPr>
            <p:cNvPr id="18" name="Rectangle 17"/>
            <p:cNvSpPr/>
            <p:nvPr/>
          </p:nvSpPr>
          <p:spPr>
            <a:xfrm>
              <a:off x="4881358" y="1831606"/>
              <a:ext cx="2364669" cy="79575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4881358" y="1831606"/>
              <a:ext cx="2364669" cy="795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84480" rIns="284480" bIns="0" numCol="1" spcCol="1270" anchor="t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আত্মবিশ্বাস</a:t>
              </a:r>
              <a:endParaRPr lang="en-US" sz="3200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28600" y="5562600"/>
            <a:ext cx="2954367" cy="79575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Group 25"/>
          <p:cNvGrpSpPr/>
          <p:nvPr/>
        </p:nvGrpSpPr>
        <p:grpSpPr>
          <a:xfrm>
            <a:off x="398433" y="5410200"/>
            <a:ext cx="2954367" cy="795758"/>
            <a:chOff x="627035" y="4385530"/>
            <a:chExt cx="2954367" cy="795758"/>
          </a:xfrm>
        </p:grpSpPr>
        <p:sp>
          <p:nvSpPr>
            <p:cNvPr id="27" name="Rectangle 26"/>
            <p:cNvSpPr/>
            <p:nvPr/>
          </p:nvSpPr>
          <p:spPr>
            <a:xfrm>
              <a:off x="627035" y="4385530"/>
              <a:ext cx="2954367" cy="79575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627035" y="4385530"/>
              <a:ext cx="2954367" cy="795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84480" rIns="284480" bIns="0" numCol="1" spcCol="1270" anchor="t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তীক্ষ্ণ বুদ্ধিমত্তা</a:t>
              </a:r>
              <a:endParaRPr lang="en-US" sz="2800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10200" y="5334000"/>
            <a:ext cx="2357269" cy="838200"/>
            <a:chOff x="5104406" y="4300740"/>
            <a:chExt cx="2357269" cy="838200"/>
          </a:xfrm>
        </p:grpSpPr>
        <p:sp>
          <p:nvSpPr>
            <p:cNvPr id="30" name="Rectangle 29"/>
            <p:cNvSpPr/>
            <p:nvPr/>
          </p:nvSpPr>
          <p:spPr>
            <a:xfrm>
              <a:off x="5104406" y="4412078"/>
              <a:ext cx="2357269" cy="72686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5104406" y="4300740"/>
              <a:ext cx="2357269" cy="726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84480" rIns="284480" bIns="0" numCol="1" spcCol="1270" anchor="t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ধৈর্যশীলতা</a:t>
              </a:r>
              <a:endParaRPr lang="en-US" sz="3200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393366" y="3065569"/>
            <a:ext cx="2357269" cy="72686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বাংলাদেশ সমবায় ব্যাংক লিমিটেড (BSB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বাংলাদেশ সমবায় ব্যাংক লিমিটেড (BSB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বাংলাদেশ সমবায় ব্যাংক লিমিটেড (BSB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AutoShape 10" descr="Patharghata News - মঠবাড়িয়া কেন্দ্রী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2" name="AutoShape 12" descr="বাংলাদেশ সমবায় ব্যাংক লিমিটেড (BSB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" name="AutoShape 18" descr="Bangladesh Krishi Bank - 100% government owned specialized Bank i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41960" y="5903760"/>
            <a:ext cx="3520440" cy="649440"/>
            <a:chOff x="251460" y="4032780"/>
            <a:chExt cx="3520440" cy="649440"/>
          </a:xfrm>
        </p:grpSpPr>
        <p:sp>
          <p:nvSpPr>
            <p:cNvPr id="18" name="Rounded Rectangle 17"/>
            <p:cNvSpPr/>
            <p:nvPr/>
          </p:nvSpPr>
          <p:spPr>
            <a:xfrm>
              <a:off x="251460" y="4032780"/>
              <a:ext cx="3520440" cy="649440"/>
            </a:xfrm>
            <a:prstGeom prst="bevel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83163" y="4064483"/>
              <a:ext cx="3457034" cy="586034"/>
            </a:xfrm>
            <a:prstGeom prst="bevel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3064" tIns="0" rIns="133064" bIns="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NikoshBAN" pitchFamily="2" charset="0"/>
                  <a:cs typeface="NikoshBAN" pitchFamily="2" charset="0"/>
                </a:rPr>
                <a:t>ইতিবাচক দৃষ্টিভঙ্গি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5760" y="4724400"/>
            <a:ext cx="3520440" cy="649440"/>
            <a:chOff x="251460" y="3034860"/>
            <a:chExt cx="3520440" cy="649440"/>
          </a:xfrm>
        </p:grpSpPr>
        <p:sp>
          <p:nvSpPr>
            <p:cNvPr id="21" name="Rounded Rectangle 20"/>
            <p:cNvSpPr/>
            <p:nvPr/>
          </p:nvSpPr>
          <p:spPr>
            <a:xfrm>
              <a:off x="251460" y="3034860"/>
              <a:ext cx="3520440" cy="649440"/>
            </a:xfrm>
            <a:prstGeom prst="bevel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83163" y="3066563"/>
              <a:ext cx="3457034" cy="586034"/>
            </a:xfrm>
            <a:prstGeom prst="bevel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33064" tIns="0" rIns="133064" bIns="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NikoshBAN" pitchFamily="2" charset="0"/>
                  <a:cs typeface="NikoshBAN" pitchFamily="2" charset="0"/>
                </a:rPr>
                <a:t>জেন্ডার সচেতনতা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5760" y="3617760"/>
            <a:ext cx="3520440" cy="649440"/>
            <a:chOff x="251460" y="2036940"/>
            <a:chExt cx="3520440" cy="649440"/>
          </a:xfrm>
        </p:grpSpPr>
        <p:sp>
          <p:nvSpPr>
            <p:cNvPr id="27" name="Rounded Rectangle 26"/>
            <p:cNvSpPr/>
            <p:nvPr/>
          </p:nvSpPr>
          <p:spPr>
            <a:xfrm>
              <a:off x="251460" y="2036940"/>
              <a:ext cx="3520440" cy="649440"/>
            </a:xfrm>
            <a:prstGeom prst="bevel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283163" y="2068643"/>
              <a:ext cx="3457034" cy="586034"/>
            </a:xfrm>
            <a:prstGeom prst="blockArc">
              <a:avLst>
                <a:gd name="adj1" fmla="val 19677513"/>
                <a:gd name="adj2" fmla="val 10717947"/>
                <a:gd name="adj3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33064" tIns="0" rIns="133064" bIns="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মেলামেশার ক্ষমতা</a:t>
              </a:r>
              <a:endParaRPr lang="en-US" sz="40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5760" y="2362200"/>
            <a:ext cx="3520440" cy="649440"/>
            <a:chOff x="251460" y="1039020"/>
            <a:chExt cx="3520440" cy="649440"/>
          </a:xfrm>
        </p:grpSpPr>
        <p:sp>
          <p:nvSpPr>
            <p:cNvPr id="30" name="Rounded Rectangle 29"/>
            <p:cNvSpPr/>
            <p:nvPr/>
          </p:nvSpPr>
          <p:spPr>
            <a:xfrm>
              <a:off x="251460" y="1039020"/>
              <a:ext cx="3520440" cy="649440"/>
            </a:xfrm>
            <a:prstGeom prst="bevel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283163" y="1070723"/>
              <a:ext cx="3457034" cy="586034"/>
            </a:xfrm>
            <a:prstGeom prst="bevel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3064" tIns="0" rIns="133064" bIns="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মার্জিত ব্যবহার</a:t>
              </a:r>
              <a:endParaRPr lang="en-US" sz="40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04800" y="1219200"/>
            <a:ext cx="3520440" cy="649440"/>
            <a:chOff x="251460" y="41099"/>
            <a:chExt cx="3520440" cy="649440"/>
          </a:xfrm>
        </p:grpSpPr>
        <p:sp>
          <p:nvSpPr>
            <p:cNvPr id="33" name="Rounded Rectangle 32"/>
            <p:cNvSpPr/>
            <p:nvPr/>
          </p:nvSpPr>
          <p:spPr>
            <a:xfrm>
              <a:off x="251460" y="41099"/>
              <a:ext cx="3520440" cy="649440"/>
            </a:xfrm>
            <a:prstGeom prst="bevel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283163" y="72802"/>
              <a:ext cx="3457034" cy="586034"/>
            </a:xfrm>
            <a:prstGeom prst="bevel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3064" tIns="0" rIns="133064" bIns="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সততা ও বিশ্বস্ততা</a:t>
              </a:r>
              <a:endParaRPr lang="en-US" sz="40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Bevel 22"/>
          <p:cNvSpPr/>
          <p:nvPr/>
        </p:nvSpPr>
        <p:spPr>
          <a:xfrm>
            <a:off x="2667000" y="0"/>
            <a:ext cx="4876800" cy="838200"/>
          </a:xfrm>
          <a:prstGeom prst="bevel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নৈতিক গুনাবলী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2" name="Picture 4" descr="Why Clients Refuse to Participate in Case Studies and 9 Tips That ..."/>
          <p:cNvPicPr>
            <a:picLocks noChangeAspect="1" noChangeArrowheads="1"/>
          </p:cNvPicPr>
          <p:nvPr/>
        </p:nvPicPr>
        <p:blipFill>
          <a:blip r:embed="rId2"/>
          <a:srcRect l="2909" t="8743" b="8197"/>
          <a:stretch>
            <a:fillRect/>
          </a:stretch>
        </p:blipFill>
        <p:spPr bwMode="auto">
          <a:xfrm>
            <a:off x="6400800" y="990600"/>
            <a:ext cx="2543175" cy="990600"/>
          </a:xfrm>
          <a:prstGeom prst="rect">
            <a:avLst/>
          </a:prstGeom>
          <a:noFill/>
        </p:spPr>
      </p:pic>
      <p:pic>
        <p:nvPicPr>
          <p:cNvPr id="7174" name="Picture 6" descr="বাজেটে অনলাইন ব্যবসায় কর মুক্তি ..."/>
          <p:cNvPicPr>
            <a:picLocks noChangeAspect="1" noChangeArrowheads="1"/>
          </p:cNvPicPr>
          <p:nvPr/>
        </p:nvPicPr>
        <p:blipFill>
          <a:blip r:embed="rId3"/>
          <a:srcRect t="41176" b="17391"/>
          <a:stretch>
            <a:fillRect/>
          </a:stretch>
        </p:blipFill>
        <p:spPr bwMode="auto">
          <a:xfrm>
            <a:off x="6400800" y="3200400"/>
            <a:ext cx="2514600" cy="1143000"/>
          </a:xfrm>
          <a:prstGeom prst="rect">
            <a:avLst/>
          </a:prstGeom>
          <a:noFill/>
        </p:spPr>
      </p:pic>
      <p:pic>
        <p:nvPicPr>
          <p:cNvPr id="7178" name="Picture 10" descr="Gender News in Bengali, Videos &amp; Photos about Gender - Anandabazar ..."/>
          <p:cNvPicPr>
            <a:picLocks noChangeAspect="1" noChangeArrowheads="1"/>
          </p:cNvPicPr>
          <p:nvPr/>
        </p:nvPicPr>
        <p:blipFill>
          <a:blip r:embed="rId4" cstate="print"/>
          <a:srcRect t="17133" b="18287"/>
          <a:stretch>
            <a:fillRect/>
          </a:stretch>
        </p:blipFill>
        <p:spPr bwMode="auto">
          <a:xfrm>
            <a:off x="6400800" y="2057400"/>
            <a:ext cx="2514600" cy="1066800"/>
          </a:xfrm>
          <a:prstGeom prst="rect">
            <a:avLst/>
          </a:prstGeom>
          <a:noFill/>
        </p:spPr>
      </p:pic>
      <p:pic>
        <p:nvPicPr>
          <p:cNvPr id="7180" name="Picture 12" descr="বয়ঃসন্ধিকাল ও প্রজনন স্বাস্থ্য"/>
          <p:cNvPicPr>
            <a:picLocks noChangeAspect="1" noChangeArrowheads="1"/>
          </p:cNvPicPr>
          <p:nvPr/>
        </p:nvPicPr>
        <p:blipFill>
          <a:blip r:embed="rId5"/>
          <a:srcRect l="8571" r="14286"/>
          <a:stretch>
            <a:fillRect/>
          </a:stretch>
        </p:blipFill>
        <p:spPr bwMode="auto">
          <a:xfrm>
            <a:off x="6477000" y="4419600"/>
            <a:ext cx="2438400" cy="1066800"/>
          </a:xfrm>
          <a:prstGeom prst="rect">
            <a:avLst/>
          </a:prstGeom>
          <a:noFill/>
        </p:spPr>
      </p:pic>
      <p:pic>
        <p:nvPicPr>
          <p:cNvPr id="7182" name="Picture 14" descr="Cara Pola Pikir Positif Menuju Kesuksesan | Griya Terapi Jiwa"/>
          <p:cNvPicPr>
            <a:picLocks noChangeAspect="1" noChangeArrowheads="1"/>
          </p:cNvPicPr>
          <p:nvPr/>
        </p:nvPicPr>
        <p:blipFill>
          <a:blip r:embed="rId6"/>
          <a:srcRect l="13930" r="10448" b="3203"/>
          <a:stretch>
            <a:fillRect/>
          </a:stretch>
        </p:blipFill>
        <p:spPr bwMode="auto">
          <a:xfrm>
            <a:off x="6477000" y="5638800"/>
            <a:ext cx="24384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3429000"/>
            <a:ext cx="2819400" cy="609600"/>
            <a:chOff x="2319130" y="510728"/>
            <a:chExt cx="3014869" cy="1202531"/>
          </a:xfrm>
        </p:grpSpPr>
        <p:sp>
          <p:nvSpPr>
            <p:cNvPr id="9" name="Rounded Rectangle 8"/>
            <p:cNvSpPr/>
            <p:nvPr/>
          </p:nvSpPr>
          <p:spPr>
            <a:xfrm>
              <a:off x="2319130" y="510728"/>
              <a:ext cx="3014869" cy="1202531"/>
            </a:xfrm>
            <a:prstGeom prst="bevel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377833" y="569431"/>
              <a:ext cx="2897463" cy="1085125"/>
            </a:xfrm>
            <a:prstGeom prst="bevel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300" kern="1200" dirty="0" smtClean="0">
                  <a:latin typeface="NikoshBAN" pitchFamily="2" charset="0"/>
                  <a:cs typeface="NikoshBAN" pitchFamily="2" charset="0"/>
                </a:rPr>
                <a:t>শিক্ষা ও অভিজ্ঞতা</a:t>
              </a:r>
              <a:endParaRPr lang="en-US" sz="33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86400" y="3429000"/>
            <a:ext cx="3124200" cy="609600"/>
            <a:chOff x="2319130" y="1863576"/>
            <a:chExt cx="3014869" cy="1202531"/>
          </a:xfrm>
        </p:grpSpPr>
        <p:sp>
          <p:nvSpPr>
            <p:cNvPr id="7" name="Rounded Rectangle 6"/>
            <p:cNvSpPr/>
            <p:nvPr/>
          </p:nvSpPr>
          <p:spPr>
            <a:xfrm>
              <a:off x="2319130" y="1863576"/>
              <a:ext cx="3014869" cy="1202531"/>
            </a:xfrm>
            <a:prstGeom prst="bevel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6"/>
            <p:cNvSpPr/>
            <p:nvPr/>
          </p:nvSpPr>
          <p:spPr>
            <a:xfrm>
              <a:off x="2377833" y="1922279"/>
              <a:ext cx="2897463" cy="1085125"/>
            </a:xfrm>
            <a:prstGeom prst="bevel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300" kern="1200" dirty="0" smtClean="0">
                  <a:latin typeface="NikoshBAN" pitchFamily="2" charset="0"/>
                  <a:cs typeface="NikoshBAN" pitchFamily="2" charset="0"/>
                </a:rPr>
                <a:t>বিপণন সম্পর্কে জ্ঞান</a:t>
              </a:r>
              <a:endParaRPr lang="en-US" sz="33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24200" y="6324600"/>
            <a:ext cx="3657600" cy="533400"/>
            <a:chOff x="2319130" y="3216423"/>
            <a:chExt cx="3014869" cy="1202531"/>
          </a:xfrm>
        </p:grpSpPr>
        <p:sp>
          <p:nvSpPr>
            <p:cNvPr id="5" name="Rounded Rectangle 4"/>
            <p:cNvSpPr/>
            <p:nvPr/>
          </p:nvSpPr>
          <p:spPr>
            <a:xfrm>
              <a:off x="2319130" y="3216423"/>
              <a:ext cx="3014869" cy="1202531"/>
            </a:xfrm>
            <a:prstGeom prst="bevel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8"/>
            <p:cNvSpPr/>
            <p:nvPr/>
          </p:nvSpPr>
          <p:spPr>
            <a:xfrm>
              <a:off x="2377833" y="3275126"/>
              <a:ext cx="2897463" cy="1085125"/>
            </a:xfrm>
            <a:prstGeom prst="bevel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300" kern="1200" dirty="0" smtClean="0">
                  <a:latin typeface="NikoshBAN" pitchFamily="2" charset="0"/>
                  <a:cs typeface="NikoshBAN" pitchFamily="2" charset="0"/>
                </a:rPr>
                <a:t>হিসাবে পারদর্শিতা</a:t>
              </a:r>
              <a:endParaRPr lang="en-US" sz="33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048000" y="0"/>
            <a:ext cx="3200400" cy="762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অন্যান্য গুনাবলী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পেশা যখন নেটওয়ার্ক ইঞ্জিনিয়ারিং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4191000" cy="2438400"/>
          </a:xfrm>
          <a:prstGeom prst="rect">
            <a:avLst/>
          </a:prstGeom>
          <a:noFill/>
        </p:spPr>
      </p:pic>
      <p:pic>
        <p:nvPicPr>
          <p:cNvPr id="6150" name="Picture 6" descr="The News Views"/>
          <p:cNvPicPr>
            <a:picLocks noChangeAspect="1" noChangeArrowheads="1"/>
          </p:cNvPicPr>
          <p:nvPr/>
        </p:nvPicPr>
        <p:blipFill>
          <a:blip r:embed="rId3"/>
          <a:srcRect l="13333" t="10000" r="15000"/>
          <a:stretch>
            <a:fillRect/>
          </a:stretch>
        </p:blipFill>
        <p:spPr bwMode="auto">
          <a:xfrm>
            <a:off x="5257800" y="914400"/>
            <a:ext cx="3657600" cy="2438400"/>
          </a:xfrm>
          <a:prstGeom prst="rect">
            <a:avLst/>
          </a:prstGeom>
          <a:noFill/>
        </p:spPr>
      </p:pic>
      <p:pic>
        <p:nvPicPr>
          <p:cNvPr id="6152" name="Picture 8" descr="Calculator | Free Vectors, Stock Photos &amp; PSD"/>
          <p:cNvPicPr>
            <a:picLocks noChangeAspect="1" noChangeArrowheads="1"/>
          </p:cNvPicPr>
          <p:nvPr/>
        </p:nvPicPr>
        <p:blipFill>
          <a:blip r:embed="rId4"/>
          <a:srcRect l="32268" t="3837" b="19424"/>
          <a:stretch>
            <a:fillRect/>
          </a:stretch>
        </p:blipFill>
        <p:spPr bwMode="auto">
          <a:xfrm>
            <a:off x="2514600" y="4114800"/>
            <a:ext cx="4953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038600"/>
            <a:ext cx="4038600" cy="9906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5181600"/>
            <a:ext cx="6781800" cy="15240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বিক্রয়িতা কি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কোটি টাকার লটারি জিতে বিপাকে সবজি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620000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9800" y="3429000"/>
            <a:ext cx="4648200" cy="12192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4800600"/>
            <a:ext cx="8686800" cy="1676400"/>
          </a:xfrm>
          <a:prstGeom prst="roundRect">
            <a:avLst>
              <a:gd name="adj" fmla="val 43886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bn-BD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একজন আদর্শ বিক্রয়কর্মীর গুনাবলীর তালিকা          	তৈরি কর। </a:t>
            </a:r>
          </a:p>
          <a:p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থান কাপড়ের দোকানে বৈচিত্র্যময় ...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533400" y="304800"/>
            <a:ext cx="3962400" cy="2895600"/>
          </a:xfrm>
          <a:prstGeom prst="rect">
            <a:avLst/>
          </a:prstGeom>
          <a:noFill/>
        </p:spPr>
      </p:pic>
      <p:pic>
        <p:nvPicPr>
          <p:cNvPr id="4100" name="Picture 4" descr="সেই সুপারহিট নায়িকা এখন কাপড় ..."/>
          <p:cNvPicPr>
            <a:picLocks noChangeAspect="1" noChangeArrowheads="1"/>
          </p:cNvPicPr>
          <p:nvPr/>
        </p:nvPicPr>
        <p:blipFill>
          <a:blip r:embed="rId3"/>
          <a:srcRect r="10625" b="27778"/>
          <a:stretch>
            <a:fillRect/>
          </a:stretch>
        </p:blipFill>
        <p:spPr bwMode="auto">
          <a:xfrm>
            <a:off x="4724400" y="381000"/>
            <a:ext cx="4114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5181600" y="304800"/>
            <a:ext cx="3581400" cy="2209800"/>
          </a:xfrm>
          <a:prstGeom prst="cloudCallout">
            <a:avLst>
              <a:gd name="adj1" fmla="val -35104"/>
              <a:gd name="adj2" fmla="val 8393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81000" y="3429000"/>
            <a:ext cx="8458200" cy="3200400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একজন আদর্শ বিক্রয়কর্মীর “সততা ও বিশ্বস্ততা” কোন ধরনের গুনাবলীর অন্তর্ভূক্ত?</a:t>
            </a:r>
          </a:p>
          <a:p>
            <a:pPr algn="ctr"/>
            <a:endParaRPr lang="bn-BD" dirty="0" smtClean="0">
              <a:solidFill>
                <a:schemeClr val="tx1"/>
              </a:solidFill>
            </a:endParaRPr>
          </a:p>
          <a:p>
            <a:pPr algn="ctr"/>
            <a:endParaRPr lang="bn-BD" dirty="0" smtClean="0">
              <a:solidFill>
                <a:schemeClr val="tx1"/>
              </a:solidFill>
            </a:endParaRPr>
          </a:p>
          <a:p>
            <a:pPr algn="ctr"/>
            <a:endParaRPr lang="bn-BD" dirty="0" smtClean="0">
              <a:solidFill>
                <a:schemeClr val="tx1"/>
              </a:solidFill>
            </a:endParaRPr>
          </a:p>
          <a:p>
            <a:pPr algn="ctr"/>
            <a:endParaRPr lang="bn-BD" dirty="0" smtClean="0">
              <a:solidFill>
                <a:schemeClr val="tx1"/>
              </a:solidFill>
            </a:endParaRPr>
          </a:p>
          <a:p>
            <a:pPr algn="ctr"/>
            <a:endParaRPr lang="bn-BD" dirty="0" smtClean="0">
              <a:solidFill>
                <a:schemeClr val="tx1"/>
              </a:solidFill>
            </a:endParaRPr>
          </a:p>
          <a:p>
            <a:pPr algn="ctr"/>
            <a:endParaRPr lang="bn-BD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Bevel 13"/>
          <p:cNvSpPr/>
          <p:nvPr/>
        </p:nvSpPr>
        <p:spPr>
          <a:xfrm>
            <a:off x="990600" y="5715000"/>
            <a:ext cx="2971800" cy="533400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নৈতিক গুনাবলী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5181600" y="5715000"/>
            <a:ext cx="3048000" cy="533400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অন্যান্য গুনাবলী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990600" y="4800600"/>
            <a:ext cx="2971800" cy="5334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শারীরিক গুনাবলী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Bevel 16"/>
          <p:cNvSpPr/>
          <p:nvPr/>
        </p:nvSpPr>
        <p:spPr>
          <a:xfrm>
            <a:off x="5181600" y="4953000"/>
            <a:ext cx="2971800" cy="5334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মানসিক গুনাবলী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পরীক্ষা নেওয়ার সময় কমছ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32766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5-Point Star 8"/>
          <p:cNvSpPr/>
          <p:nvPr/>
        </p:nvSpPr>
        <p:spPr>
          <a:xfrm>
            <a:off x="1295400" y="5715000"/>
            <a:ext cx="6096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8600"/>
            <a:ext cx="4503632" cy="2872556"/>
          </a:xfrm>
          <a:prstGeom prst="rect">
            <a:avLst/>
          </a:prstGeom>
        </p:spPr>
      </p:pic>
      <p:sp>
        <p:nvSpPr>
          <p:cNvPr id="1026" name="AutoShape 2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33600" y="3505200"/>
            <a:ext cx="4267200" cy="1066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4800600"/>
            <a:ext cx="8153400" cy="1600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 আদর্শ বিক্রয়কর্মীর 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নর্ণনা কর। 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8" name="Picture 7" descr="download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4191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544937"/>
            <a:ext cx="7772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পণ্যের প্রচারে গুরুত্ব আরোপ ব্যস্ত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229600" cy="4210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219200"/>
            <a:ext cx="2590800" cy="990600"/>
          </a:xfrm>
          <a:prstGeom prst="roundRect">
            <a:avLst>
              <a:gd name="adj" fmla="val 6726"/>
            </a:avLst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1726686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2362200" cy="2590800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ounded Rectangle 6"/>
          <p:cNvSpPr/>
          <p:nvPr/>
        </p:nvSpPr>
        <p:spPr>
          <a:xfrm>
            <a:off x="304800" y="3657600"/>
            <a:ext cx="4114800" cy="24384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সজীব চন্দ্র দাস 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(ব্যবসায় শিক্ষা)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চকতাতারদী আলহাজ্ব লায়ন এম. এ বাতেন উচ্চ বিদ্যালয়।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মনোহরদী, নরসিংদী।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০১৭২৬-৬৮৬৮৬৭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4038600" cy="23622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নবমঃ দশম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উদ্যোগ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   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324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sajibchandradas28@gmail.com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 descr="Babsai Uddog  (www.ataurinternet.blogspot.com).png"/>
          <p:cNvPicPr>
            <a:picLocks noChangeAspect="1"/>
          </p:cNvPicPr>
          <p:nvPr/>
        </p:nvPicPr>
        <p:blipFill>
          <a:blip r:embed="rId3" cstate="print"/>
          <a:srcRect l="3762" t="3333" r="3762" b="3333"/>
          <a:stretch>
            <a:fillRect/>
          </a:stretch>
        </p:blipFill>
        <p:spPr>
          <a:xfrm>
            <a:off x="6248400" y="533400"/>
            <a:ext cx="2438400" cy="2590800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ক্রেতা সমাগমে মুখরিত যমুনা ফিউচা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191000" cy="3028951"/>
          </a:xfrm>
          <a:prstGeom prst="rect">
            <a:avLst/>
          </a:prstGeom>
          <a:noFill/>
        </p:spPr>
      </p:pic>
      <p:pic>
        <p:nvPicPr>
          <p:cNvPr id="16388" name="Picture 4" descr="খুলনায় জমজমাট ঈদের বাজার পছন্দের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1"/>
            <a:ext cx="4305300" cy="2971800"/>
          </a:xfrm>
          <a:prstGeom prst="rect">
            <a:avLst/>
          </a:prstGeom>
          <a:noFill/>
        </p:spPr>
      </p:pic>
      <p:pic>
        <p:nvPicPr>
          <p:cNvPr id="16390" name="Picture 6" descr="ঈদের কেনাকাটায়, মেয়েদের পচ্ছন্দ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4191000" cy="3200400"/>
          </a:xfrm>
          <a:prstGeom prst="rect">
            <a:avLst/>
          </a:prstGeom>
          <a:noFill/>
        </p:spPr>
      </p:pic>
      <p:pic>
        <p:nvPicPr>
          <p:cNvPr id="16392" name="Picture 8" descr="আসছে ঈদ, বাড়ছে চাপ কেনাকাটায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4290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শায়েস্তাগঞ্জে মধু মাসে মৌসুমী ফলে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1"/>
            <a:ext cx="4419600" cy="2971799"/>
          </a:xfrm>
          <a:prstGeom prst="rect">
            <a:avLst/>
          </a:prstGeom>
          <a:noFill/>
        </p:spPr>
      </p:pic>
      <p:sp>
        <p:nvSpPr>
          <p:cNvPr id="15364" name="AutoShape 4" descr="পর্দায় আসছেন ফুল বিক্রেতা মাহ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পর্দায় আসছেন ফুল বিক্রেতা মাহ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পর্দায় আসছেন ফুল বিক্রেতা মাহ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পর্দায় আসছেন ফুল বিক্রেতা মাহ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পর্দায় আসছেন ফুল বিক্রেতা মাহ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AutoShape 14" descr="পর্দায় আসছেন ফুল বিক্রেতা মাহ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download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8600"/>
            <a:ext cx="3962400" cy="2971800"/>
          </a:xfrm>
          <a:prstGeom prst="rect">
            <a:avLst/>
          </a:prstGeom>
        </p:spPr>
      </p:pic>
      <p:pic>
        <p:nvPicPr>
          <p:cNvPr id="15376" name="Picture 16" descr="Nobobarta || Latest online bangla world news bd || নববার্ত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4419600" cy="3048001"/>
          </a:xfrm>
          <a:prstGeom prst="rect">
            <a:avLst/>
          </a:prstGeom>
          <a:noFill/>
        </p:spPr>
      </p:pic>
      <p:pic>
        <p:nvPicPr>
          <p:cNvPr id="15380" name="Picture 20" descr="Indian Balloon Seller Stock Photos - Download 32 Royalty Free Phot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429000"/>
            <a:ext cx="4038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980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বিক্রয়িতা     </a:t>
            </a:r>
            <a:endParaRPr lang="en-US" sz="19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667000"/>
            <a:ext cx="8839200" cy="3810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–</a:t>
            </a:r>
            <a:endParaRPr lang="bn-BD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বিক্রয়িতা সর্ম্পকে বলতে 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আর্দশ বিক্রয়কর্মীর গুনাবলীর প্রকারভেদ চিহ্নিত করতে পারবে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আর্দশ বিক্রয়কর্মীর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গুনাবলীর গুরুত্ব বিশ্লেষণ করতে পারবে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14600" y="609600"/>
            <a:ext cx="4343400" cy="762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বিক্রয়িতা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152400"/>
            <a:ext cx="5257800" cy="1219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বিক্রয়তা   </a:t>
            </a:r>
            <a:endParaRPr lang="en-US" sz="9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3276600"/>
            <a:ext cx="8610600" cy="32766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বিক্রয়কর্মী ক্রেতা আকর্ষণ করার কৌশল বা দক্ষতাকে  বোঝায় যার মাধ্যমে সে সম্ভব্য ক্রেতার নিকট পণ্য বা সেবা সামগ্রী বিক্রয় করতে সক্ষম হয়। 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600200"/>
            <a:ext cx="8610600" cy="1295400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বিক্রয়কর্মী ক্রেতা আকর্ষণ করার কৌশল বা দক্ষতাকে বিক্রয়িতা বলে।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 descr="শিক্ষক বাতায়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শিক্ষক বাতায়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শিক্ষক বাতায়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9600" y="76200"/>
            <a:ext cx="7848600" cy="1066800"/>
          </a:xfrm>
          <a:prstGeom prst="roundRect">
            <a:avLst>
              <a:gd name="adj" fmla="val 21702"/>
            </a:avLst>
          </a:prstGeom>
          <a:solidFill>
            <a:srgbClr val="00B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আদর্শ বিক্রয়কর্মীর গুনাবলীর প্রকারভেদ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2971800" y="1371600"/>
            <a:ext cx="3657600" cy="99060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শারীরিক গুনাবলী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2971800" y="2667000"/>
            <a:ext cx="3657600" cy="990600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মানসিক গুনাবলী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Bevel 12"/>
          <p:cNvSpPr/>
          <p:nvPr/>
        </p:nvSpPr>
        <p:spPr>
          <a:xfrm>
            <a:off x="2971800" y="4114800"/>
            <a:ext cx="3657600" cy="990600"/>
          </a:xfrm>
          <a:prstGeom prst="bevel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নৈতিক গুনাবলী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Bevel 13"/>
          <p:cNvSpPr/>
          <p:nvPr/>
        </p:nvSpPr>
        <p:spPr>
          <a:xfrm>
            <a:off x="2971800" y="5562600"/>
            <a:ext cx="3657600" cy="990600"/>
          </a:xfrm>
          <a:prstGeom prst="bevel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অন্যান্য গুনাবলী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000" y="6096000"/>
            <a:ext cx="42672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গুনাবলী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381000"/>
            <a:ext cx="25146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সুদর্শন চেহারা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29000" y="381000"/>
            <a:ext cx="25146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সুস্বাস্থ্য 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24600" y="381000"/>
            <a:ext cx="25146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সুন্দর হাসি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20" name="Picture 4" descr="srijonmusicbd | সঙ্গীতের একমাত্র অনলাইন ..."/>
          <p:cNvPicPr>
            <a:picLocks noChangeAspect="1" noChangeArrowheads="1"/>
          </p:cNvPicPr>
          <p:nvPr/>
        </p:nvPicPr>
        <p:blipFill>
          <a:blip r:embed="rId2"/>
          <a:srcRect l="2857" r="17143"/>
          <a:stretch>
            <a:fillRect/>
          </a:stretch>
        </p:blipFill>
        <p:spPr bwMode="auto">
          <a:xfrm>
            <a:off x="152400" y="3429000"/>
            <a:ext cx="2743200" cy="2838451"/>
          </a:xfrm>
          <a:prstGeom prst="rect">
            <a:avLst/>
          </a:prstGeom>
          <a:noFill/>
        </p:spPr>
      </p:pic>
      <p:sp>
        <p:nvSpPr>
          <p:cNvPr id="9222" name="AutoShape 6" descr="আইসিউতে চিত্রনায়িকা পূর্নিমা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আইসিউতে চিত্রনায়িকা পূর্নিমা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6" name="Picture 10" descr="পূর্ণিমাকে স্কুটি চালানো শিখাবেন ..."/>
          <p:cNvPicPr>
            <a:picLocks noChangeAspect="1" noChangeArrowheads="1"/>
          </p:cNvPicPr>
          <p:nvPr/>
        </p:nvPicPr>
        <p:blipFill>
          <a:blip r:embed="rId3"/>
          <a:srcRect l="42667" r="6667"/>
          <a:stretch>
            <a:fillRect/>
          </a:stretch>
        </p:blipFill>
        <p:spPr bwMode="auto">
          <a:xfrm>
            <a:off x="3276600" y="3429000"/>
            <a:ext cx="2743200" cy="2819400"/>
          </a:xfrm>
          <a:prstGeom prst="rect">
            <a:avLst/>
          </a:prstGeom>
          <a:noFill/>
        </p:spPr>
      </p:pic>
      <p:pic>
        <p:nvPicPr>
          <p:cNvPr id="9228" name="Picture 12" descr="নায়িকা পূর্ণিমা এখন সামাজিক ..."/>
          <p:cNvPicPr>
            <a:picLocks noChangeAspect="1" noChangeArrowheads="1"/>
          </p:cNvPicPr>
          <p:nvPr/>
        </p:nvPicPr>
        <p:blipFill>
          <a:blip r:embed="rId4" cstate="print"/>
          <a:srcRect l="21557" r="28144"/>
          <a:stretch>
            <a:fillRect/>
          </a:stretch>
        </p:blipFill>
        <p:spPr bwMode="auto">
          <a:xfrm>
            <a:off x="6324600" y="3429000"/>
            <a:ext cx="2646218" cy="2827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-0.17345 L 0.65833 -0.29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04903E-6 L -0.675 -0.31083 " pathEditMode="relative" ptsTypes="AA">
                                      <p:cBhvr>
                                        <p:cTn id="17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8141E-6 L 3.33333E-6 -0.29972 " pathEditMode="relative" ptsTypes="AA">
                                      <p:cBhvr>
                                        <p:cTn id="21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216</Words>
  <Application>Microsoft Office PowerPoint</Application>
  <PresentationFormat>On-screen Show (4:3)</PresentationFormat>
  <Paragraphs>67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Sajib</dc:creator>
  <cp:lastModifiedBy>Sajib</cp:lastModifiedBy>
  <cp:revision>255</cp:revision>
  <dcterms:created xsi:type="dcterms:W3CDTF">2006-08-16T00:00:00Z</dcterms:created>
  <dcterms:modified xsi:type="dcterms:W3CDTF">2020-06-01T04:12:33Z</dcterms:modified>
</cp:coreProperties>
</file>