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47800" y="228600"/>
            <a:ext cx="6172200" cy="60960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বিসমিল্লাহির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রাহমানির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রাহিম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an 4"/>
          <p:cNvSpPr/>
          <p:nvPr/>
        </p:nvSpPr>
        <p:spPr>
          <a:xfrm>
            <a:off x="533400" y="914400"/>
            <a:ext cx="8001000" cy="990600"/>
          </a:xfrm>
          <a:prstGeom prst="ca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n>
                  <a:solidFill>
                    <a:srgbClr val="7030A0"/>
                  </a:solidFill>
                </a:ln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dirty="0" smtClean="0">
                <a:ln>
                  <a:solidFill>
                    <a:srgbClr val="7030A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n>
                  <a:solidFill>
                    <a:srgbClr val="7030A0"/>
                  </a:solidFill>
                </a:ln>
                <a:latin typeface="NikoshBAN" pitchFamily="2" charset="0"/>
                <a:cs typeface="NikoshBAN" pitchFamily="2" charset="0"/>
              </a:rPr>
              <a:t>ক্লাশে</a:t>
            </a:r>
            <a:r>
              <a:rPr lang="en-US" sz="6000" dirty="0" smtClean="0">
                <a:ln>
                  <a:solidFill>
                    <a:srgbClr val="7030A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n>
                  <a:solidFill>
                    <a:srgbClr val="7030A0"/>
                  </a:solidFill>
                </a:ln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000" dirty="0" smtClean="0">
                <a:ln>
                  <a:solidFill>
                    <a:srgbClr val="7030A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n>
                  <a:solidFill>
                    <a:srgbClr val="7030A0"/>
                  </a:solidFill>
                </a:ln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000" dirty="0"/>
          </a:p>
        </p:txBody>
      </p:sp>
      <p:pic>
        <p:nvPicPr>
          <p:cNvPr id="6" name="Picture 5" descr="pexels-photo-438379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095500"/>
            <a:ext cx="6350000" cy="4762500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533400"/>
          <a:ext cx="8534400" cy="568451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715000"/>
                <a:gridCol w="1447800"/>
                <a:gridCol w="1371600"/>
              </a:tblGrid>
              <a:tr h="3809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 smtClean="0"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1800" b="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latin typeface="NikoshBAN" pitchFamily="2" charset="0"/>
                          <a:cs typeface="NikoshBAN" pitchFamily="2" charset="0"/>
                        </a:rPr>
                        <a:t>বিস্তারিত</a:t>
                      </a:r>
                      <a:r>
                        <a:rPr lang="en-US" sz="1800" b="0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1800" b="0" baseline="0" dirty="0" smtClean="0">
                          <a:latin typeface="NikoshBAN" pitchFamily="2" charset="0"/>
                          <a:cs typeface="NikoshBAN" pitchFamily="2" charset="0"/>
                        </a:rPr>
                        <a:t>(</a:t>
                      </a:r>
                      <a:r>
                        <a:rPr lang="en-US" sz="1800" b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1800" b="0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sz="18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latin typeface="NikoshBAN" pitchFamily="2" charset="0"/>
                          <a:cs typeface="NikoshBAN" pitchFamily="2" charset="0"/>
                        </a:rPr>
                        <a:t>পরিমাণ</a:t>
                      </a:r>
                      <a:r>
                        <a:rPr lang="en-US" sz="1800" b="0" dirty="0" smtClean="0">
                          <a:latin typeface="NikoshBAN" pitchFamily="2" charset="0"/>
                          <a:cs typeface="NikoshBAN" pitchFamily="2" charset="0"/>
                        </a:rPr>
                        <a:t> (</a:t>
                      </a:r>
                      <a:r>
                        <a:rPr lang="en-US" sz="1800" b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1800" b="0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sz="18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505200"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err="1" smtClean="0">
                          <a:latin typeface="NikoshBAN" pitchFamily="2" charset="0"/>
                          <a:cs typeface="NikoshBAN" pitchFamily="2" charset="0"/>
                        </a:rPr>
                        <a:t>শেয়ার</a:t>
                      </a:r>
                      <a:r>
                        <a:rPr lang="en-US" sz="18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মালিকদের</a:t>
                      </a:r>
                      <a:r>
                        <a:rPr lang="en-US" sz="18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স্বত্ব</a:t>
                      </a:r>
                      <a:r>
                        <a:rPr lang="en-US" sz="18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দায়</a:t>
                      </a:r>
                      <a:r>
                        <a:rPr lang="en-US" sz="18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সমূহঃ</a:t>
                      </a:r>
                      <a:endParaRPr lang="en-US" sz="18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1800" b="1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শেয়ার</a:t>
                      </a:r>
                      <a:r>
                        <a:rPr lang="en-US" sz="1800" b="1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="1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r>
                        <a:rPr lang="en-US" sz="1800" b="1" u="sng" baseline="0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</a:p>
                    <a:p>
                      <a:pPr algn="l"/>
                      <a:endParaRPr lang="en-US" sz="1800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অনুমোদিত</a:t>
                      </a:r>
                      <a:r>
                        <a:rPr lang="en-US" sz="18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মুলধণ</a:t>
                      </a:r>
                      <a:r>
                        <a:rPr lang="en-US" sz="18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: </a:t>
                      </a:r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প্রতিটি</a:t>
                      </a:r>
                      <a:r>
                        <a:rPr lang="en-US" sz="18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10 </a:t>
                      </a:r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18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মুল্যের</a:t>
                      </a:r>
                      <a:r>
                        <a:rPr lang="en-US" sz="18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10,000 </a:t>
                      </a:r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শেয়ারের</a:t>
                      </a:r>
                      <a:r>
                        <a:rPr lang="en-US" sz="18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মূল্য</a:t>
                      </a:r>
                      <a:endParaRPr lang="en-US" sz="1800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ইস্যূকৃত</a:t>
                      </a:r>
                      <a:r>
                        <a:rPr lang="en-US" sz="18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বিলিকৃত</a:t>
                      </a:r>
                      <a:r>
                        <a:rPr lang="en-US" sz="18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মুলধণ</a:t>
                      </a:r>
                      <a:r>
                        <a:rPr lang="en-US" sz="18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: </a:t>
                      </a:r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প্রতিটি</a:t>
                      </a:r>
                      <a:r>
                        <a:rPr lang="en-US" sz="18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10 </a:t>
                      </a:r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18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মুল্যের</a:t>
                      </a:r>
                      <a:r>
                        <a:rPr lang="en-US" sz="18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8,000 </a:t>
                      </a:r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শেয়ারের</a:t>
                      </a:r>
                      <a:r>
                        <a:rPr lang="en-US" sz="18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মূল্য</a:t>
                      </a:r>
                      <a:endParaRPr lang="en-US" sz="1800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তলবকৃত</a:t>
                      </a:r>
                      <a:r>
                        <a:rPr lang="en-US" sz="18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আদায়কৃত</a:t>
                      </a:r>
                      <a:r>
                        <a:rPr lang="en-US" sz="18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মুলধণ</a:t>
                      </a:r>
                      <a:r>
                        <a:rPr lang="en-US" sz="18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: </a:t>
                      </a:r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প্রতিটি</a:t>
                      </a:r>
                      <a:r>
                        <a:rPr lang="en-US" sz="18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10 </a:t>
                      </a:r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18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মুল্যের</a:t>
                      </a:r>
                      <a:r>
                        <a:rPr lang="en-US" sz="18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8,000 </a:t>
                      </a:r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শেয়ারের</a:t>
                      </a:r>
                      <a:r>
                        <a:rPr lang="en-US" sz="18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মূল্য</a:t>
                      </a:r>
                      <a:endParaRPr lang="en-US" sz="1800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1800" b="1" u="sng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1800" b="1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সঞ্চিতি</a:t>
                      </a:r>
                      <a:r>
                        <a:rPr lang="en-US" sz="1800" b="1" u="sng" baseline="0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1800" b="1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উদ্বৃত্ত</a:t>
                      </a:r>
                      <a:r>
                        <a:rPr lang="en-US" sz="1800" b="1" u="sng" baseline="0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</a:p>
                    <a:p>
                      <a:pPr algn="l"/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সঞ্চিতি</a:t>
                      </a:r>
                      <a:r>
                        <a:rPr lang="en-US" sz="18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তহবিল</a:t>
                      </a:r>
                      <a:endParaRPr lang="en-US" sz="1800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সংরক্ষিত</a:t>
                      </a:r>
                      <a:r>
                        <a:rPr lang="en-US" sz="18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আয়ের</a:t>
                      </a:r>
                      <a:r>
                        <a:rPr lang="en-US" sz="18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জের</a:t>
                      </a:r>
                      <a:r>
                        <a:rPr lang="en-US" sz="18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pPr algn="ctr"/>
                      <a:endParaRPr lang="en-US" sz="1800" b="1" u="sng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1800" b="1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দীর্ঘমেয়াদী</a:t>
                      </a:r>
                      <a:r>
                        <a:rPr lang="en-US" sz="1800" b="1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="1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ঋণ</a:t>
                      </a:r>
                      <a:r>
                        <a:rPr lang="en-US" sz="1800" b="1" u="sng" baseline="0" dirty="0" smtClean="0">
                          <a:latin typeface="NikoshBAN" pitchFamily="2" charset="0"/>
                          <a:cs typeface="NikoshBAN" pitchFamily="2" charset="0"/>
                        </a:rPr>
                        <a:t>: </a:t>
                      </a:r>
                    </a:p>
                    <a:p>
                      <a:pPr algn="ctr"/>
                      <a:endParaRPr lang="en-US" sz="1800" b="1" u="sng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1800" b="1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চলতি</a:t>
                      </a:r>
                      <a:r>
                        <a:rPr lang="en-US" sz="1800" b="1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="1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দায়</a:t>
                      </a:r>
                      <a:r>
                        <a:rPr lang="en-US" sz="1800" b="1" u="sng" baseline="0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</a:p>
                    <a:p>
                      <a:pPr algn="l"/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প্রদেয়</a:t>
                      </a:r>
                      <a:r>
                        <a:rPr lang="en-US" sz="18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endParaRPr lang="en-US" sz="1800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বকেয়া</a:t>
                      </a:r>
                      <a:r>
                        <a:rPr lang="en-US" sz="18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মজুরি</a:t>
                      </a:r>
                      <a:endParaRPr lang="en-US" sz="1800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বকেয়া</a:t>
                      </a:r>
                      <a:r>
                        <a:rPr lang="en-US" sz="18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ভাড়া</a:t>
                      </a:r>
                      <a:endParaRPr lang="en-US" sz="1800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ঘোষণাকৃত</a:t>
                      </a:r>
                      <a:r>
                        <a:rPr lang="en-US" sz="18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লভ্যাংশ</a:t>
                      </a:r>
                      <a:endParaRPr lang="en-US" sz="1800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1800" u="none" dirty="0" err="1" smtClean="0">
                          <a:latin typeface="NikoshBAN" pitchFamily="2" charset="0"/>
                          <a:cs typeface="NikoshBAN" pitchFamily="2" charset="0"/>
                        </a:rPr>
                        <a:t>মোট</a:t>
                      </a:r>
                      <a:r>
                        <a:rPr lang="en-US" sz="18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none" dirty="0" err="1" smtClean="0">
                          <a:latin typeface="NikoshBAN" pitchFamily="2" charset="0"/>
                          <a:cs typeface="NikoshBAN" pitchFamily="2" charset="0"/>
                        </a:rPr>
                        <a:t>শেয়ার</a:t>
                      </a:r>
                      <a:r>
                        <a:rPr lang="en-US" sz="18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মালিকদের</a:t>
                      </a:r>
                      <a:r>
                        <a:rPr lang="en-US" sz="18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স্বত্ব</a:t>
                      </a:r>
                      <a:r>
                        <a:rPr lang="en-US" sz="18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দায়</a:t>
                      </a:r>
                      <a:r>
                        <a:rPr lang="en-US" sz="18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সমূহ</a:t>
                      </a:r>
                      <a:endParaRPr lang="en-US" sz="1800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u="none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u="sng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800" u="sng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sz="1800" u="sng" dirty="0" smtClean="0">
                          <a:latin typeface="NikoshBAN" pitchFamily="2" charset="0"/>
                          <a:cs typeface="NikoshBAN" pitchFamily="2" charset="0"/>
                        </a:rPr>
                        <a:t>1,00,000</a:t>
                      </a:r>
                    </a:p>
                    <a:p>
                      <a:pPr algn="r"/>
                      <a:r>
                        <a:rPr lang="en-US" sz="1800" u="sng" dirty="0" smtClean="0">
                          <a:latin typeface="NikoshBAN" pitchFamily="2" charset="0"/>
                          <a:cs typeface="NikoshBAN" pitchFamily="2" charset="0"/>
                        </a:rPr>
                        <a:t>80,000</a:t>
                      </a:r>
                    </a:p>
                    <a:p>
                      <a:pPr algn="r"/>
                      <a:r>
                        <a:rPr lang="en-US" sz="1800" u="none" dirty="0" smtClean="0">
                          <a:latin typeface="NikoshBAN" pitchFamily="2" charset="0"/>
                          <a:cs typeface="NikoshBAN" pitchFamily="2" charset="0"/>
                        </a:rPr>
                        <a:t>80,000</a:t>
                      </a:r>
                    </a:p>
                    <a:p>
                      <a:pPr algn="r"/>
                      <a:endParaRPr lang="en-US" sz="18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sz="18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sz="18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sz="1800" u="none" dirty="0" smtClean="0">
                          <a:latin typeface="NikoshBAN" pitchFamily="2" charset="0"/>
                          <a:cs typeface="NikoshBAN" pitchFamily="2" charset="0"/>
                        </a:rPr>
                        <a:t>5,000</a:t>
                      </a:r>
                    </a:p>
                    <a:p>
                      <a:pPr algn="r"/>
                      <a:r>
                        <a:rPr lang="en-US" sz="1800" u="none" dirty="0" smtClean="0">
                          <a:latin typeface="NikoshBAN" pitchFamily="2" charset="0"/>
                          <a:cs typeface="NikoshBAN" pitchFamily="2" charset="0"/>
                        </a:rPr>
                        <a:t>59,700</a:t>
                      </a:r>
                    </a:p>
                    <a:p>
                      <a:pPr algn="r"/>
                      <a:endParaRPr lang="en-US" sz="18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sz="18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sz="18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sz="18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sz="1800" u="none" dirty="0" smtClean="0">
                          <a:latin typeface="NikoshBAN" pitchFamily="2" charset="0"/>
                          <a:cs typeface="NikoshBAN" pitchFamily="2" charset="0"/>
                        </a:rPr>
                        <a:t>12,000</a:t>
                      </a:r>
                    </a:p>
                    <a:p>
                      <a:pPr algn="r"/>
                      <a:r>
                        <a:rPr lang="en-US" sz="1800" u="none" dirty="0" smtClean="0">
                          <a:latin typeface="NikoshBAN" pitchFamily="2" charset="0"/>
                          <a:cs typeface="NikoshBAN" pitchFamily="2" charset="0"/>
                        </a:rPr>
                        <a:t>1,000</a:t>
                      </a:r>
                    </a:p>
                    <a:p>
                      <a:pPr algn="r"/>
                      <a:r>
                        <a:rPr lang="en-US" sz="1800" u="none" dirty="0" smtClean="0">
                          <a:latin typeface="NikoshBAN" pitchFamily="2" charset="0"/>
                          <a:cs typeface="NikoshBAN" pitchFamily="2" charset="0"/>
                        </a:rPr>
                        <a:t>500</a:t>
                      </a:r>
                    </a:p>
                    <a:p>
                      <a:pPr algn="r"/>
                      <a:r>
                        <a:rPr lang="en-US" sz="1800" u="sng" dirty="0" smtClean="0">
                          <a:latin typeface="NikoshBAN" pitchFamily="2" charset="0"/>
                          <a:cs typeface="NikoshBAN" pitchFamily="2" charset="0"/>
                        </a:rPr>
                        <a:t>8,000</a:t>
                      </a:r>
                    </a:p>
                    <a:p>
                      <a:pPr algn="r"/>
                      <a:r>
                        <a:rPr lang="en-US" sz="1800" u="sng" dirty="0" smtClean="0">
                          <a:latin typeface="NikoshBAN" pitchFamily="2" charset="0"/>
                          <a:cs typeface="NikoshBAN" pitchFamily="2" charset="0"/>
                        </a:rPr>
                        <a:t>1,66,200</a:t>
                      </a:r>
                      <a:endParaRPr lang="en-US" sz="1800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1371600" y="304800"/>
            <a:ext cx="2895600" cy="1447800"/>
          </a:xfrm>
          <a:prstGeom prst="flowChartTerminator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800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2800" dirty="0"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ownload (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304801"/>
            <a:ext cx="2619375" cy="1524000"/>
          </a:xfrm>
          <a:prstGeom prst="rect">
            <a:avLst/>
          </a:prstGeom>
        </p:spPr>
      </p:pic>
      <p:sp>
        <p:nvSpPr>
          <p:cNvPr id="6" name="Can 5"/>
          <p:cNvSpPr/>
          <p:nvPr/>
        </p:nvSpPr>
        <p:spPr>
          <a:xfrm>
            <a:off x="457200" y="2667000"/>
            <a:ext cx="8077200" cy="1216152"/>
          </a:xfrm>
          <a:prstGeom prst="ca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যৌথমূলধনী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কোম্পানির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বিবরণীর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124200" y="4724400"/>
            <a:ext cx="2971800" cy="1524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6 </a:t>
            </a:r>
            <a:r>
              <a:rPr lang="en-US" sz="3200" dirty="0" err="1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76600" y="381000"/>
            <a:ext cx="2590800" cy="17526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Bevel 4"/>
          <p:cNvSpPr/>
          <p:nvPr/>
        </p:nvSpPr>
        <p:spPr>
          <a:xfrm>
            <a:off x="304800" y="2971800"/>
            <a:ext cx="8610600" cy="1524000"/>
          </a:xfrm>
          <a:prstGeom prst="bevel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যৌথমূলধনী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কোম্পানির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বিবরণীর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প্রস্তুতের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উদ্দেশ্যাবলি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3352800" y="4953000"/>
            <a:ext cx="2819400" cy="1371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7 </a:t>
            </a:r>
            <a:r>
              <a:rPr lang="en-US" sz="2800" dirty="0" err="1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280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images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04800"/>
            <a:ext cx="2857500" cy="1828800"/>
          </a:xfrm>
          <a:prstGeom prst="rect">
            <a:avLst/>
          </a:prstGeom>
        </p:spPr>
      </p:pic>
      <p:pic>
        <p:nvPicPr>
          <p:cNvPr id="10" name="Picture 9" descr="images (1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81000"/>
            <a:ext cx="2819400" cy="1790700"/>
          </a:xfrm>
          <a:prstGeom prst="rect">
            <a:avLst/>
          </a:prstGeom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810000" y="228600"/>
            <a:ext cx="2133600" cy="182880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2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dirty="0"/>
          </a:p>
        </p:txBody>
      </p:sp>
      <p:pic>
        <p:nvPicPr>
          <p:cNvPr id="5" name="Picture 4" descr="download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28600"/>
            <a:ext cx="2828925" cy="1619250"/>
          </a:xfrm>
          <a:prstGeom prst="rect">
            <a:avLst/>
          </a:prstGeom>
        </p:spPr>
      </p:pic>
      <p:pic>
        <p:nvPicPr>
          <p:cNvPr id="6" name="Picture 5" descr="images (2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228600"/>
            <a:ext cx="2619375" cy="1743075"/>
          </a:xfrm>
          <a:prstGeom prst="rect">
            <a:avLst/>
          </a:prstGeom>
        </p:spPr>
      </p:pic>
      <p:sp>
        <p:nvSpPr>
          <p:cNvPr id="8" name="Flowchart: Terminator 7"/>
          <p:cNvSpPr/>
          <p:nvPr/>
        </p:nvSpPr>
        <p:spPr>
          <a:xfrm>
            <a:off x="2971800" y="5715000"/>
            <a:ext cx="2895600" cy="914400"/>
          </a:xfrm>
          <a:prstGeom prst="flowChartTerminator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n>
                  <a:solidFill>
                    <a:srgbClr val="002060"/>
                  </a:solidFill>
                </a:ln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dirty="0" smtClean="0">
                <a:ln>
                  <a:solidFill>
                    <a:srgbClr val="002060"/>
                  </a:solidFill>
                </a:ln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9 </a:t>
            </a:r>
            <a:r>
              <a:rPr lang="en-US" sz="3600" dirty="0" err="1" smtClean="0">
                <a:ln>
                  <a:solidFill>
                    <a:srgbClr val="002060"/>
                  </a:solidFill>
                </a:ln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3600" dirty="0">
              <a:ln>
                <a:solidFill>
                  <a:srgbClr val="002060"/>
                </a:solidFill>
              </a:ln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81000" y="2590800"/>
            <a:ext cx="8382000" cy="2743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1।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যৌথমূলধনী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কোম্পানির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বিবরণীর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বহুধাপ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আয়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	 </a:t>
            </a:r>
            <a:r>
              <a:rPr lang="en-US" sz="1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1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1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মাসের</a:t>
            </a:r>
            <a:r>
              <a:rPr lang="en-US" sz="1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1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	(খ) </a:t>
            </a:r>
            <a:r>
              <a:rPr lang="en-US" sz="1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ছয়</a:t>
            </a:r>
            <a:r>
              <a:rPr lang="en-US" sz="1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মাসের</a:t>
            </a:r>
            <a:r>
              <a:rPr lang="en-US" sz="1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1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	(	গ) </a:t>
            </a:r>
            <a:r>
              <a:rPr lang="en-US" sz="1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1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বছরের</a:t>
            </a:r>
            <a:r>
              <a:rPr lang="en-US" sz="1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1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	(	ঘ)* </a:t>
            </a:r>
            <a:r>
              <a:rPr lang="en-US" sz="1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সমাপ্ত</a:t>
            </a:r>
            <a:r>
              <a:rPr lang="en-US" sz="1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হিসাবকালের</a:t>
            </a:r>
            <a:r>
              <a:rPr lang="en-US" sz="1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endParaRPr lang="en-US" sz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বর্তমানে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বিবরণীর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ধাপ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	(ক) 2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	(খ) 3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	(গ) 4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	(ঘ)* 5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টি</a:t>
            </a:r>
            <a:endParaRPr lang="en-US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আয়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অপেক্ষা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বুঝায়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	(ক)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নিট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আয়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	(খ) 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পরিচালন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	গ) *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নিট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ক্ষতি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	(ঘ)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অপরিচালন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ব্যয়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429000" y="228600"/>
            <a:ext cx="2438400" cy="6858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accent5">
                    <a:lumMod val="50000"/>
                  </a:schemeClr>
                </a:solidFill>
              </a:rPr>
              <a:t>মূল্যায়ন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Bevel 2"/>
          <p:cNvSpPr/>
          <p:nvPr/>
        </p:nvSpPr>
        <p:spPr>
          <a:xfrm>
            <a:off x="381000" y="1143000"/>
            <a:ext cx="8382000" cy="1447800"/>
          </a:xfrm>
          <a:prstGeom prst="beve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যৌথমূলধনী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কোম্পানির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প্রণয়নে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সংযোজন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করের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200400" y="3429000"/>
            <a:ext cx="2590800" cy="914400"/>
          </a:xfrm>
          <a:prstGeom prst="ellipse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download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819400"/>
            <a:ext cx="2752725" cy="1676399"/>
          </a:xfrm>
          <a:prstGeom prst="rect">
            <a:avLst/>
          </a:prstGeom>
        </p:spPr>
      </p:pic>
      <p:pic>
        <p:nvPicPr>
          <p:cNvPr id="7" name="Picture 6" descr="images (3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0" y="2819400"/>
            <a:ext cx="2466975" cy="1847850"/>
          </a:xfrm>
          <a:prstGeom prst="rect">
            <a:avLst/>
          </a:prstGeom>
        </p:spPr>
      </p:pic>
      <p:sp>
        <p:nvSpPr>
          <p:cNvPr id="9" name="Can 8"/>
          <p:cNvSpPr/>
          <p:nvPr/>
        </p:nvSpPr>
        <p:spPr>
          <a:xfrm>
            <a:off x="152400" y="4800600"/>
            <a:ext cx="8763000" cy="1828800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1।কোম্পানির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বিবরণীর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ধাপসমূহ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2।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বহুধাপ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বিবরণীর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5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5562600"/>
            <a:ext cx="8686800" cy="1143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জানিয়ে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ক্লাশ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করছি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হাফেজ</a:t>
            </a:r>
            <a:endParaRPr lang="en-US" sz="4000" dirty="0"/>
          </a:p>
        </p:txBody>
      </p:sp>
      <p:pic>
        <p:nvPicPr>
          <p:cNvPr id="6" name="Picture 5" descr="pexels-photo-860564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913" y="609600"/>
            <a:ext cx="8575287" cy="4527550"/>
          </a:xfrm>
          <a:prstGeom prst="rect">
            <a:avLst/>
          </a:prstGeom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eparation 3"/>
          <p:cNvSpPr/>
          <p:nvPr/>
        </p:nvSpPr>
        <p:spPr>
          <a:xfrm>
            <a:off x="990600" y="228600"/>
            <a:ext cx="6629400" cy="990600"/>
          </a:xfrm>
          <a:prstGeom prst="flowChartPreparati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000" dirty="0" smtClean="0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/>
          </a:p>
        </p:txBody>
      </p:sp>
      <p:pic>
        <p:nvPicPr>
          <p:cNvPr id="5" name="Picture 4" descr="Picture 0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53326" y="1600198"/>
            <a:ext cx="2461674" cy="3223999"/>
          </a:xfrm>
          <a:prstGeom prst="ellipse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228600" y="4724400"/>
            <a:ext cx="3276600" cy="1905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মোহাম্মমোহাম্মদ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হারুনুর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রশীদ</a:t>
            </a:r>
            <a:endPara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-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endPara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শহীদ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জিয়াউর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জামালপুর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01711-378527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harun4921@gmail.com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486400" y="4800600"/>
            <a:ext cx="3429000" cy="1828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s-IN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শ্রেনি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as-IN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দ্বা</a:t>
            </a:r>
            <a:r>
              <a:rPr lang="as-IN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দশ</a:t>
            </a:r>
          </a:p>
          <a:p>
            <a:pPr algn="ctr"/>
            <a:r>
              <a:rPr lang="as-IN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as-IN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হিসাববিজ্ঞান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2য়</a:t>
            </a:r>
            <a:r>
              <a:rPr lang="as-IN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পত্র</a:t>
            </a:r>
          </a:p>
          <a:p>
            <a:pPr algn="ctr"/>
            <a:r>
              <a:rPr lang="as-IN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: 5ম </a:t>
            </a:r>
            <a:endParaRPr lang="as-IN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as-IN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সময়: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৫০ মিনিট</a:t>
            </a:r>
          </a:p>
          <a:p>
            <a:pPr algn="ctr"/>
            <a:r>
              <a:rPr lang="as-IN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তারিখ: 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31</a:t>
            </a:r>
            <a:r>
              <a:rPr lang="as-IN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/০৫/২০২০ ইং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19200" y="457200"/>
            <a:ext cx="6629400" cy="1371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1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যৌথমূলধনী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কোম্পানির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বিবরণী</a:t>
            </a:r>
            <a:endParaRPr lang="en-US" sz="1100" dirty="0"/>
          </a:p>
        </p:txBody>
      </p:sp>
      <p:sp>
        <p:nvSpPr>
          <p:cNvPr id="5" name="Down Arrow Callout 4"/>
          <p:cNvSpPr/>
          <p:nvPr/>
        </p:nvSpPr>
        <p:spPr>
          <a:xfrm>
            <a:off x="3352800" y="2133600"/>
            <a:ext cx="2438400" cy="1143000"/>
          </a:xfrm>
          <a:prstGeom prst="downArrowCallou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04800" y="3581400"/>
            <a:ext cx="8534400" cy="30480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u="sng" dirty="0" err="1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u="sng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800" u="sng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u="sng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800" u="sng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2800" u="sng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u="sng" dirty="0" smtClean="0">
              <a:ln>
                <a:solidFill>
                  <a:srgbClr val="C00000"/>
                </a:solidFill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যৌথমূলধনী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কোম্পানির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বিবরণীর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যৌথমূলধনী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কোম্পানির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আইন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সম্মত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কাঠামো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3।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যৌথমূলধনী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কোম্পানির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বিবরণীর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প্রস্তুতের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উদ্দেশ্যাবলি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কোম্পানির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বিবরণীর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ধাপসমূহ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বহুধাপ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বিবরণীর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৬।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যৌথমূলধনী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কোম্পানির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প্রণয়নে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সংযোজন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করের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৭।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যৌথমূলধনী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কোম্পানির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বিবরণীর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1143000" y="228600"/>
            <a:ext cx="6781800" cy="1066800"/>
          </a:xfrm>
          <a:prstGeom prst="flowChartTerminator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 descr="download (1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24000"/>
            <a:ext cx="2590800" cy="1752600"/>
          </a:xfrm>
          <a:prstGeom prst="rect">
            <a:avLst/>
          </a:prstGeom>
        </p:spPr>
      </p:pic>
      <p:pic>
        <p:nvPicPr>
          <p:cNvPr id="6" name="Picture 5" descr="download (9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1524000"/>
            <a:ext cx="3028950" cy="1752600"/>
          </a:xfrm>
          <a:prstGeom prst="rect">
            <a:avLst/>
          </a:prstGeom>
        </p:spPr>
      </p:pic>
      <p:pic>
        <p:nvPicPr>
          <p:cNvPr id="7" name="Picture 6" descr="download (14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24600" y="1524000"/>
            <a:ext cx="2619375" cy="1743075"/>
          </a:xfrm>
          <a:prstGeom prst="rect">
            <a:avLst/>
          </a:prstGeom>
        </p:spPr>
      </p:pic>
      <p:pic>
        <p:nvPicPr>
          <p:cNvPr id="8" name="Picture 7" descr="images (27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600" y="3581400"/>
            <a:ext cx="2590800" cy="1600200"/>
          </a:xfrm>
          <a:prstGeom prst="rect">
            <a:avLst/>
          </a:prstGeom>
        </p:spPr>
      </p:pic>
      <p:pic>
        <p:nvPicPr>
          <p:cNvPr id="9" name="Picture 8" descr="images (29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24200" y="3581400"/>
            <a:ext cx="2943225" cy="1590675"/>
          </a:xfrm>
          <a:prstGeom prst="rect">
            <a:avLst/>
          </a:prstGeom>
        </p:spPr>
      </p:pic>
      <p:pic>
        <p:nvPicPr>
          <p:cNvPr id="10" name="Picture 9" descr="download (13)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24600" y="3581400"/>
            <a:ext cx="2619375" cy="1590675"/>
          </a:xfrm>
          <a:prstGeom prst="rect">
            <a:avLst/>
          </a:prstGeom>
        </p:spPr>
      </p:pic>
      <p:sp>
        <p:nvSpPr>
          <p:cNvPr id="11" name="Can 10"/>
          <p:cNvSpPr/>
          <p:nvPr/>
        </p:nvSpPr>
        <p:spPr>
          <a:xfrm>
            <a:off x="228600" y="5334000"/>
            <a:ext cx="8686800" cy="1371600"/>
          </a:xfrm>
          <a:prstGeom prst="ca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পারছো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হাত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উঠাও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যৌথমূলধনী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কোম্পানির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বিবরণীর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304800" y="304800"/>
            <a:ext cx="8458200" cy="1219200"/>
          </a:xfrm>
          <a:prstGeom prst="round2Diag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সমস্যাঃ</a:t>
            </a:r>
            <a:endParaRPr lang="en-US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কোম্পানি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লিঃ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10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মূল্যের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10,000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শেয়ারে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1,00,000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অনুমোদিত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নিবন্ধিত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2014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31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ডিসেম্বর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তারিখে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কোম্পানির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রেওয়ামিল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প্রদত্ত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হলোঃ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1752600"/>
          <a:ext cx="8295005" cy="4754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48000"/>
                <a:gridCol w="1104900"/>
                <a:gridCol w="3086100"/>
                <a:gridCol w="105600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r>
                        <a:rPr lang="en-US" sz="2000" b="1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প্রারম্ভিক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মজুদ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পণ্য</a:t>
                      </a:r>
                      <a:endParaRPr lang="en-US" sz="20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প্রাপ্য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endParaRPr lang="en-US" sz="20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ক্রয়</a:t>
                      </a:r>
                      <a:endParaRPr lang="en-US" sz="20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দালানকোঠা</a:t>
                      </a:r>
                      <a:endParaRPr lang="en-US" sz="20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যন্ত্রপাতি</a:t>
                      </a:r>
                      <a:endParaRPr lang="en-US" sz="20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মজুরি</a:t>
                      </a:r>
                      <a:endParaRPr lang="en-US" sz="20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বেতন</a:t>
                      </a:r>
                      <a:endParaRPr lang="en-US" sz="20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ভাড়া</a:t>
                      </a:r>
                      <a:endParaRPr lang="en-US" sz="20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অনাদায়ী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পাওনা</a:t>
                      </a:r>
                      <a:endParaRPr lang="en-US" sz="20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আন্ত:ফেরত</a:t>
                      </a:r>
                      <a:endParaRPr lang="en-US" sz="20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আয়কর</a:t>
                      </a:r>
                      <a:endParaRPr lang="en-US" sz="20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অন্তর্বর্তীকালীন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লভ্যাংশ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(1/9/2014)</a:t>
                      </a:r>
                    </a:p>
                    <a:p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জমা</a:t>
                      </a:r>
                      <a:endParaRPr lang="en-US" sz="20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5,000</a:t>
                      </a:r>
                    </a:p>
                    <a:p>
                      <a:pPr algn="r"/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25,000</a:t>
                      </a:r>
                    </a:p>
                    <a:p>
                      <a:pPr algn="r"/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60,000</a:t>
                      </a:r>
                    </a:p>
                    <a:p>
                      <a:pPr algn="r"/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40,000</a:t>
                      </a:r>
                    </a:p>
                    <a:p>
                      <a:pPr algn="r"/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60,000</a:t>
                      </a:r>
                    </a:p>
                    <a:p>
                      <a:pPr algn="r"/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6,000</a:t>
                      </a:r>
                    </a:p>
                    <a:p>
                      <a:pPr algn="r"/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17,000</a:t>
                      </a:r>
                    </a:p>
                    <a:p>
                      <a:pPr algn="r"/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5,500</a:t>
                      </a:r>
                    </a:p>
                    <a:p>
                      <a:pPr algn="r"/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1,300</a:t>
                      </a:r>
                    </a:p>
                    <a:p>
                      <a:pPr algn="r"/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4,000</a:t>
                      </a:r>
                    </a:p>
                    <a:p>
                      <a:pPr algn="r"/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5,000</a:t>
                      </a:r>
                    </a:p>
                    <a:p>
                      <a:pPr algn="r"/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15,000</a:t>
                      </a:r>
                    </a:p>
                    <a:p>
                      <a:pPr algn="r"/>
                      <a:r>
                        <a:rPr lang="en-US" sz="2000" u="sng" dirty="0" smtClean="0">
                          <a:latin typeface="NikoshBAN" pitchFamily="2" charset="0"/>
                          <a:cs typeface="NikoshBAN" pitchFamily="2" charset="0"/>
                        </a:rPr>
                        <a:t>16,700</a:t>
                      </a:r>
                    </a:p>
                    <a:p>
                      <a:pPr algn="r"/>
                      <a:r>
                        <a:rPr lang="en-US" sz="2000" u="sng" dirty="0" smtClean="0">
                          <a:latin typeface="NikoshBAN" pitchFamily="2" charset="0"/>
                          <a:cs typeface="NikoshBAN" pitchFamily="2" charset="0"/>
                        </a:rPr>
                        <a:t>2,60,500</a:t>
                      </a:r>
                      <a:endParaRPr lang="en-US" sz="2000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শেয়ার</a:t>
                      </a: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(8,000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শেয়ার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</a:p>
                    <a:p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প্রদেয়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endParaRPr lang="en-US" sz="20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বহি:ফেরত</a:t>
                      </a:r>
                      <a:endParaRPr lang="en-US" sz="20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সংরক্ষিত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আয়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বিবরণী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জের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80,000</a:t>
                      </a:r>
                    </a:p>
                    <a:p>
                      <a:pPr algn="r"/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12,000</a:t>
                      </a:r>
                    </a:p>
                    <a:p>
                      <a:pPr algn="r"/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1,25,000</a:t>
                      </a:r>
                    </a:p>
                    <a:p>
                      <a:pPr algn="r"/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3,500</a:t>
                      </a:r>
                    </a:p>
                    <a:p>
                      <a:pPr algn="r"/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40,000</a:t>
                      </a:r>
                    </a:p>
                    <a:p>
                      <a:pPr algn="r"/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sz="2000" u="sng" dirty="0" smtClean="0">
                          <a:latin typeface="NikoshBAN" pitchFamily="2" charset="0"/>
                          <a:cs typeface="NikoshBAN" pitchFamily="2" charset="0"/>
                        </a:rPr>
                        <a:t>---------</a:t>
                      </a:r>
                    </a:p>
                    <a:p>
                      <a:pPr algn="r"/>
                      <a:r>
                        <a:rPr lang="en-US" sz="2000" u="sng" dirty="0" smtClean="0">
                          <a:latin typeface="NikoshBAN" pitchFamily="2" charset="0"/>
                          <a:cs typeface="NikoshBAN" pitchFamily="2" charset="0"/>
                        </a:rPr>
                        <a:t>2,60,500</a:t>
                      </a:r>
                      <a:endParaRPr lang="en-US" sz="2000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81000"/>
            <a:ext cx="8382000" cy="3276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সমন্বয়সমূহঃ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1।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সমাপনী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মজুদ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35,000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মূল্যায়ণ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২।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বকেয়া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মজুরি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500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বকেয়া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ভাড়া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1,000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3।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প্রাপ্য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10%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হারে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অনাদায়ী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পাওনা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সঞ্চিতি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রাখতে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4।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দালানকোঠার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5%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যন্ত্রপাতির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10%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হারে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অবচয়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ধরতে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5।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সঞ্চিতি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তহবিলে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5,000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স্থানান্তর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6।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মূলধনের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10%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হারে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লভ্যাংশ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ঘোষণা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ক. 2014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31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ডিসেম্বর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তারিখে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সমাপ্ত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বছরের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বহুধাপ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খ. 2014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31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ডিসেম্বর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তারিখে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সমাপ্ত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বছরের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সংরক্ষিত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গ.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উক্ত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তারিখে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কোম্পানির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অবস্থার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US" dirty="0"/>
          </a:p>
        </p:txBody>
      </p:sp>
      <p:sp>
        <p:nvSpPr>
          <p:cNvPr id="3" name="Flowchart: Terminator 2"/>
          <p:cNvSpPr/>
          <p:nvPr/>
        </p:nvSpPr>
        <p:spPr>
          <a:xfrm>
            <a:off x="1752600" y="3810000"/>
            <a:ext cx="5486400" cy="1447800"/>
          </a:xfrm>
          <a:prstGeom prst="flowChartTermina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কোম্পানি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লিঃ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</a:t>
            </a:r>
            <a:endParaRPr lang="en-US" sz="2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বহুধাপ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বিবরণী</a:t>
            </a:r>
            <a:endParaRPr lang="en-US" sz="2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2014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31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ডিসেম্বর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তারিখে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সমাপ্ত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বছরের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962400" y="5562600"/>
            <a:ext cx="1600200" cy="1295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চলমান</a:t>
            </a:r>
            <a:endParaRPr lang="en-US" dirty="0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304800"/>
          <a:ext cx="8686800" cy="61874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276600"/>
                <a:gridCol w="1371600"/>
                <a:gridCol w="1371600"/>
                <a:gridCol w="1371600"/>
                <a:gridCol w="12954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বিস্তারিত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(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বিস্তারিত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(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বিস্তারিত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(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পরিমাণ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(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1,25,000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বাদ</a:t>
                      </a:r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: </a:t>
                      </a:r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আন্ত:ফেরত</a:t>
                      </a:r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নিট</a:t>
                      </a:r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বাদ</a:t>
                      </a:r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: </a:t>
                      </a:r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বিক্রীত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পণ্যের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ব্যয়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</a:p>
                    <a:p>
                      <a:pPr algn="l"/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প্রারম্ভিক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মজুদ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পণ্য</a:t>
                      </a:r>
                      <a:endParaRPr lang="en-US" sz="1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যোগ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: </a:t>
                      </a:r>
                    </a:p>
                    <a:p>
                      <a:pPr algn="l"/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ক্রয়</a:t>
                      </a:r>
                      <a:endParaRPr lang="en-US" sz="1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বাদ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: </a:t>
                      </a:r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বহি:ফেরত</a:t>
                      </a:r>
                      <a:endParaRPr lang="en-US" sz="1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নিট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ক্রয়</a:t>
                      </a:r>
                      <a:endParaRPr lang="en-US" sz="1400" baseline="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যোগ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: </a:t>
                      </a:r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মজুরি</a:t>
                      </a:r>
                      <a:endParaRPr lang="en-US" sz="1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যোগ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: </a:t>
                      </a:r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বকেয়া</a:t>
                      </a:r>
                      <a:endParaRPr lang="en-US" sz="1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নিট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ক্রয়কৃত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পণ্যের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ব্যয়</a:t>
                      </a:r>
                      <a:endParaRPr lang="en-US" sz="1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উপযোগী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পণ্যের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ব্যয়</a:t>
                      </a:r>
                      <a:endParaRPr lang="en-US" sz="1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বাদ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: </a:t>
                      </a:r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সমাপনী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মজুদ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পণ্য</a:t>
                      </a:r>
                      <a:endParaRPr lang="en-US" sz="1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বিক্রীত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পণ্যের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ব্যয়</a:t>
                      </a:r>
                      <a:endParaRPr lang="en-US" sz="1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মোট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আয়</a:t>
                      </a:r>
                      <a:endParaRPr lang="en-US" sz="1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sz="14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বাদ</a:t>
                      </a:r>
                      <a:r>
                        <a:rPr lang="en-US" sz="14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: </a:t>
                      </a:r>
                      <a:r>
                        <a:rPr lang="en-US" sz="14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পরিচালন</a:t>
                      </a:r>
                      <a:r>
                        <a:rPr lang="en-US" sz="14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খরচ</a:t>
                      </a:r>
                      <a:r>
                        <a:rPr lang="en-US" sz="14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</a:p>
                    <a:p>
                      <a:pPr algn="l"/>
                      <a:r>
                        <a:rPr lang="en-US" sz="14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বেতন</a:t>
                      </a:r>
                      <a:r>
                        <a:rPr lang="en-US" sz="14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sz="14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ভাড়া</a:t>
                      </a:r>
                      <a:endParaRPr lang="en-US" sz="1400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sz="14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যোগ</a:t>
                      </a:r>
                      <a:r>
                        <a:rPr lang="en-US" sz="14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: </a:t>
                      </a:r>
                      <a:r>
                        <a:rPr lang="en-US" sz="14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বকেয়া</a:t>
                      </a:r>
                      <a:endParaRPr lang="en-US" sz="1400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sz="14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অনাদায়ী</a:t>
                      </a:r>
                      <a:r>
                        <a:rPr lang="en-US" sz="14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পাওনা</a:t>
                      </a:r>
                      <a:endParaRPr lang="en-US" sz="1400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sz="14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যোগ</a:t>
                      </a:r>
                      <a:r>
                        <a:rPr lang="en-US" sz="14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: </a:t>
                      </a:r>
                      <a:r>
                        <a:rPr lang="en-US" sz="14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নতুন</a:t>
                      </a:r>
                      <a:r>
                        <a:rPr lang="en-US" sz="14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সঞ্চিতি</a:t>
                      </a:r>
                      <a:endParaRPr lang="en-US" sz="1400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sz="14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অবচয়-দালানকোটা</a:t>
                      </a:r>
                      <a:endParaRPr lang="en-US" sz="1400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sz="14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অবচয়-যন্ত্রপাতি</a:t>
                      </a:r>
                      <a:endParaRPr lang="en-US" sz="1400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14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মোট</a:t>
                      </a:r>
                      <a:r>
                        <a:rPr lang="en-US" sz="14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পরিচালন</a:t>
                      </a:r>
                      <a:r>
                        <a:rPr lang="en-US" sz="14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খরচ</a:t>
                      </a:r>
                      <a:endParaRPr lang="en-US" sz="1400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14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নিট</a:t>
                      </a:r>
                      <a:r>
                        <a:rPr lang="en-US" sz="14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আয়</a:t>
                      </a:r>
                      <a:endParaRPr lang="en-US" sz="1400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60,000</a:t>
                      </a:r>
                    </a:p>
                    <a:p>
                      <a:r>
                        <a:rPr lang="en-US" sz="1400" u="sng" dirty="0" smtClean="0">
                          <a:latin typeface="NikoshBAN" pitchFamily="2" charset="0"/>
                          <a:cs typeface="NikoshBAN" pitchFamily="2" charset="0"/>
                        </a:rPr>
                        <a:t>3,500</a:t>
                      </a:r>
                    </a:p>
                    <a:p>
                      <a:endParaRPr lang="en-US" sz="1400" u="sng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u="none" dirty="0" smtClean="0">
                          <a:latin typeface="NikoshBAN" pitchFamily="2" charset="0"/>
                          <a:cs typeface="NikoshBAN" pitchFamily="2" charset="0"/>
                        </a:rPr>
                        <a:t>6,000</a:t>
                      </a:r>
                    </a:p>
                    <a:p>
                      <a:r>
                        <a:rPr lang="en-US" sz="1400" u="sng" dirty="0" smtClean="0">
                          <a:latin typeface="NikoshBAN" pitchFamily="2" charset="0"/>
                          <a:cs typeface="NikoshBAN" pitchFamily="2" charset="0"/>
                        </a:rPr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56,500</a:t>
                      </a:r>
                    </a:p>
                    <a:p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u="sng" dirty="0" smtClean="0">
                          <a:latin typeface="NikoshBAN" pitchFamily="2" charset="0"/>
                          <a:cs typeface="NikoshBAN" pitchFamily="2" charset="0"/>
                        </a:rPr>
                        <a:t>6,500</a:t>
                      </a:r>
                    </a:p>
                    <a:p>
                      <a:endParaRPr lang="en-US" sz="14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4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4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4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4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4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4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u="none" dirty="0" smtClean="0">
                          <a:latin typeface="NikoshBAN" pitchFamily="2" charset="0"/>
                          <a:cs typeface="NikoshBAN" pitchFamily="2" charset="0"/>
                        </a:rPr>
                        <a:t>5,500</a:t>
                      </a:r>
                    </a:p>
                    <a:p>
                      <a:r>
                        <a:rPr lang="en-US" sz="1400" u="sng" dirty="0" smtClean="0">
                          <a:latin typeface="NikoshBAN" pitchFamily="2" charset="0"/>
                          <a:cs typeface="NikoshBAN" pitchFamily="2" charset="0"/>
                        </a:rPr>
                        <a:t>1,000</a:t>
                      </a:r>
                    </a:p>
                    <a:p>
                      <a:r>
                        <a:rPr lang="en-US" sz="1400" u="none" dirty="0" smtClean="0">
                          <a:latin typeface="NikoshBAN" pitchFamily="2" charset="0"/>
                          <a:cs typeface="NikoshBAN" pitchFamily="2" charset="0"/>
                        </a:rPr>
                        <a:t>1,300</a:t>
                      </a:r>
                    </a:p>
                    <a:p>
                      <a:r>
                        <a:rPr lang="en-US" sz="1400" u="sng" dirty="0" smtClean="0">
                          <a:latin typeface="NikoshBAN" pitchFamily="2" charset="0"/>
                          <a:cs typeface="NikoshBAN" pitchFamily="2" charset="0"/>
                        </a:rPr>
                        <a:t>2,500</a:t>
                      </a:r>
                      <a:endParaRPr lang="en-US" sz="1400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5,000</a:t>
                      </a:r>
                    </a:p>
                    <a:p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u="sng" dirty="0" smtClean="0">
                          <a:latin typeface="NikoshBAN" pitchFamily="2" charset="0"/>
                          <a:cs typeface="NikoshBAN" pitchFamily="2" charset="0"/>
                        </a:rPr>
                        <a:t>63,000</a:t>
                      </a:r>
                      <a:endParaRPr lang="en-US" sz="14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u="none" dirty="0" smtClean="0">
                          <a:latin typeface="NikoshBAN" pitchFamily="2" charset="0"/>
                          <a:cs typeface="NikoshBAN" pitchFamily="2" charset="0"/>
                        </a:rPr>
                        <a:t>68,000</a:t>
                      </a:r>
                    </a:p>
                    <a:p>
                      <a:r>
                        <a:rPr lang="en-US" sz="1400" u="sng" dirty="0" smtClean="0">
                          <a:latin typeface="NikoshBAN" pitchFamily="2" charset="0"/>
                          <a:cs typeface="NikoshBAN" pitchFamily="2" charset="0"/>
                        </a:rPr>
                        <a:t>35,000</a:t>
                      </a:r>
                    </a:p>
                    <a:p>
                      <a:endParaRPr lang="en-US" sz="1400" u="sng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4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4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u="none" dirty="0" smtClean="0">
                          <a:latin typeface="NikoshBAN" pitchFamily="2" charset="0"/>
                          <a:cs typeface="NikoshBAN" pitchFamily="2" charset="0"/>
                        </a:rPr>
                        <a:t>17,000</a:t>
                      </a:r>
                    </a:p>
                    <a:p>
                      <a:endParaRPr lang="en-US" sz="14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u="none" dirty="0" smtClean="0">
                          <a:latin typeface="NikoshBAN" pitchFamily="2" charset="0"/>
                          <a:cs typeface="NikoshBAN" pitchFamily="2" charset="0"/>
                        </a:rPr>
                        <a:t>6,500</a:t>
                      </a:r>
                    </a:p>
                    <a:p>
                      <a:endParaRPr lang="en-US" sz="14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u="none" dirty="0" smtClean="0">
                          <a:latin typeface="NikoshBAN" pitchFamily="2" charset="0"/>
                          <a:cs typeface="NikoshBAN" pitchFamily="2" charset="0"/>
                        </a:rPr>
                        <a:t>3,800</a:t>
                      </a:r>
                    </a:p>
                    <a:p>
                      <a:r>
                        <a:rPr lang="en-US" sz="1400" u="none" dirty="0" smtClean="0">
                          <a:latin typeface="NikoshBAN" pitchFamily="2" charset="0"/>
                          <a:cs typeface="NikoshBAN" pitchFamily="2" charset="0"/>
                        </a:rPr>
                        <a:t>2,000</a:t>
                      </a:r>
                    </a:p>
                    <a:p>
                      <a:r>
                        <a:rPr lang="en-US" sz="1400" u="sng" dirty="0" smtClean="0">
                          <a:latin typeface="NikoshBAN" pitchFamily="2" charset="0"/>
                          <a:cs typeface="NikoshBAN" pitchFamily="2" charset="0"/>
                        </a:rPr>
                        <a:t>6,000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u="sng" dirty="0" smtClean="0">
                          <a:latin typeface="NikoshBAN" pitchFamily="2" charset="0"/>
                          <a:cs typeface="NikoshBAN" pitchFamily="2" charset="0"/>
                        </a:rPr>
                        <a:t>4,000</a:t>
                      </a:r>
                    </a:p>
                    <a:p>
                      <a:pPr algn="r"/>
                      <a:r>
                        <a:rPr lang="en-US" sz="1400" u="none" dirty="0" smtClean="0">
                          <a:latin typeface="NikoshBAN" pitchFamily="2" charset="0"/>
                          <a:cs typeface="NikoshBAN" pitchFamily="2" charset="0"/>
                        </a:rPr>
                        <a:t>1,21,000</a:t>
                      </a:r>
                    </a:p>
                    <a:p>
                      <a:pPr algn="r"/>
                      <a:endParaRPr lang="en-US" sz="14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sz="14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sz="14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sz="14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sz="14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sz="14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sz="14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sz="14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sz="14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sz="14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sz="14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sz="1400" u="sng" dirty="0" smtClean="0">
                          <a:latin typeface="NikoshBAN" pitchFamily="2" charset="0"/>
                          <a:cs typeface="NikoshBAN" pitchFamily="2" charset="0"/>
                        </a:rPr>
                        <a:t>33,000</a:t>
                      </a:r>
                    </a:p>
                    <a:p>
                      <a:pPr algn="r"/>
                      <a:r>
                        <a:rPr lang="en-US" sz="1400" u="none" dirty="0" smtClean="0">
                          <a:latin typeface="NikoshBAN" pitchFamily="2" charset="0"/>
                          <a:cs typeface="NikoshBAN" pitchFamily="2" charset="0"/>
                        </a:rPr>
                        <a:t>88,000</a:t>
                      </a:r>
                    </a:p>
                    <a:p>
                      <a:pPr algn="r"/>
                      <a:endParaRPr lang="en-US" sz="14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sz="14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sz="14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sz="14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sz="14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sz="14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sz="14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sz="14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sz="1400" u="sng" dirty="0" smtClean="0">
                          <a:latin typeface="NikoshBAN" pitchFamily="2" charset="0"/>
                          <a:cs typeface="NikoshBAN" pitchFamily="2" charset="0"/>
                        </a:rPr>
                        <a:t>35,300</a:t>
                      </a:r>
                    </a:p>
                    <a:p>
                      <a:pPr algn="r"/>
                      <a:r>
                        <a:rPr lang="en-US" sz="1400" u="sng" dirty="0" smtClean="0">
                          <a:latin typeface="NikoshBAN" pitchFamily="2" charset="0"/>
                          <a:cs typeface="NikoshBAN" pitchFamily="2" charset="0"/>
                        </a:rPr>
                        <a:t>52,700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381000" y="304800"/>
            <a:ext cx="8382000" cy="1600200"/>
          </a:xfrm>
          <a:prstGeom prst="flowChartTermina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কোম্পানি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লিঃ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</a:t>
            </a:r>
            <a:endParaRPr lang="en-US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সংরক্ষিত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বিবরণী</a:t>
            </a:r>
            <a:endParaRPr lang="en-US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2014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31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ডিসেম্বর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তারিখে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সমাপ্ত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বছরের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00206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2423160"/>
          <a:ext cx="7848601" cy="42062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181600"/>
                <a:gridCol w="1371600"/>
                <a:gridCol w="1295401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বিস্তারিত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(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পরিমাণ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(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987040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NikoshBAN" pitchFamily="2" charset="0"/>
                          <a:cs typeface="NikoshBAN" pitchFamily="2" charset="0"/>
                        </a:rPr>
                        <a:t>ব্যালেন্স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 / </a:t>
                      </a:r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ডি</a:t>
                      </a:r>
                      <a:endParaRPr lang="en-US" sz="2400" b="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যোগ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: </a:t>
                      </a:r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চলতি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বছরের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নিট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আয়</a:t>
                      </a:r>
                      <a:endParaRPr lang="en-US" sz="2400" b="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400" b="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বাদ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: </a:t>
                      </a:r>
                    </a:p>
                    <a:p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আয়কর</a:t>
                      </a:r>
                      <a:endParaRPr lang="en-US" sz="2400" b="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অন্তর্বর্তীকালীন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লভ্যাংশ</a:t>
                      </a:r>
                      <a:endParaRPr lang="en-US" sz="2400" b="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সঞ্চিতি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তহবিলে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স্থানান্তর</a:t>
                      </a:r>
                      <a:endParaRPr lang="en-US" sz="2400" b="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ঘোষণাকৃত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লভ্যাংশ</a:t>
                      </a:r>
                      <a:endParaRPr lang="en-US" sz="2400" b="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ব্যালেন্স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সি</a:t>
                      </a:r>
                      <a:r>
                        <a:rPr lang="en-US" sz="2400" b="0" baseline="0" dirty="0" smtClean="0">
                          <a:latin typeface="NikoshBAN" pitchFamily="2" charset="0"/>
                          <a:cs typeface="NikoshBAN" pitchFamily="2" charset="0"/>
                        </a:rPr>
                        <a:t> / </a:t>
                      </a:r>
                      <a:r>
                        <a:rPr lang="en-US" sz="2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ডি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 smtClean="0"/>
                    </a:p>
                    <a:p>
                      <a:endParaRPr lang="en-US" sz="2400" b="0" dirty="0" smtClean="0"/>
                    </a:p>
                    <a:p>
                      <a:endParaRPr lang="en-US" sz="2400" b="0" dirty="0" smtClean="0"/>
                    </a:p>
                    <a:p>
                      <a:endParaRPr lang="en-US" sz="2400" b="0" dirty="0" smtClean="0"/>
                    </a:p>
                    <a:p>
                      <a:pPr algn="r"/>
                      <a:r>
                        <a:rPr lang="en-US" sz="2400" b="0" dirty="0" smtClean="0">
                          <a:latin typeface="NikoshBAN" pitchFamily="2" charset="0"/>
                          <a:cs typeface="NikoshBAN" pitchFamily="2" charset="0"/>
                        </a:rPr>
                        <a:t>5,000</a:t>
                      </a:r>
                    </a:p>
                    <a:p>
                      <a:pPr algn="r"/>
                      <a:r>
                        <a:rPr lang="en-US" sz="2400" b="0" dirty="0" smtClean="0">
                          <a:latin typeface="NikoshBAN" pitchFamily="2" charset="0"/>
                          <a:cs typeface="NikoshBAN" pitchFamily="2" charset="0"/>
                        </a:rPr>
                        <a:t>15,000</a:t>
                      </a:r>
                    </a:p>
                    <a:p>
                      <a:pPr algn="r"/>
                      <a:r>
                        <a:rPr lang="en-US" sz="2400" b="0" dirty="0" smtClean="0">
                          <a:latin typeface="NikoshBAN" pitchFamily="2" charset="0"/>
                          <a:cs typeface="NikoshBAN" pitchFamily="2" charset="0"/>
                        </a:rPr>
                        <a:t>5,000</a:t>
                      </a:r>
                    </a:p>
                    <a:p>
                      <a:pPr algn="r"/>
                      <a:r>
                        <a:rPr lang="en-US" sz="2400" b="0" u="sng" dirty="0" smtClean="0">
                          <a:latin typeface="NikoshBAN" pitchFamily="2" charset="0"/>
                          <a:cs typeface="NikoshBAN" pitchFamily="2" charset="0"/>
                        </a:rPr>
                        <a:t>8,000</a:t>
                      </a:r>
                      <a:endParaRPr lang="en-US" sz="2400" b="0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latin typeface="NikoshBAN" pitchFamily="2" charset="0"/>
                          <a:cs typeface="NikoshBAN" pitchFamily="2" charset="0"/>
                        </a:rPr>
                        <a:t>40,000</a:t>
                      </a:r>
                    </a:p>
                    <a:p>
                      <a:pPr algn="r"/>
                      <a:r>
                        <a:rPr lang="en-US" sz="2400" b="0" u="sng" dirty="0" smtClean="0">
                          <a:latin typeface="NikoshBAN" pitchFamily="2" charset="0"/>
                          <a:cs typeface="NikoshBAN" pitchFamily="2" charset="0"/>
                        </a:rPr>
                        <a:t>52,700</a:t>
                      </a:r>
                    </a:p>
                    <a:p>
                      <a:pPr algn="r"/>
                      <a:r>
                        <a:rPr lang="en-US" sz="2400" b="0" u="none" dirty="0" smtClean="0">
                          <a:latin typeface="NikoshBAN" pitchFamily="2" charset="0"/>
                          <a:cs typeface="NikoshBAN" pitchFamily="2" charset="0"/>
                        </a:rPr>
                        <a:t>92,700</a:t>
                      </a:r>
                    </a:p>
                    <a:p>
                      <a:pPr algn="r"/>
                      <a:endParaRPr lang="en-US" sz="2400" b="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sz="2400" b="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sz="2400" b="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sz="2400" b="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sz="2400" b="0" u="sng" dirty="0" smtClean="0">
                          <a:latin typeface="NikoshBAN" pitchFamily="2" charset="0"/>
                          <a:cs typeface="NikoshBAN" pitchFamily="2" charset="0"/>
                        </a:rPr>
                        <a:t>33,000</a:t>
                      </a:r>
                    </a:p>
                    <a:p>
                      <a:pPr algn="r"/>
                      <a:r>
                        <a:rPr lang="en-US" sz="2400" b="0" u="sng" dirty="0" smtClean="0">
                          <a:latin typeface="NikoshBAN" pitchFamily="2" charset="0"/>
                          <a:cs typeface="NikoshBAN" pitchFamily="2" charset="0"/>
                        </a:rPr>
                        <a:t>59,700</a:t>
                      </a:r>
                      <a:endParaRPr lang="en-US" sz="2400" b="0" u="sn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371601"/>
          <a:ext cx="8534400" cy="46634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029200"/>
                <a:gridCol w="1828800"/>
                <a:gridCol w="1676400"/>
              </a:tblGrid>
              <a:tr h="3809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বিস্তারিত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(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পরিমাণ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(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 smtClean="0">
                          <a:latin typeface="NikoshBAN" pitchFamily="2" charset="0"/>
                          <a:cs typeface="NikoshBAN" pitchFamily="2" charset="0"/>
                        </a:rPr>
                        <a:t>সম্পদসমূহঃ</a:t>
                      </a:r>
                      <a:endParaRPr lang="en-US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u="none" dirty="0" err="1" smtClean="0">
                          <a:latin typeface="NikoshBAN" pitchFamily="2" charset="0"/>
                          <a:cs typeface="NikoshBAN" pitchFamily="2" charset="0"/>
                        </a:rPr>
                        <a:t>স্থায়ী</a:t>
                      </a:r>
                      <a:r>
                        <a:rPr lang="en-US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সম্পদ</a:t>
                      </a:r>
                      <a:r>
                        <a:rPr lang="en-US" u="none" baseline="0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</a:p>
                    <a:p>
                      <a:pPr algn="l"/>
                      <a:r>
                        <a:rPr lang="en-US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সুনাম</a:t>
                      </a:r>
                      <a:endParaRPr lang="en-US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দালানকোঠা</a:t>
                      </a:r>
                      <a:endParaRPr lang="en-US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বাদ</a:t>
                      </a:r>
                      <a:r>
                        <a:rPr lang="en-US" u="none" baseline="0" dirty="0" smtClean="0">
                          <a:latin typeface="NikoshBAN" pitchFamily="2" charset="0"/>
                          <a:cs typeface="NikoshBAN" pitchFamily="2" charset="0"/>
                        </a:rPr>
                        <a:t>: </a:t>
                      </a:r>
                      <a:r>
                        <a:rPr lang="en-US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অবচয়</a:t>
                      </a:r>
                      <a:r>
                        <a:rPr lang="en-US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সঞ্চিতি</a:t>
                      </a:r>
                      <a:endParaRPr lang="en-US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যন্ত্রপাতি</a:t>
                      </a:r>
                      <a:endParaRPr lang="en-US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বা</a:t>
                      </a:r>
                      <a:r>
                        <a:rPr lang="en-US" u="none" baseline="0" dirty="0" smtClean="0">
                          <a:latin typeface="NikoshBAN" pitchFamily="2" charset="0"/>
                          <a:cs typeface="NikoshBAN" pitchFamily="2" charset="0"/>
                        </a:rPr>
                        <a:t>: </a:t>
                      </a:r>
                      <a:r>
                        <a:rPr lang="en-US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অবচয়</a:t>
                      </a:r>
                      <a:r>
                        <a:rPr lang="en-US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সঞ্চিতি</a:t>
                      </a:r>
                      <a:endParaRPr lang="en-US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বিনিয়োগ</a:t>
                      </a:r>
                      <a:r>
                        <a:rPr lang="en-US" u="none" baseline="0" dirty="0" smtClean="0">
                          <a:latin typeface="NikoshBAN" pitchFamily="2" charset="0"/>
                          <a:cs typeface="NikoshBAN" pitchFamily="2" charset="0"/>
                        </a:rPr>
                        <a:t>: </a:t>
                      </a:r>
                    </a:p>
                    <a:p>
                      <a:pPr algn="l"/>
                      <a:r>
                        <a:rPr lang="en-US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চলতি</a:t>
                      </a:r>
                      <a:r>
                        <a:rPr lang="en-US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সম্পদ</a:t>
                      </a:r>
                      <a:r>
                        <a:rPr lang="en-US" u="none" baseline="0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</a:p>
                    <a:p>
                      <a:pPr algn="l"/>
                      <a:r>
                        <a:rPr lang="en-US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প্রাপ্য</a:t>
                      </a:r>
                      <a:r>
                        <a:rPr lang="en-US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endParaRPr lang="en-US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বাদ</a:t>
                      </a:r>
                      <a:r>
                        <a:rPr lang="en-US" u="none" baseline="0" dirty="0" smtClean="0">
                          <a:latin typeface="NikoshBAN" pitchFamily="2" charset="0"/>
                          <a:cs typeface="NikoshBAN" pitchFamily="2" charset="0"/>
                        </a:rPr>
                        <a:t>: </a:t>
                      </a:r>
                      <a:r>
                        <a:rPr lang="en-US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নতুন</a:t>
                      </a:r>
                      <a:r>
                        <a:rPr lang="en-US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সঞ্চিতি</a:t>
                      </a:r>
                      <a:endParaRPr lang="en-US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en-US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জমা</a:t>
                      </a:r>
                      <a:endParaRPr lang="en-US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মজুদ</a:t>
                      </a:r>
                      <a:r>
                        <a:rPr lang="en-US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পণ্য</a:t>
                      </a:r>
                      <a:endParaRPr lang="en-US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অসমন্বয়কৃত</a:t>
                      </a:r>
                      <a:r>
                        <a:rPr lang="en-US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ব্যয়</a:t>
                      </a:r>
                      <a:r>
                        <a:rPr lang="en-US" u="none" baseline="0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</a:p>
                    <a:p>
                      <a:pPr algn="ctr"/>
                      <a:r>
                        <a:rPr lang="en-US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মোট</a:t>
                      </a:r>
                      <a:r>
                        <a:rPr lang="en-US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সম্পদ</a:t>
                      </a:r>
                      <a:endParaRPr lang="en-US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40,000</a:t>
                      </a:r>
                    </a:p>
                    <a:p>
                      <a:r>
                        <a:rPr lang="en-US" u="sng" dirty="0" smtClean="0">
                          <a:latin typeface="NikoshBAN" pitchFamily="2" charset="0"/>
                          <a:cs typeface="NikoshBAN" pitchFamily="2" charset="0"/>
                        </a:rPr>
                        <a:t>2,000</a:t>
                      </a:r>
                    </a:p>
                    <a:p>
                      <a:r>
                        <a:rPr lang="en-US" u="none" dirty="0" smtClean="0">
                          <a:latin typeface="NikoshBAN" pitchFamily="2" charset="0"/>
                          <a:cs typeface="NikoshBAN" pitchFamily="2" charset="0"/>
                        </a:rPr>
                        <a:t>60,000</a:t>
                      </a:r>
                    </a:p>
                    <a:p>
                      <a:r>
                        <a:rPr lang="en-US" u="sng" dirty="0" smtClean="0">
                          <a:latin typeface="NikoshBAN" pitchFamily="2" charset="0"/>
                          <a:cs typeface="NikoshBAN" pitchFamily="2" charset="0"/>
                        </a:rPr>
                        <a:t>6,000</a:t>
                      </a:r>
                    </a:p>
                    <a:p>
                      <a:endParaRPr lang="en-US" u="sng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u="sng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u="none" dirty="0" smtClean="0">
                          <a:latin typeface="NikoshBAN" pitchFamily="2" charset="0"/>
                          <a:cs typeface="NikoshBAN" pitchFamily="2" charset="0"/>
                        </a:rPr>
                        <a:t>25,000</a:t>
                      </a:r>
                    </a:p>
                    <a:p>
                      <a:r>
                        <a:rPr lang="en-US" u="sng" dirty="0" smtClean="0">
                          <a:latin typeface="NikoshBAN" pitchFamily="2" charset="0"/>
                          <a:cs typeface="NikoshBAN" pitchFamily="2" charset="0"/>
                        </a:rPr>
                        <a:t>2,500</a:t>
                      </a:r>
                    </a:p>
                    <a:p>
                      <a:endParaRPr lang="en-US" u="none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-00000-</a:t>
                      </a:r>
                    </a:p>
                    <a:p>
                      <a:endParaRPr lang="en-US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38,000</a:t>
                      </a:r>
                    </a:p>
                    <a:p>
                      <a:endParaRPr lang="en-US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54,000</a:t>
                      </a:r>
                    </a:p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-00000-</a:t>
                      </a:r>
                    </a:p>
                    <a:p>
                      <a:endParaRPr lang="en-US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22,500</a:t>
                      </a:r>
                    </a:p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16,700</a:t>
                      </a:r>
                    </a:p>
                    <a:p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35,000</a:t>
                      </a:r>
                    </a:p>
                    <a:p>
                      <a:r>
                        <a:rPr lang="en-US" u="sng" dirty="0" smtClean="0">
                          <a:latin typeface="NikoshBAN" pitchFamily="2" charset="0"/>
                          <a:cs typeface="NikoshBAN" pitchFamily="2" charset="0"/>
                        </a:rPr>
                        <a:t>-00000-</a:t>
                      </a:r>
                    </a:p>
                    <a:p>
                      <a:r>
                        <a:rPr lang="en-US" u="sng" dirty="0" smtClean="0">
                          <a:latin typeface="NikoshBAN" pitchFamily="2" charset="0"/>
                          <a:cs typeface="NikoshBAN" pitchFamily="2" charset="0"/>
                        </a:rPr>
                        <a:t>1,66,200</a:t>
                      </a:r>
                      <a:endParaRPr lang="en-US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590800" y="228600"/>
            <a:ext cx="3962400" cy="990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কোম্পানি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লিঃ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এর</a:t>
            </a:r>
            <a:endParaRPr lang="en-US" sz="2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অবস্থার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বিবরণী</a:t>
            </a:r>
            <a:endParaRPr lang="en-US" sz="2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2014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31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ডিসেম্বর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তারিখের</a:t>
            </a:r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733800" y="6096000"/>
            <a:ext cx="2286000" cy="762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চলমান</a:t>
            </a:r>
            <a:endParaRPr lang="en-US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503</TotalTime>
  <Words>842</Words>
  <Application>Microsoft Office PowerPoint</Application>
  <PresentationFormat>On-screen Show (4:3)</PresentationFormat>
  <Paragraphs>349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ICT</dc:creator>
  <cp:lastModifiedBy>ICT</cp:lastModifiedBy>
  <cp:revision>106</cp:revision>
  <dcterms:created xsi:type="dcterms:W3CDTF">2006-08-16T00:00:00Z</dcterms:created>
  <dcterms:modified xsi:type="dcterms:W3CDTF">2020-06-01T05:12:34Z</dcterms:modified>
</cp:coreProperties>
</file>