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76" r:id="rId4"/>
    <p:sldId id="263" r:id="rId5"/>
    <p:sldId id="260" r:id="rId6"/>
    <p:sldId id="262" r:id="rId7"/>
    <p:sldId id="274" r:id="rId8"/>
    <p:sldId id="275" r:id="rId9"/>
    <p:sldId id="259" r:id="rId10"/>
    <p:sldId id="264" r:id="rId11"/>
    <p:sldId id="261" r:id="rId12"/>
    <p:sldId id="272" r:id="rId13"/>
    <p:sldId id="265" r:id="rId14"/>
    <p:sldId id="273" r:id="rId15"/>
    <p:sldId id="266" r:id="rId16"/>
    <p:sldId id="277" r:id="rId17"/>
    <p:sldId id="271" r:id="rId18"/>
    <p:sldId id="270" r:id="rId19"/>
    <p:sldId id="278" r:id="rId20"/>
    <p:sldId id="267" r:id="rId21"/>
    <p:sldId id="26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4" d="100"/>
          <a:sy n="74" d="100"/>
        </p:scale>
        <p:origin x="1290" y="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113E2-BCAC-4309-B786-6658FE8AA4A2}" type="datetimeFigureOut">
              <a:rPr lang="en-US" smtClean="0"/>
              <a:t>6/1/2020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C3A2F-727C-4307-9ECF-4978418D77BA}" type="slidenum">
              <a:rPr lang="en-US" smtClean="0"/>
              <a:t>‹#›</a:t>
            </a:fld>
            <a:endParaRPr lang="en-US"/>
          </a:p>
        </p:txBody>
      </p:sp>
    </p:spTree>
    <p:extLst>
      <p:ext uri="{BB962C8B-B14F-4D97-AF65-F5344CB8AC3E}">
        <p14:creationId xmlns:p14="http://schemas.microsoft.com/office/powerpoint/2010/main" val="3470735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n.wikipedia.org/wiki/%E0%A6%AE%E0%A7%8C%E0%A6%B2%E0%A6%BF%E0%A6%95_%E0%A6%AA%E0%A6%A6%E0%A6%BE%E0%A6%B0%E0%A7%8D%E0%A6%A5"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bn.wikipedia.org/wiki/%E0%A6%AC%E0%A7%87%E0%A6%97%E0%A7%81%E0%A6%A8%E0%A6%BF" TargetMode="External"/><Relationship Id="rId4" Type="http://schemas.openxmlformats.org/officeDocument/2006/relationships/hyperlink" Target="https://bn.wikipedia.org/wiki/%E0%A6%AA%E0%A6%BE%E0%A6%B0%E0%A6%AE%E0%A6%BE%E0%A6%A3%E0%A6%AC%E0%A6%BF%E0%A6%95_%E0%A6%B8%E0%A6%82%E0%A6%96%E0%A7%8D%E0%A6%AF%E0%A6%B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dirty="0"/>
              <a:t>ছাত্র/ছাত্রীদের প্রশ্নত্তোরের মাধ্যমে ( এই বর্তনী সুইচ দেয়ার পর পরিবাহী দিয়ে কি প্রবাহীত হচ্ছে?) পাঠ ঘোষনা করা যেতে পারে ।</a:t>
            </a:r>
            <a:endParaRPr lang="en-US" dirty="0"/>
          </a:p>
          <a:p>
            <a:endParaRPr lang="en-US" dirty="0"/>
          </a:p>
        </p:txBody>
      </p:sp>
      <p:sp>
        <p:nvSpPr>
          <p:cNvPr id="4" name="Slide Number Placeholder 3"/>
          <p:cNvSpPr>
            <a:spLocks noGrp="1"/>
          </p:cNvSpPr>
          <p:nvPr>
            <p:ph type="sldNum" sz="quarter" idx="10"/>
          </p:nvPr>
        </p:nvSpPr>
        <p:spPr/>
        <p:txBody>
          <a:bodyPr/>
          <a:lstStyle/>
          <a:p>
            <a:fld id="{77FC3A2F-727C-4307-9ECF-4978418D77BA}" type="slidenum">
              <a:rPr lang="en-US" smtClean="0"/>
              <a:t>3</a:t>
            </a:fld>
            <a:endParaRPr lang="en-US"/>
          </a:p>
        </p:txBody>
      </p:sp>
    </p:spTree>
    <p:extLst>
      <p:ext uri="{BB962C8B-B14F-4D97-AF65-F5344CB8AC3E}">
        <p14:creationId xmlns:p14="http://schemas.microsoft.com/office/powerpoint/2010/main" val="337419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a:t>ছাত্র/ছাত্রীদের প্রশ্নত্তোরের মাধ্যমে ( এই ডিভাইস গুলি কোন শক্তি দ্বারা চলে?)  পাঠ ঘোষনা করা যেতে পারে ।</a:t>
            </a:r>
            <a:endParaRPr lang="en-US" dirty="0"/>
          </a:p>
        </p:txBody>
      </p:sp>
      <p:sp>
        <p:nvSpPr>
          <p:cNvPr id="4" name="Slide Number Placeholder 3"/>
          <p:cNvSpPr>
            <a:spLocks noGrp="1"/>
          </p:cNvSpPr>
          <p:nvPr>
            <p:ph type="sldNum" sz="quarter" idx="10"/>
          </p:nvPr>
        </p:nvSpPr>
        <p:spPr/>
        <p:txBody>
          <a:bodyPr/>
          <a:lstStyle/>
          <a:p>
            <a:fld id="{77FC3A2F-727C-4307-9ECF-4978418D77BA}" type="slidenum">
              <a:rPr lang="en-US" smtClean="0"/>
              <a:t>4</a:t>
            </a:fld>
            <a:endParaRPr lang="en-US"/>
          </a:p>
        </p:txBody>
      </p:sp>
    </p:spTree>
    <p:extLst>
      <p:ext uri="{BB962C8B-B14F-4D97-AF65-F5344CB8AC3E}">
        <p14:creationId xmlns:p14="http://schemas.microsoft.com/office/powerpoint/2010/main" val="142649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b="0" i="0" kern="1200" dirty="0">
                <a:solidFill>
                  <a:schemeClr val="tx1"/>
                </a:solidFill>
                <a:effectLst/>
                <a:latin typeface="+mn-lt"/>
                <a:ea typeface="+mn-ea"/>
                <a:cs typeface="+mn-cs"/>
              </a:rPr>
              <a:t>এর ভিতরে পদার্থ হলো– ইন্দ্রিয়গ্রাহ্য যে কোন বস্তু, যার ভর আছে, যা কোন স্থান দখল এবং যার প্রতিরোধ করার ক্ষমতা আছে, তাকে পদার্থ বলে। যেমন-বই, পাথর, কাগজ, কলম, ইত্যাদি।</a:t>
            </a:r>
            <a:endParaRPr lang="en-US" dirty="0"/>
          </a:p>
        </p:txBody>
      </p:sp>
      <p:sp>
        <p:nvSpPr>
          <p:cNvPr id="4" name="Slide Number Placeholder 3"/>
          <p:cNvSpPr>
            <a:spLocks noGrp="1"/>
          </p:cNvSpPr>
          <p:nvPr>
            <p:ph type="sldNum" sz="quarter" idx="10"/>
          </p:nvPr>
        </p:nvSpPr>
        <p:spPr/>
        <p:txBody>
          <a:bodyPr/>
          <a:lstStyle/>
          <a:p>
            <a:fld id="{77FC3A2F-727C-4307-9ECF-4978418D77BA}" type="slidenum">
              <a:rPr lang="en-US" smtClean="0"/>
              <a:t>7</a:t>
            </a:fld>
            <a:endParaRPr lang="en-US"/>
          </a:p>
        </p:txBody>
      </p:sp>
    </p:spTree>
    <p:extLst>
      <p:ext uri="{BB962C8B-B14F-4D97-AF65-F5344CB8AC3E}">
        <p14:creationId xmlns:p14="http://schemas.microsoft.com/office/powerpoint/2010/main" val="447641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a:t>পদার্থ, অণু, পরমাণু, </a:t>
            </a:r>
            <a:endParaRPr lang="en-US" dirty="0"/>
          </a:p>
        </p:txBody>
      </p:sp>
      <p:sp>
        <p:nvSpPr>
          <p:cNvPr id="4" name="Slide Number Placeholder 3"/>
          <p:cNvSpPr>
            <a:spLocks noGrp="1"/>
          </p:cNvSpPr>
          <p:nvPr>
            <p:ph type="sldNum" sz="quarter" idx="10"/>
          </p:nvPr>
        </p:nvSpPr>
        <p:spPr/>
        <p:txBody>
          <a:bodyPr/>
          <a:lstStyle/>
          <a:p>
            <a:fld id="{77FC3A2F-727C-4307-9ECF-4978418D77BA}" type="slidenum">
              <a:rPr lang="en-US" smtClean="0"/>
              <a:t>9</a:t>
            </a:fld>
            <a:endParaRPr lang="en-US"/>
          </a:p>
        </p:txBody>
      </p:sp>
    </p:spTree>
    <p:extLst>
      <p:ext uri="{BB962C8B-B14F-4D97-AF65-F5344CB8AC3E}">
        <p14:creationId xmlns:p14="http://schemas.microsoft.com/office/powerpoint/2010/main" val="267218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1200" b="0" i="0" kern="1200" dirty="0">
                <a:solidFill>
                  <a:schemeClr val="tx1"/>
                </a:solidFill>
                <a:effectLst/>
                <a:latin typeface="+mn-lt"/>
                <a:ea typeface="+mn-ea"/>
                <a:cs typeface="+mn-cs"/>
              </a:rPr>
              <a:t>পরমাণুঃ </a:t>
            </a:r>
            <a:r>
              <a:rPr lang="bn-BD" sz="1200" b="0" i="0" u="none" strike="noStrike" kern="1200" dirty="0">
                <a:solidFill>
                  <a:schemeClr val="tx1">
                    <a:lumMod val="95000"/>
                    <a:lumOff val="5000"/>
                  </a:schemeClr>
                </a:solidFill>
                <a:effectLst/>
                <a:latin typeface="NikoshBAN" panose="02000000000000000000" pitchFamily="2" charset="0"/>
                <a:ea typeface="+mn-ea"/>
                <a:cs typeface="NikoshBAN" panose="02000000000000000000" pitchFamily="2" charset="0"/>
              </a:rPr>
              <a:t>রাসায়নিক</a:t>
            </a:r>
            <a:r>
              <a:rPr lang="bn-IN" sz="1200" b="0" i="0" u="none" strike="noStrike" kern="1200" dirty="0">
                <a:solidFill>
                  <a:schemeClr val="tx1">
                    <a:lumMod val="95000"/>
                    <a:lumOff val="5000"/>
                  </a:schemeClr>
                </a:solidFill>
                <a:effectLst/>
                <a:latin typeface="NikoshBAN" panose="02000000000000000000" pitchFamily="2" charset="0"/>
                <a:ea typeface="+mn-ea"/>
                <a:cs typeface="NikoshBAN" panose="02000000000000000000" pitchFamily="2" charset="0"/>
              </a:rPr>
              <a:t> মৌলের</a:t>
            </a:r>
            <a:r>
              <a:rPr lang="bn-BD" sz="1200" b="0" i="0" kern="1200" dirty="0">
                <a:solidFill>
                  <a:schemeClr val="tx1"/>
                </a:solidFill>
                <a:effectLst/>
                <a:latin typeface="NikoshBAN" panose="02000000000000000000" pitchFamily="2" charset="0"/>
                <a:ea typeface="+mn-ea"/>
                <a:cs typeface="NikoshBAN" panose="02000000000000000000" pitchFamily="2" charset="0"/>
              </a:rPr>
              <a:t> ক্ষুদ্রতম </a:t>
            </a:r>
            <a:r>
              <a:rPr lang="bn-BD" sz="1200" b="0" i="0" u="none" strike="noStrike" kern="1200" dirty="0">
                <a:solidFill>
                  <a:schemeClr val="tx1"/>
                </a:solidFill>
                <a:effectLst/>
                <a:latin typeface="NikoshBAN" panose="02000000000000000000" pitchFamily="2" charset="0"/>
                <a:ea typeface="+mn-ea"/>
                <a:cs typeface="NikoshBAN" panose="02000000000000000000" pitchFamily="2" charset="0"/>
              </a:rPr>
              <a:t>অংশ</a:t>
            </a:r>
            <a:r>
              <a:rPr lang="bn-BD" sz="1200" b="0" i="0" kern="1200" dirty="0">
                <a:solidFill>
                  <a:schemeClr val="tx1"/>
                </a:solidFill>
                <a:effectLst/>
                <a:latin typeface="NikoshBAN" panose="02000000000000000000" pitchFamily="2" charset="0"/>
                <a:ea typeface="+mn-ea"/>
                <a:cs typeface="NikoshBAN" panose="02000000000000000000" pitchFamily="2" charset="0"/>
              </a:rPr>
              <a:t> যার স্বাধীন </a:t>
            </a:r>
            <a:r>
              <a:rPr lang="bn-BD" sz="1200" b="0" i="0" u="none" strike="noStrike" kern="1200" dirty="0">
                <a:solidFill>
                  <a:schemeClr val="tx1"/>
                </a:solidFill>
                <a:effectLst/>
                <a:latin typeface="NikoshBAN" panose="02000000000000000000" pitchFamily="2" charset="0"/>
                <a:ea typeface="+mn-ea"/>
                <a:cs typeface="NikoshBAN" panose="02000000000000000000" pitchFamily="2" charset="0"/>
              </a:rPr>
              <a:t>অস্তিত্ব</a:t>
            </a:r>
            <a:r>
              <a:rPr lang="bn-BD" sz="1200" b="0" i="0" kern="1200" dirty="0">
                <a:solidFill>
                  <a:schemeClr val="tx1"/>
                </a:solidFill>
                <a:effectLst/>
                <a:latin typeface="NikoshBAN" panose="02000000000000000000" pitchFamily="2" charset="0"/>
                <a:ea typeface="+mn-ea"/>
                <a:cs typeface="NikoshBAN" panose="02000000000000000000" pitchFamily="2" charset="0"/>
              </a:rPr>
              <a:t> নেই (</a:t>
            </a:r>
            <a:r>
              <a:rPr lang="bn-BD" sz="1200" b="0" i="0" u="none" strike="noStrike" kern="1200" dirty="0">
                <a:solidFill>
                  <a:schemeClr val="tx1"/>
                </a:solidFill>
                <a:effectLst/>
                <a:latin typeface="NikoshBAN" panose="02000000000000000000" pitchFamily="2" charset="0"/>
                <a:ea typeface="+mn-ea"/>
                <a:cs typeface="NikoshBAN" panose="02000000000000000000" pitchFamily="2" charset="0"/>
              </a:rPr>
              <a:t>নিস্ক্রিয় গ্যাসে</a:t>
            </a:r>
            <a:r>
              <a:rPr lang="bn-IN" sz="1200" b="0" i="0" u="none" strike="noStrike" kern="1200" dirty="0">
                <a:solidFill>
                  <a:schemeClr val="tx1"/>
                </a:solidFill>
                <a:effectLst/>
                <a:latin typeface="NikoshBAN" panose="02000000000000000000" pitchFamily="2" charset="0"/>
                <a:ea typeface="+mn-ea"/>
                <a:cs typeface="NikoshBAN" panose="02000000000000000000" pitchFamily="2" charset="0"/>
              </a:rPr>
              <a:t>র </a:t>
            </a:r>
            <a:r>
              <a:rPr lang="bn-BD" sz="1200" b="0" i="0" kern="1200" dirty="0">
                <a:solidFill>
                  <a:schemeClr val="tx1"/>
                </a:solidFill>
                <a:effectLst/>
                <a:latin typeface="NikoshBAN" panose="02000000000000000000" pitchFamily="2" charset="0"/>
                <a:ea typeface="+mn-ea"/>
                <a:cs typeface="NikoshBAN" panose="02000000000000000000" pitchFamily="2" charset="0"/>
              </a:rPr>
              <a:t>পরমাণু ব্যতীত), কিন্তু </a:t>
            </a:r>
            <a:r>
              <a:rPr lang="bn-BD" sz="1200" b="0" i="0" u="none" strike="noStrike" kern="1200" dirty="0">
                <a:solidFill>
                  <a:schemeClr val="tx1"/>
                </a:solidFill>
                <a:effectLst/>
                <a:latin typeface="NikoshBAN" panose="02000000000000000000" pitchFamily="2" charset="0"/>
                <a:ea typeface="+mn-ea"/>
                <a:cs typeface="NikoshBAN" panose="02000000000000000000" pitchFamily="2" charset="0"/>
              </a:rPr>
              <a:t>রাসায়নিক বিক্রিয়ায়</a:t>
            </a:r>
            <a:r>
              <a:rPr lang="bn-BD" sz="1200" b="0" i="0" kern="1200" dirty="0">
                <a:solidFill>
                  <a:schemeClr val="tx1"/>
                </a:solidFill>
                <a:effectLst/>
                <a:latin typeface="NikoshBAN" panose="02000000000000000000" pitchFamily="2" charset="0"/>
                <a:ea typeface="+mn-ea"/>
                <a:cs typeface="NikoshBAN" panose="02000000000000000000" pitchFamily="2" charset="0"/>
              </a:rPr>
              <a:t> সরাসরি অংশ গ্রহণ করতে পারে সেসব </a:t>
            </a:r>
            <a:r>
              <a:rPr lang="bn-BD" sz="1200" b="0" i="0" u="none" strike="noStrike" kern="1200" dirty="0">
                <a:solidFill>
                  <a:schemeClr val="tx1"/>
                </a:solidFill>
                <a:effectLst/>
                <a:latin typeface="NikoshBAN" panose="02000000000000000000" pitchFamily="2" charset="0"/>
                <a:ea typeface="+mn-ea"/>
                <a:cs typeface="NikoshBAN" panose="02000000000000000000" pitchFamily="2" charset="0"/>
              </a:rPr>
              <a:t>আণুবীক্ষণিক</a:t>
            </a:r>
            <a:r>
              <a:rPr lang="bn-BD" sz="1200" b="0" i="0" kern="1200" dirty="0">
                <a:solidFill>
                  <a:schemeClr val="tx1"/>
                </a:solidFill>
                <a:effectLst/>
                <a:latin typeface="NikoshBAN" panose="02000000000000000000" pitchFamily="2" charset="0"/>
                <a:ea typeface="+mn-ea"/>
                <a:cs typeface="NikoshBAN" panose="02000000000000000000" pitchFamily="2" charset="0"/>
              </a:rPr>
              <a:t> </a:t>
            </a:r>
            <a:r>
              <a:rPr lang="bn-BD" sz="1200" b="0" i="0" u="none" strike="noStrike" kern="1200" dirty="0">
                <a:solidFill>
                  <a:schemeClr val="tx1"/>
                </a:solidFill>
                <a:effectLst/>
                <a:latin typeface="NikoshBAN" panose="02000000000000000000" pitchFamily="2" charset="0"/>
                <a:ea typeface="+mn-ea"/>
                <a:cs typeface="NikoshBAN" panose="02000000000000000000" pitchFamily="2" charset="0"/>
              </a:rPr>
              <a:t>কণিকাদিকে</a:t>
            </a:r>
            <a:r>
              <a:rPr lang="bn-BD" sz="1200" b="0" i="0" kern="1200" dirty="0">
                <a:solidFill>
                  <a:schemeClr val="tx1"/>
                </a:solidFill>
                <a:effectLst/>
                <a:latin typeface="NikoshBAN" panose="02000000000000000000" pitchFamily="2" charset="0"/>
                <a:ea typeface="+mn-ea"/>
                <a:cs typeface="NikoshBAN" panose="02000000000000000000" pitchFamily="2" charset="0"/>
              </a:rPr>
              <a:t> </a:t>
            </a:r>
            <a:r>
              <a:rPr lang="bn-BD" sz="1200" b="1" i="0" kern="1200" dirty="0">
                <a:solidFill>
                  <a:schemeClr val="tx1"/>
                </a:solidFill>
                <a:effectLst/>
                <a:latin typeface="NikoshBAN" panose="02000000000000000000" pitchFamily="2" charset="0"/>
                <a:ea typeface="+mn-ea"/>
                <a:cs typeface="NikoshBAN" panose="02000000000000000000" pitchFamily="2" charset="0"/>
              </a:rPr>
              <a:t>পরমাণু</a:t>
            </a:r>
            <a:r>
              <a:rPr lang="bn-BD" sz="1200" b="0" i="0" kern="1200" dirty="0">
                <a:solidFill>
                  <a:schemeClr val="tx1"/>
                </a:solidFill>
                <a:effectLst/>
                <a:latin typeface="NikoshBAN" panose="02000000000000000000" pitchFamily="2" charset="0"/>
                <a:ea typeface="+mn-ea"/>
                <a:cs typeface="NikoshBAN" panose="02000000000000000000" pitchFamily="2" charset="0"/>
              </a:rPr>
              <a:t> </a:t>
            </a:r>
            <a:r>
              <a:rPr lang="bn-BD" dirty="0">
                <a:latin typeface="NikoshBAN" panose="02000000000000000000" pitchFamily="2" charset="0"/>
                <a:cs typeface="NikoshBAN" panose="02000000000000000000" pitchFamily="2" charset="0"/>
              </a:rPr>
              <a:t>(</a:t>
            </a:r>
            <a:r>
              <a:rPr lang="en-US" sz="1200" u="none" strike="noStrike" kern="1200"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English</a:t>
            </a:r>
            <a:r>
              <a:rPr lang="bn-IN" sz="1200" u="none" strike="noStrike" kern="1200"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 </a:t>
            </a:r>
            <a:r>
              <a:rPr lang="en-US"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1200" u="none" strike="noStrike" kern="1200"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ea typeface="+mn-ea"/>
                <a:cs typeface="NikoshBAN" panose="02000000000000000000" pitchFamily="2" charset="0"/>
              </a:rPr>
              <a:t>Atom</a:t>
            </a:r>
            <a:r>
              <a:rPr lang="en-US" dirty="0">
                <a:latin typeface="NikoshBAN" panose="02000000000000000000" pitchFamily="2" charset="0"/>
                <a:cs typeface="NikoshBAN" panose="02000000000000000000" pitchFamily="2" charset="0"/>
              </a:rPr>
              <a:t>)</a:t>
            </a:r>
            <a:r>
              <a:rPr lang="en-US" sz="1200" b="0" i="0" kern="1200" dirty="0">
                <a:solidFill>
                  <a:schemeClr val="tx1"/>
                </a:solidFill>
                <a:effectLst/>
                <a:latin typeface="NikoshBAN" panose="02000000000000000000" pitchFamily="2" charset="0"/>
                <a:ea typeface="+mn-ea"/>
                <a:cs typeface="NikoshBAN" panose="02000000000000000000" pitchFamily="2" charset="0"/>
              </a:rPr>
              <a:t> </a:t>
            </a:r>
            <a:r>
              <a:rPr lang="bn-BD" sz="1200" b="0" i="0" kern="1200" dirty="0">
                <a:solidFill>
                  <a:schemeClr val="tx1"/>
                </a:solidFill>
                <a:effectLst/>
                <a:latin typeface="NikoshBAN" panose="02000000000000000000" pitchFamily="2" charset="0"/>
                <a:ea typeface="+mn-ea"/>
                <a:cs typeface="NikoshBAN" panose="02000000000000000000" pitchFamily="2" charset="0"/>
              </a:rPr>
              <a:t>বলে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77FC3A2F-727C-4307-9ECF-4978418D77BA}" type="slidenum">
              <a:rPr lang="en-US" smtClean="0"/>
              <a:t>10</a:t>
            </a:fld>
            <a:endParaRPr lang="en-US"/>
          </a:p>
        </p:txBody>
      </p:sp>
    </p:spTree>
    <p:extLst>
      <p:ext uri="{BB962C8B-B14F-4D97-AF65-F5344CB8AC3E}">
        <p14:creationId xmlns:p14="http://schemas.microsoft.com/office/powerpoint/2010/main" val="2095525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C3A2F-727C-4307-9ECF-4978418D77BA}" type="slidenum">
              <a:rPr lang="en-US" smtClean="0"/>
              <a:t>13</a:t>
            </a:fld>
            <a:endParaRPr lang="en-US"/>
          </a:p>
        </p:txBody>
      </p:sp>
    </p:spTree>
    <p:extLst>
      <p:ext uri="{BB962C8B-B14F-4D97-AF65-F5344CB8AC3E}">
        <p14:creationId xmlns:p14="http://schemas.microsoft.com/office/powerpoint/2010/main" val="4277937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b="1" i="0" kern="1200" dirty="0">
                <a:solidFill>
                  <a:schemeClr val="tx1"/>
                </a:solidFill>
                <a:effectLst/>
                <a:latin typeface="+mn-lt"/>
                <a:ea typeface="+mn-ea"/>
                <a:cs typeface="+mn-cs"/>
              </a:rPr>
              <a:t>সোনা</a:t>
            </a:r>
            <a:r>
              <a:rPr lang="bn-IN" sz="1200" b="1" i="0" kern="1200" dirty="0">
                <a:solidFill>
                  <a:schemeClr val="tx1"/>
                </a:solidFill>
                <a:effectLst/>
                <a:latin typeface="+mn-lt"/>
                <a:ea typeface="+mn-ea"/>
                <a:cs typeface="+mn-cs"/>
              </a:rPr>
              <a:t>ঃ</a:t>
            </a:r>
            <a:r>
              <a:rPr lang="bn-BD" sz="1200" b="0" i="0" kern="1200" dirty="0">
                <a:solidFill>
                  <a:schemeClr val="tx1"/>
                </a:solidFill>
                <a:effectLst/>
                <a:latin typeface="+mn-lt"/>
                <a:ea typeface="+mn-ea"/>
                <a:cs typeface="+mn-cs"/>
              </a:rPr>
              <a:t> একটি ধাতব হলুদ বর্ণের ধাতু। বহু প্রাচীনকাল থেকেই মানুষ এই ধাতুর সাথে পরিচিত ছিল। অপরিবর্তনীয় বৈশিষ্ট্য, চকচকে বর্ণ, বিনিময়ের সহজ মাধ্যম, কাঠামোর স্থায়ীত্বের কারণে এটি অতি মূল্যবান ধাতু হিসেবে চিহ্নিত হয়ে আসছে সেই প্রাচীনকাল থেকেই। সোনা দিয়ে বিভিন্ন ধরণের অলঙ্কার তৈরির প্রথা এখনও সমানভাবে বিরাজমান রয়েছে।</a:t>
            </a:r>
            <a:endParaRPr lang="bn-IN" sz="1200" b="0" i="0" kern="1200" dirty="0">
              <a:solidFill>
                <a:schemeClr val="tx1"/>
              </a:solidFill>
              <a:effectLst/>
              <a:latin typeface="+mn-lt"/>
              <a:ea typeface="+mn-ea"/>
              <a:cs typeface="+mn-cs"/>
            </a:endParaRPr>
          </a:p>
          <a:p>
            <a:r>
              <a:rPr lang="bn-BD" sz="1200" b="1" i="0" kern="1200" dirty="0">
                <a:solidFill>
                  <a:schemeClr val="tx1">
                    <a:lumMod val="95000"/>
                    <a:lumOff val="5000"/>
                  </a:schemeClr>
                </a:solidFill>
                <a:effectLst/>
                <a:latin typeface="+mn-lt"/>
                <a:ea typeface="+mn-ea"/>
                <a:cs typeface="+mn-cs"/>
              </a:rPr>
              <a:t>পারদ</a:t>
            </a:r>
            <a:r>
              <a:rPr lang="bn-IN" sz="1200" b="1" i="0" kern="1200" dirty="0">
                <a:solidFill>
                  <a:schemeClr val="tx1">
                    <a:lumMod val="95000"/>
                    <a:lumOff val="5000"/>
                  </a:schemeClr>
                </a:solidFill>
                <a:effectLst/>
                <a:latin typeface="+mn-lt"/>
                <a:ea typeface="+mn-ea"/>
                <a:cs typeface="+mn-cs"/>
              </a:rPr>
              <a:t>ঃ</a:t>
            </a:r>
            <a:r>
              <a:rPr lang="bn-BD" sz="1200" b="0" i="0" kern="1200" dirty="0">
                <a:solidFill>
                  <a:schemeClr val="tx1">
                    <a:lumMod val="95000"/>
                    <a:lumOff val="5000"/>
                  </a:schemeClr>
                </a:solidFill>
                <a:effectLst/>
                <a:latin typeface="+mn-lt"/>
                <a:ea typeface="+mn-ea"/>
                <a:cs typeface="+mn-cs"/>
              </a:rPr>
              <a:t> একটি মৌলিক পদার্থ যার প্রতীক </a:t>
            </a:r>
            <a:r>
              <a:rPr lang="en-US" sz="1200" b="1" i="0" kern="1200" dirty="0">
                <a:solidFill>
                  <a:schemeClr val="tx1">
                    <a:lumMod val="95000"/>
                    <a:lumOff val="5000"/>
                  </a:schemeClr>
                </a:solidFill>
                <a:effectLst/>
                <a:latin typeface="+mn-lt"/>
                <a:ea typeface="+mn-ea"/>
                <a:cs typeface="+mn-cs"/>
              </a:rPr>
              <a:t>Hg</a:t>
            </a:r>
            <a:r>
              <a:rPr lang="en-US" sz="1200" b="0" i="0" kern="1200" dirty="0">
                <a:solidFill>
                  <a:schemeClr val="tx1">
                    <a:lumMod val="95000"/>
                    <a:lumOff val="5000"/>
                  </a:schemeClr>
                </a:solidFill>
                <a:effectLst/>
                <a:latin typeface="+mn-lt"/>
                <a:ea typeface="+mn-ea"/>
                <a:cs typeface="+mn-cs"/>
              </a:rPr>
              <a:t> </a:t>
            </a:r>
            <a:r>
              <a:rPr lang="bn-BD" sz="1200" b="0" i="0" kern="1200" dirty="0">
                <a:solidFill>
                  <a:schemeClr val="tx1">
                    <a:lumMod val="95000"/>
                    <a:lumOff val="5000"/>
                  </a:schemeClr>
                </a:solidFill>
                <a:effectLst/>
                <a:latin typeface="+mn-lt"/>
                <a:ea typeface="+mn-ea"/>
                <a:cs typeface="+mn-cs"/>
              </a:rPr>
              <a:t>পারমানবিক সংখ্যা </a:t>
            </a:r>
            <a:r>
              <a:rPr lang="bn-BD" sz="1200" b="0" i="0" kern="1200" dirty="0">
                <a:solidFill>
                  <a:schemeClr val="tx1">
                    <a:lumMod val="95000"/>
                    <a:lumOff val="5000"/>
                  </a:schemeClr>
                </a:solidFill>
                <a:effectLst/>
                <a:latin typeface="NikoshBAN" panose="02000000000000000000" pitchFamily="2" charset="0"/>
                <a:ea typeface="+mn-ea"/>
                <a:cs typeface="NikoshBAN" panose="02000000000000000000" pitchFamily="2" charset="0"/>
              </a:rPr>
              <a:t>৮০</a:t>
            </a:r>
            <a:r>
              <a:rPr lang="bn-BD" sz="1200" b="0" i="0" kern="1200" dirty="0">
                <a:solidFill>
                  <a:schemeClr val="tx1">
                    <a:lumMod val="95000"/>
                    <a:lumOff val="5000"/>
                  </a:schemeClr>
                </a:solidFill>
                <a:effectLst/>
                <a:latin typeface="+mn-lt"/>
                <a:ea typeface="+mn-ea"/>
                <a:cs typeface="+mn-cs"/>
              </a:rPr>
              <a:t>। এটি একটি ভারী </a:t>
            </a:r>
            <a:r>
              <a:rPr lang="en-US" sz="1200" b="0" i="0" kern="1200" dirty="0">
                <a:solidFill>
                  <a:schemeClr val="tx1">
                    <a:lumMod val="95000"/>
                    <a:lumOff val="5000"/>
                  </a:schemeClr>
                </a:solidFill>
                <a:effectLst/>
                <a:latin typeface="+mn-lt"/>
                <a:ea typeface="+mn-ea"/>
                <a:cs typeface="+mn-cs"/>
              </a:rPr>
              <a:t>d-</a:t>
            </a:r>
            <a:r>
              <a:rPr lang="bn-BD" sz="1200" b="0" i="0" kern="1200" dirty="0">
                <a:solidFill>
                  <a:schemeClr val="tx1">
                    <a:lumMod val="95000"/>
                    <a:lumOff val="5000"/>
                  </a:schemeClr>
                </a:solidFill>
                <a:effectLst/>
                <a:latin typeface="+mn-lt"/>
                <a:ea typeface="+mn-ea"/>
                <a:cs typeface="+mn-cs"/>
              </a:rPr>
              <a:t>ব্লক মৌল এবং একমাত্র </a:t>
            </a:r>
            <a:r>
              <a:rPr lang="bn-BD" sz="1200" b="0" i="0" u="none" strike="noStrike" kern="1200" dirty="0">
                <a:solidFill>
                  <a:schemeClr val="tx1">
                    <a:lumMod val="95000"/>
                    <a:lumOff val="5000"/>
                  </a:schemeClr>
                </a:solidFill>
                <a:effectLst/>
                <a:latin typeface="+mn-lt"/>
                <a:ea typeface="+mn-ea"/>
                <a:cs typeface="+mn-cs"/>
              </a:rPr>
              <a:t>ধাতু</a:t>
            </a:r>
            <a:r>
              <a:rPr lang="bn-BD" sz="1200" b="0" i="0" kern="1200" dirty="0">
                <a:solidFill>
                  <a:schemeClr val="tx1">
                    <a:lumMod val="95000"/>
                    <a:lumOff val="5000"/>
                  </a:schemeClr>
                </a:solidFill>
                <a:effectLst/>
                <a:latin typeface="+mn-lt"/>
                <a:ea typeface="+mn-ea"/>
                <a:cs typeface="+mn-cs"/>
              </a:rPr>
              <a:t> যা আদর্শ তাপমাত্রা এবং চাপে তরল অবস্থায় থাকে।</a:t>
            </a:r>
            <a:endParaRPr lang="bn-IN" sz="1200" b="0" i="0" kern="1200" dirty="0">
              <a:solidFill>
                <a:schemeClr val="tx1">
                  <a:lumMod val="95000"/>
                  <a:lumOff val="5000"/>
                </a:schemeClr>
              </a:solidFill>
              <a:effectLst/>
              <a:latin typeface="+mn-lt"/>
              <a:ea typeface="+mn-ea"/>
              <a:cs typeface="+mn-cs"/>
            </a:endParaRPr>
          </a:p>
          <a:p>
            <a:r>
              <a:rPr lang="bn-BD" sz="1200" b="1" i="0" kern="1200" dirty="0">
                <a:solidFill>
                  <a:schemeClr val="tx1"/>
                </a:solidFill>
                <a:effectLst>
                  <a:outerShdw blurRad="38100" dist="38100" dir="2700000" algn="tl">
                    <a:srgbClr val="000000">
                      <a:alpha val="43137"/>
                    </a:srgbClr>
                  </a:outerShdw>
                </a:effectLst>
                <a:latin typeface="+mn-lt"/>
                <a:ea typeface="+mn-ea"/>
                <a:cs typeface="+mn-cs"/>
              </a:rPr>
              <a:t>প্লাটিনাম</a:t>
            </a:r>
            <a:r>
              <a:rPr lang="bn-IN" sz="1200" b="1" i="0" kern="1200" dirty="0">
                <a:solidFill>
                  <a:schemeClr val="tx1"/>
                </a:solidFill>
                <a:effectLst>
                  <a:outerShdw blurRad="38100" dist="38100" dir="2700000" algn="tl">
                    <a:srgbClr val="000000">
                      <a:alpha val="43137"/>
                    </a:srgbClr>
                  </a:outerShdw>
                </a:effectLst>
                <a:latin typeface="+mn-lt"/>
                <a:ea typeface="+mn-ea"/>
                <a:cs typeface="+mn-cs"/>
              </a:rPr>
              <a:t>ঃ</a:t>
            </a:r>
            <a:r>
              <a:rPr lang="bn-BD" sz="1200" b="0" i="0" kern="1200" dirty="0">
                <a:solidFill>
                  <a:schemeClr val="tx1"/>
                </a:solidFill>
                <a:effectLst/>
                <a:latin typeface="+mn-lt"/>
                <a:ea typeface="+mn-ea"/>
                <a:cs typeface="+mn-cs"/>
              </a:rPr>
              <a:t> পর্যায় সারণীর ৭৮ নম্বর </a:t>
            </a:r>
            <a:r>
              <a:rPr lang="bn-BD" sz="1200" b="0" i="0" u="none" strike="noStrike" kern="1200" dirty="0">
                <a:solidFill>
                  <a:schemeClr val="tx1"/>
                </a:solidFill>
                <a:effectLst/>
                <a:latin typeface="+mn-lt"/>
                <a:ea typeface="+mn-ea"/>
                <a:cs typeface="+mn-cs"/>
              </a:rPr>
              <a:t>মৌল</a:t>
            </a:r>
            <a:r>
              <a:rPr lang="bn-IN" sz="1200" b="0" i="0" u="none" strike="noStrike" kern="1200" dirty="0">
                <a:solidFill>
                  <a:schemeClr val="tx1"/>
                </a:solidFill>
                <a:effectLst/>
                <a:latin typeface="+mn-lt"/>
                <a:ea typeface="+mn-ea"/>
                <a:cs typeface="+mn-cs"/>
              </a:rPr>
              <a:t>ক,</a:t>
            </a:r>
            <a:r>
              <a:rPr lang="bn-BD" sz="1200" b="0" i="0" kern="1200" dirty="0">
                <a:solidFill>
                  <a:schemeClr val="tx1"/>
                </a:solidFill>
                <a:effectLst/>
                <a:latin typeface="+mn-lt"/>
                <a:ea typeface="+mn-ea"/>
                <a:cs typeface="+mn-cs"/>
              </a:rPr>
              <a:t> </a:t>
            </a:r>
            <a:r>
              <a:rPr lang="bn-BD" sz="1200" b="0" i="0" u="none" strike="noStrike" kern="1200" dirty="0">
                <a:solidFill>
                  <a:schemeClr val="tx1"/>
                </a:solidFill>
                <a:effectLst/>
                <a:latin typeface="+mn-lt"/>
                <a:ea typeface="+mn-ea"/>
                <a:cs typeface="+mn-cs"/>
              </a:rPr>
              <a:t>প্রতিক</a:t>
            </a:r>
            <a:r>
              <a:rPr lang="bn-BD"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Pt, </a:t>
            </a:r>
            <a:r>
              <a:rPr lang="en-US" sz="1200" b="0" kern="1200" dirty="0" err="1">
                <a:solidFill>
                  <a:schemeClr val="tx1"/>
                </a:solidFill>
                <a:effectLst/>
                <a:latin typeface="+mn-lt"/>
                <a:ea typeface="+mn-ea"/>
                <a:cs typeface="+mn-cs"/>
              </a:rPr>
              <a:t>আয়োডিনঃ</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আয়োডিন</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হচ্ছে</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একটি</a:t>
            </a:r>
            <a:r>
              <a:rPr lang="en-US" sz="1200" b="0" kern="1200" dirty="0">
                <a:solidFill>
                  <a:schemeClr val="tx1"/>
                </a:solidFill>
                <a:effectLst/>
                <a:latin typeface="+mn-lt"/>
                <a:ea typeface="+mn-ea"/>
                <a:cs typeface="+mn-cs"/>
              </a:rPr>
              <a:t> </a:t>
            </a:r>
            <a:r>
              <a:rPr lang="en-US" sz="1200" b="0" u="none" strike="noStrike" kern="1200" dirty="0" err="1">
                <a:solidFill>
                  <a:schemeClr val="tx1"/>
                </a:solidFill>
                <a:effectLst/>
                <a:latin typeface="+mn-lt"/>
                <a:ea typeface="+mn-ea"/>
                <a:cs typeface="+mn-cs"/>
                <a:hlinkClick r:id="rId3" tooltip="মৌলিক পদার্থ"/>
              </a:rPr>
              <a:t>মৌলিক</a:t>
            </a:r>
            <a:r>
              <a:rPr lang="en-US" sz="1200" b="0" u="none" strike="noStrike" kern="1200" dirty="0">
                <a:solidFill>
                  <a:schemeClr val="tx1"/>
                </a:solidFill>
                <a:effectLst/>
                <a:latin typeface="+mn-lt"/>
                <a:ea typeface="+mn-ea"/>
                <a:cs typeface="+mn-cs"/>
                <a:hlinkClick r:id="rId3" tooltip="মৌলিক পদার্থ"/>
              </a:rPr>
              <a:t> </a:t>
            </a:r>
            <a:r>
              <a:rPr lang="en-US" sz="1200" b="0" u="none" strike="noStrike" kern="1200" dirty="0" err="1">
                <a:solidFill>
                  <a:schemeClr val="tx1"/>
                </a:solidFill>
                <a:effectLst/>
                <a:latin typeface="+mn-lt"/>
                <a:ea typeface="+mn-ea"/>
                <a:cs typeface="+mn-cs"/>
                <a:hlinkClick r:id="rId3" tooltip="মৌলিক পদার্থ"/>
              </a:rPr>
              <a:t>পদার্থ</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যার</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সংকেত</a:t>
            </a:r>
            <a:r>
              <a:rPr lang="en-US" sz="1200" b="0" kern="1200" dirty="0">
                <a:solidFill>
                  <a:schemeClr val="tx1"/>
                </a:solidFill>
                <a:effectLst/>
                <a:latin typeface="+mn-lt"/>
                <a:ea typeface="+mn-ea"/>
                <a:cs typeface="+mn-cs"/>
              </a:rPr>
              <a:t> I </a:t>
            </a:r>
            <a:r>
              <a:rPr lang="en-US" sz="1200" b="0" kern="1200" dirty="0" err="1">
                <a:solidFill>
                  <a:schemeClr val="tx1"/>
                </a:solidFill>
                <a:effectLst/>
                <a:latin typeface="+mn-lt"/>
                <a:ea typeface="+mn-ea"/>
                <a:cs typeface="+mn-cs"/>
              </a:rPr>
              <a:t>এবং</a:t>
            </a:r>
            <a:r>
              <a:rPr lang="en-US" sz="1200" b="0" kern="1200" dirty="0">
                <a:solidFill>
                  <a:schemeClr val="tx1"/>
                </a:solidFill>
                <a:effectLst/>
                <a:latin typeface="+mn-lt"/>
                <a:ea typeface="+mn-ea"/>
                <a:cs typeface="+mn-cs"/>
              </a:rPr>
              <a:t> </a:t>
            </a:r>
            <a:r>
              <a:rPr lang="en-US" sz="1200" b="0" u="sng" kern="1200" dirty="0" err="1">
                <a:solidFill>
                  <a:schemeClr val="tx1"/>
                </a:solidFill>
                <a:effectLst/>
                <a:latin typeface="+mn-lt"/>
                <a:ea typeface="+mn-ea"/>
                <a:cs typeface="+mn-cs"/>
                <a:hlinkClick r:id="rId4"/>
              </a:rPr>
              <a:t>পারমাণবিক</a:t>
            </a:r>
            <a:r>
              <a:rPr lang="en-US" sz="1200" b="0" u="sng" kern="1200" dirty="0">
                <a:solidFill>
                  <a:schemeClr val="tx1"/>
                </a:solidFill>
                <a:effectLst/>
                <a:latin typeface="+mn-lt"/>
                <a:ea typeface="+mn-ea"/>
                <a:cs typeface="+mn-cs"/>
                <a:hlinkClick r:id="rId4"/>
              </a:rPr>
              <a:t> </a:t>
            </a:r>
            <a:r>
              <a:rPr lang="en-US" sz="1200" b="0" u="sng" kern="1200" dirty="0" err="1">
                <a:solidFill>
                  <a:schemeClr val="tx1"/>
                </a:solidFill>
                <a:effectLst/>
                <a:latin typeface="+mn-lt"/>
                <a:ea typeface="+mn-ea"/>
                <a:cs typeface="+mn-cs"/>
                <a:hlinkClick r:id="rId4"/>
              </a:rPr>
              <a:t>সংখ্যা</a:t>
            </a:r>
            <a:r>
              <a:rPr lang="en-US" sz="1200" b="0" kern="1200" dirty="0">
                <a:solidFill>
                  <a:schemeClr val="tx1"/>
                </a:solidFill>
                <a:effectLst/>
                <a:latin typeface="+mn-lt"/>
                <a:ea typeface="+mn-ea"/>
                <a:cs typeface="+mn-cs"/>
              </a:rPr>
              <a:t> ৫৩। </a:t>
            </a:r>
            <a:r>
              <a:rPr lang="en-US" sz="1200" b="0" kern="1200" dirty="0" err="1">
                <a:solidFill>
                  <a:schemeClr val="tx1"/>
                </a:solidFill>
                <a:effectLst/>
                <a:latin typeface="+mn-lt"/>
                <a:ea typeface="+mn-ea"/>
                <a:cs typeface="+mn-cs"/>
              </a:rPr>
              <a:t>এটি</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একটি</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গ্রিক</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শব্দ</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ἰοειδής</a:t>
            </a:r>
            <a:r>
              <a:rPr lang="en-US" sz="1200" b="0"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ioeidēs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থেকে</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এসেছে</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যার</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অর্থ</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বেগুনি</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বা</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রক্তবেগুনী</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মৌল</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আয়োডিন</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বাষ্পের</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রং</a:t>
            </a:r>
            <a:r>
              <a:rPr lang="en-US" sz="1200" b="0" kern="1200" dirty="0">
                <a:solidFill>
                  <a:schemeClr val="tx1"/>
                </a:solidFill>
                <a:effectLst/>
                <a:latin typeface="+mn-lt"/>
                <a:ea typeface="+mn-ea"/>
                <a:cs typeface="+mn-cs"/>
              </a:rPr>
              <a:t> </a:t>
            </a:r>
            <a:r>
              <a:rPr lang="en-US" sz="1200" b="0" u="none" strike="noStrike" kern="1200" dirty="0" err="1">
                <a:solidFill>
                  <a:schemeClr val="tx1"/>
                </a:solidFill>
                <a:effectLst/>
                <a:latin typeface="+mn-lt"/>
                <a:ea typeface="+mn-ea"/>
                <a:cs typeface="+mn-cs"/>
                <a:hlinkClick r:id="rId5" tooltip="বেগুনি"/>
              </a:rPr>
              <a:t>বেগুনি</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বা</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রক্তবেগুনী</a:t>
            </a:r>
            <a:r>
              <a:rPr lang="en-US" sz="1200" b="0" kern="1200" dirty="0">
                <a:solidFill>
                  <a:schemeClr val="tx1"/>
                </a:solidFill>
                <a:effectLst/>
                <a:latin typeface="+mn-lt"/>
                <a:ea typeface="+mn-ea"/>
                <a:cs typeface="+mn-cs"/>
              </a:rPr>
              <a:t>। </a:t>
            </a:r>
            <a:endParaRPr lang="bn-IN" sz="1200" b="0" i="0" kern="1200" dirty="0">
              <a:solidFill>
                <a:schemeClr val="tx1">
                  <a:lumMod val="95000"/>
                  <a:lumOff val="5000"/>
                </a:schemeClr>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FC3A2F-727C-4307-9ECF-4978418D77BA}" type="slidenum">
              <a:rPr lang="en-US" smtClean="0"/>
              <a:t>17</a:t>
            </a:fld>
            <a:endParaRPr lang="en-US"/>
          </a:p>
        </p:txBody>
      </p:sp>
    </p:spTree>
    <p:extLst>
      <p:ext uri="{BB962C8B-B14F-4D97-AF65-F5344CB8AC3E}">
        <p14:creationId xmlns:p14="http://schemas.microsoft.com/office/powerpoint/2010/main" val="2145987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b="1" i="0" kern="1200" dirty="0">
                <a:solidFill>
                  <a:schemeClr val="tx1"/>
                </a:solidFill>
                <a:effectLst/>
                <a:latin typeface="+mn-lt"/>
                <a:ea typeface="+mn-ea"/>
                <a:cs typeface="+mn-cs"/>
              </a:rPr>
              <a:t>পানি</a:t>
            </a:r>
            <a:r>
              <a:rPr lang="bn-BD" sz="1200" b="0" i="0" kern="1200" dirty="0">
                <a:solidFill>
                  <a:schemeClr val="tx1"/>
                </a:solidFill>
                <a:effectLst/>
                <a:latin typeface="+mn-lt"/>
                <a:ea typeface="+mn-ea"/>
                <a:cs typeface="+mn-cs"/>
              </a:rPr>
              <a:t> বা </a:t>
            </a:r>
            <a:r>
              <a:rPr lang="bn-BD" sz="1200" b="1" i="0" kern="1200" dirty="0">
                <a:solidFill>
                  <a:schemeClr val="tx1"/>
                </a:solidFill>
                <a:effectLst/>
                <a:latin typeface="+mn-lt"/>
                <a:ea typeface="+mn-ea"/>
                <a:cs typeface="+mn-cs"/>
              </a:rPr>
              <a:t>জল</a:t>
            </a:r>
            <a:r>
              <a:rPr lang="bn-BD" sz="1200" b="0" i="0" kern="1200" dirty="0">
                <a:solidFill>
                  <a:schemeClr val="tx1"/>
                </a:solidFill>
                <a:effectLst/>
                <a:latin typeface="+mn-lt"/>
                <a:ea typeface="+mn-ea"/>
                <a:cs typeface="+mn-cs"/>
              </a:rPr>
              <a:t> (অন্যান্য নামঃ </a:t>
            </a:r>
            <a:r>
              <a:rPr lang="bn-BD" sz="1200" b="0" i="1" kern="1200" dirty="0">
                <a:solidFill>
                  <a:schemeClr val="tx1"/>
                </a:solidFill>
                <a:effectLst/>
                <a:latin typeface="+mn-lt"/>
                <a:ea typeface="+mn-ea"/>
                <a:cs typeface="+mn-cs"/>
              </a:rPr>
              <a:t>বারি</a:t>
            </a:r>
            <a:r>
              <a:rPr lang="bn-BD" sz="1200" b="0" i="0" kern="1200" dirty="0">
                <a:solidFill>
                  <a:schemeClr val="tx1"/>
                </a:solidFill>
                <a:effectLst/>
                <a:latin typeface="+mn-lt"/>
                <a:ea typeface="+mn-ea"/>
                <a:cs typeface="+mn-cs"/>
              </a:rPr>
              <a:t>, </a:t>
            </a:r>
            <a:r>
              <a:rPr lang="bn-BD" sz="1200" b="0" i="1" kern="1200" dirty="0">
                <a:solidFill>
                  <a:schemeClr val="tx1"/>
                </a:solidFill>
                <a:effectLst/>
                <a:latin typeface="+mn-lt"/>
                <a:ea typeface="+mn-ea"/>
                <a:cs typeface="+mn-cs"/>
              </a:rPr>
              <a:t>সলিল</a:t>
            </a:r>
            <a:r>
              <a:rPr lang="bn-BD" sz="1200" b="0" i="0" kern="1200" dirty="0">
                <a:solidFill>
                  <a:schemeClr val="tx1"/>
                </a:solidFill>
                <a:effectLst/>
                <a:latin typeface="+mn-lt"/>
                <a:ea typeface="+mn-ea"/>
                <a:cs typeface="+mn-cs"/>
              </a:rPr>
              <a:t>) হলো একটি </a:t>
            </a:r>
            <a:r>
              <a:rPr lang="bn-BD" sz="1200" b="0" i="0" u="none" strike="noStrike" kern="1200" dirty="0">
                <a:solidFill>
                  <a:schemeClr val="tx1"/>
                </a:solidFill>
                <a:effectLst/>
                <a:latin typeface="+mn-lt"/>
                <a:ea typeface="+mn-ea"/>
                <a:cs typeface="+mn-cs"/>
              </a:rPr>
              <a:t>রাসায়নিক পদার্থ</a:t>
            </a:r>
            <a:r>
              <a:rPr lang="bn-BD" sz="1200" b="0" i="0" kern="1200" dirty="0">
                <a:solidFill>
                  <a:schemeClr val="tx1"/>
                </a:solidFill>
                <a:effectLst/>
                <a:latin typeface="+mn-lt"/>
                <a:ea typeface="+mn-ea"/>
                <a:cs typeface="+mn-cs"/>
              </a:rPr>
              <a:t> যার </a:t>
            </a:r>
            <a:r>
              <a:rPr lang="bn-BD" sz="1200" b="0" i="0" u="none" strike="noStrike" kern="1200" dirty="0">
                <a:solidFill>
                  <a:schemeClr val="tx1"/>
                </a:solidFill>
                <a:effectLst/>
                <a:latin typeface="+mn-lt"/>
                <a:ea typeface="+mn-ea"/>
                <a:cs typeface="+mn-cs"/>
              </a:rPr>
              <a:t>রাসায়নিক সংকেত</a:t>
            </a:r>
            <a:r>
              <a:rPr lang="bn-BD" sz="1200" b="0" i="0" kern="1200" dirty="0">
                <a:solidFill>
                  <a:schemeClr val="tx1"/>
                </a:solidFill>
                <a:effectLst/>
                <a:latin typeface="+mn-lt"/>
                <a:ea typeface="+mn-ea"/>
                <a:cs typeface="+mn-cs"/>
              </a:rPr>
              <a:t> হল </a:t>
            </a:r>
            <a:r>
              <a:rPr lang="en-US" sz="1200" b="0" i="0" u="none" strike="noStrike" kern="1200" dirty="0">
                <a:solidFill>
                  <a:schemeClr val="tx1"/>
                </a:solidFill>
                <a:effectLst/>
                <a:latin typeface="+mn-lt"/>
                <a:ea typeface="+mn-ea"/>
                <a:cs typeface="+mn-cs"/>
              </a:rPr>
              <a:t>H</a:t>
            </a:r>
            <a:r>
              <a:rPr lang="en-US" sz="1200" b="0" i="0" u="none" strike="noStrike" kern="1200" baseline="-25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O</a:t>
            </a:r>
            <a:r>
              <a:rPr lang="en-US" sz="1200" b="0" i="0" kern="1200" dirty="0">
                <a:solidFill>
                  <a:schemeClr val="tx1"/>
                </a:solidFill>
                <a:effectLst/>
                <a:latin typeface="+mn-lt"/>
                <a:ea typeface="+mn-ea"/>
                <a:cs typeface="+mn-cs"/>
              </a:rPr>
              <a:t>। </a:t>
            </a:r>
            <a:r>
              <a:rPr lang="bn-BD" sz="1200" b="0" i="0" kern="1200" dirty="0">
                <a:solidFill>
                  <a:schemeClr val="tx1"/>
                </a:solidFill>
                <a:effectLst/>
                <a:latin typeface="+mn-lt"/>
                <a:ea typeface="+mn-ea"/>
                <a:cs typeface="+mn-cs"/>
              </a:rPr>
              <a:t>জলের একেকটি অণু একটি </a:t>
            </a:r>
            <a:r>
              <a:rPr lang="bn-BD" sz="1200" b="0" i="0" u="none" strike="noStrike" kern="1200" dirty="0">
                <a:solidFill>
                  <a:schemeClr val="tx1"/>
                </a:solidFill>
                <a:effectLst/>
                <a:latin typeface="+mn-lt"/>
                <a:ea typeface="+mn-ea"/>
                <a:cs typeface="+mn-cs"/>
              </a:rPr>
              <a:t>অক্সিজেন</a:t>
            </a:r>
            <a:r>
              <a:rPr lang="bn-IN" sz="1200" b="0" i="0" u="none" strike="noStrike" kern="1200" dirty="0">
                <a:solidFill>
                  <a:schemeClr val="tx1"/>
                </a:solidFill>
                <a:effectLst/>
                <a:latin typeface="+mn-lt"/>
                <a:ea typeface="+mn-ea"/>
                <a:cs typeface="+mn-cs"/>
              </a:rPr>
              <a:t> </a:t>
            </a:r>
            <a:r>
              <a:rPr lang="bn-BD" sz="1200" b="0" i="0" u="none" strike="noStrike" kern="1200" dirty="0">
                <a:solidFill>
                  <a:schemeClr val="tx1"/>
                </a:solidFill>
                <a:effectLst/>
                <a:latin typeface="+mn-lt"/>
                <a:ea typeface="+mn-ea"/>
                <a:cs typeface="+mn-cs"/>
              </a:rPr>
              <a:t>পরমাণু</a:t>
            </a:r>
            <a:r>
              <a:rPr lang="bn-BD" sz="1200" b="0" i="0" kern="1200" dirty="0">
                <a:solidFill>
                  <a:schemeClr val="tx1"/>
                </a:solidFill>
                <a:effectLst/>
                <a:latin typeface="+mn-lt"/>
                <a:ea typeface="+mn-ea"/>
                <a:cs typeface="+mn-cs"/>
              </a:rPr>
              <a:t> এবং দু'টি </a:t>
            </a:r>
            <a:r>
              <a:rPr lang="bn-BD" sz="1200" b="0" i="0" u="none" strike="noStrike" kern="1200" dirty="0">
                <a:solidFill>
                  <a:schemeClr val="tx1"/>
                </a:solidFill>
                <a:effectLst/>
                <a:latin typeface="+mn-lt"/>
                <a:ea typeface="+mn-ea"/>
                <a:cs typeface="+mn-cs"/>
              </a:rPr>
              <a:t>হাইড্রোজেন</a:t>
            </a:r>
            <a:r>
              <a:rPr lang="bn-BD" sz="1200" b="0" i="0" kern="1200" dirty="0">
                <a:solidFill>
                  <a:schemeClr val="tx1"/>
                </a:solidFill>
                <a:effectLst/>
                <a:latin typeface="+mn-lt"/>
                <a:ea typeface="+mn-ea"/>
                <a:cs typeface="+mn-cs"/>
              </a:rPr>
              <a:t> </a:t>
            </a:r>
            <a:r>
              <a:rPr lang="bn-BD" sz="1200" b="0" i="0" u="none" strike="noStrike" kern="1200" dirty="0">
                <a:solidFill>
                  <a:schemeClr val="tx1"/>
                </a:solidFill>
                <a:effectLst/>
                <a:latin typeface="+mn-lt"/>
                <a:ea typeface="+mn-ea"/>
                <a:cs typeface="+mn-cs"/>
              </a:rPr>
              <a:t>পরমাণুর</a:t>
            </a:r>
            <a:r>
              <a:rPr lang="bn-BD" sz="1200" b="0" i="0" kern="1200" dirty="0">
                <a:solidFill>
                  <a:schemeClr val="tx1"/>
                </a:solidFill>
                <a:effectLst/>
                <a:latin typeface="+mn-lt"/>
                <a:ea typeface="+mn-ea"/>
                <a:cs typeface="+mn-cs"/>
              </a:rPr>
              <a:t> সমযোজী বন্ধনে গঠিত। সাধারণত পৃথিবীতে জল </a:t>
            </a:r>
            <a:r>
              <a:rPr lang="bn-IN" sz="1200" b="0" i="0" kern="1200" dirty="0">
                <a:solidFill>
                  <a:schemeClr val="tx1"/>
                </a:solidFill>
                <a:effectLst/>
                <a:latin typeface="+mn-lt"/>
                <a:ea typeface="+mn-ea"/>
                <a:cs typeface="+mn-cs"/>
              </a:rPr>
              <a:t>(</a:t>
            </a:r>
            <a:r>
              <a:rPr lang="bn-BD" sz="1200" b="0" i="0" u="none" strike="noStrike" kern="1200" dirty="0">
                <a:solidFill>
                  <a:schemeClr val="tx1"/>
                </a:solidFill>
                <a:effectLst/>
                <a:latin typeface="+mn-lt"/>
                <a:ea typeface="+mn-ea"/>
                <a:cs typeface="+mn-cs"/>
              </a:rPr>
              <a:t>তরল</a:t>
            </a:r>
            <a:r>
              <a:rPr lang="bn-IN" sz="1200" b="0" i="0" u="none" strike="noStrike" kern="1200" dirty="0">
                <a:solidFill>
                  <a:schemeClr val="tx1"/>
                </a:solidFill>
                <a:effectLst/>
                <a:latin typeface="+mn-lt"/>
                <a:ea typeface="+mn-ea"/>
                <a:cs typeface="+mn-cs"/>
              </a:rPr>
              <a:t>)</a:t>
            </a:r>
            <a:r>
              <a:rPr lang="bn-BD" sz="1200" b="0" i="0" kern="1200" dirty="0">
                <a:solidFill>
                  <a:schemeClr val="tx1"/>
                </a:solidFill>
                <a:effectLst/>
                <a:latin typeface="+mn-lt"/>
                <a:ea typeface="+mn-ea"/>
                <a:cs typeface="+mn-cs"/>
              </a:rPr>
              <a:t> অবস্থায় থাকলেও এটি কঠিন (</a:t>
            </a:r>
            <a:r>
              <a:rPr lang="bn-BD" sz="1200" b="0" i="0" u="none" strike="noStrike" kern="1200" dirty="0">
                <a:solidFill>
                  <a:schemeClr val="tx1"/>
                </a:solidFill>
                <a:effectLst/>
                <a:latin typeface="+mn-lt"/>
                <a:ea typeface="+mn-ea"/>
                <a:cs typeface="+mn-cs"/>
              </a:rPr>
              <a:t>বরফ</a:t>
            </a:r>
            <a:r>
              <a:rPr lang="bn-BD" sz="1200" b="0" i="0" kern="1200" dirty="0">
                <a:solidFill>
                  <a:schemeClr val="tx1"/>
                </a:solidFill>
                <a:effectLst/>
                <a:latin typeface="+mn-lt"/>
                <a:ea typeface="+mn-ea"/>
                <a:cs typeface="+mn-cs"/>
              </a:rPr>
              <a:t>) এবং বায়বীয় অবস্থাতেও (</a:t>
            </a:r>
            <a:r>
              <a:rPr lang="bn-BD" sz="1200" b="0" i="0" u="none" strike="noStrike" kern="1200" dirty="0">
                <a:solidFill>
                  <a:schemeClr val="tx1"/>
                </a:solidFill>
                <a:effectLst/>
                <a:latin typeface="+mn-lt"/>
                <a:ea typeface="+mn-ea"/>
                <a:cs typeface="+mn-cs"/>
              </a:rPr>
              <a:t>জলীয় বাষ্প</a:t>
            </a:r>
            <a:r>
              <a:rPr lang="bn-BD" sz="1200" b="0" i="0" kern="1200" dirty="0">
                <a:solidFill>
                  <a:schemeClr val="tx1"/>
                </a:solidFill>
                <a:effectLst/>
                <a:latin typeface="+mn-lt"/>
                <a:ea typeface="+mn-ea"/>
                <a:cs typeface="+mn-cs"/>
              </a:rPr>
              <a:t>) পাওয়া যায়।</a:t>
            </a:r>
            <a:endParaRPr lang="en-US" dirty="0"/>
          </a:p>
        </p:txBody>
      </p:sp>
      <p:sp>
        <p:nvSpPr>
          <p:cNvPr id="4" name="Slide Number Placeholder 3"/>
          <p:cNvSpPr>
            <a:spLocks noGrp="1"/>
          </p:cNvSpPr>
          <p:nvPr>
            <p:ph type="sldNum" sz="quarter" idx="10"/>
          </p:nvPr>
        </p:nvSpPr>
        <p:spPr/>
        <p:txBody>
          <a:bodyPr/>
          <a:lstStyle/>
          <a:p>
            <a:fld id="{77FC3A2F-727C-4307-9ECF-4978418D77BA}" type="slidenum">
              <a:rPr lang="en-US" smtClean="0"/>
              <a:t>18</a:t>
            </a:fld>
            <a:endParaRPr lang="en-US"/>
          </a:p>
        </p:txBody>
      </p:sp>
    </p:spTree>
    <p:extLst>
      <p:ext uri="{BB962C8B-B14F-4D97-AF65-F5344CB8AC3E}">
        <p14:creationId xmlns:p14="http://schemas.microsoft.com/office/powerpoint/2010/main" val="1610004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152AE4-68E2-497A-8ACF-FE48DAB606C6}"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FE192-BFF9-4948-BE20-FE2738972BB7}" type="slidenum">
              <a:rPr lang="en-US" smtClean="0"/>
              <a:t>‹#›</a:t>
            </a:fld>
            <a:endParaRPr lang="en-US"/>
          </a:p>
        </p:txBody>
      </p:sp>
    </p:spTree>
    <p:extLst>
      <p:ext uri="{BB962C8B-B14F-4D97-AF65-F5344CB8AC3E}">
        <p14:creationId xmlns:p14="http://schemas.microsoft.com/office/powerpoint/2010/main" val="198273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152AE4-68E2-497A-8ACF-FE48DAB606C6}"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FE192-BFF9-4948-BE20-FE2738972BB7}" type="slidenum">
              <a:rPr lang="en-US" smtClean="0"/>
              <a:t>‹#›</a:t>
            </a:fld>
            <a:endParaRPr lang="en-US"/>
          </a:p>
        </p:txBody>
      </p:sp>
    </p:spTree>
    <p:extLst>
      <p:ext uri="{BB962C8B-B14F-4D97-AF65-F5344CB8AC3E}">
        <p14:creationId xmlns:p14="http://schemas.microsoft.com/office/powerpoint/2010/main" val="323805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152AE4-68E2-497A-8ACF-FE48DAB606C6}"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FE192-BFF9-4948-BE20-FE2738972BB7}" type="slidenum">
              <a:rPr lang="en-US" smtClean="0"/>
              <a:t>‹#›</a:t>
            </a:fld>
            <a:endParaRPr lang="en-US"/>
          </a:p>
        </p:txBody>
      </p:sp>
    </p:spTree>
    <p:extLst>
      <p:ext uri="{BB962C8B-B14F-4D97-AF65-F5344CB8AC3E}">
        <p14:creationId xmlns:p14="http://schemas.microsoft.com/office/powerpoint/2010/main" val="254513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152AE4-68E2-497A-8ACF-FE48DAB606C6}"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FE192-BFF9-4948-BE20-FE2738972BB7}" type="slidenum">
              <a:rPr lang="en-US" smtClean="0"/>
              <a:t>‹#›</a:t>
            </a:fld>
            <a:endParaRPr lang="en-US"/>
          </a:p>
        </p:txBody>
      </p:sp>
    </p:spTree>
    <p:extLst>
      <p:ext uri="{BB962C8B-B14F-4D97-AF65-F5344CB8AC3E}">
        <p14:creationId xmlns:p14="http://schemas.microsoft.com/office/powerpoint/2010/main" val="241874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152AE4-68E2-497A-8ACF-FE48DAB606C6}"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FE192-BFF9-4948-BE20-FE2738972BB7}" type="slidenum">
              <a:rPr lang="en-US" smtClean="0"/>
              <a:t>‹#›</a:t>
            </a:fld>
            <a:endParaRPr lang="en-US"/>
          </a:p>
        </p:txBody>
      </p:sp>
    </p:spTree>
    <p:extLst>
      <p:ext uri="{BB962C8B-B14F-4D97-AF65-F5344CB8AC3E}">
        <p14:creationId xmlns:p14="http://schemas.microsoft.com/office/powerpoint/2010/main" val="1939875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152AE4-68E2-497A-8ACF-FE48DAB606C6}"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FE192-BFF9-4948-BE20-FE2738972BB7}" type="slidenum">
              <a:rPr lang="en-US" smtClean="0"/>
              <a:t>‹#›</a:t>
            </a:fld>
            <a:endParaRPr lang="en-US"/>
          </a:p>
        </p:txBody>
      </p:sp>
    </p:spTree>
    <p:extLst>
      <p:ext uri="{BB962C8B-B14F-4D97-AF65-F5344CB8AC3E}">
        <p14:creationId xmlns:p14="http://schemas.microsoft.com/office/powerpoint/2010/main" val="255230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152AE4-68E2-497A-8ACF-FE48DAB606C6}" type="datetimeFigureOut">
              <a:rPr lang="en-US" smtClean="0"/>
              <a:t>6/1/2020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1FE192-BFF9-4948-BE20-FE2738972BB7}" type="slidenum">
              <a:rPr lang="en-US" smtClean="0"/>
              <a:t>‹#›</a:t>
            </a:fld>
            <a:endParaRPr lang="en-US"/>
          </a:p>
        </p:txBody>
      </p:sp>
    </p:spTree>
    <p:extLst>
      <p:ext uri="{BB962C8B-B14F-4D97-AF65-F5344CB8AC3E}">
        <p14:creationId xmlns:p14="http://schemas.microsoft.com/office/powerpoint/2010/main" val="96175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152AE4-68E2-497A-8ACF-FE48DAB606C6}" type="datetimeFigureOut">
              <a:rPr lang="en-US" smtClean="0"/>
              <a:t>6/1/2020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1FE192-BFF9-4948-BE20-FE2738972BB7}" type="slidenum">
              <a:rPr lang="en-US" smtClean="0"/>
              <a:t>‹#›</a:t>
            </a:fld>
            <a:endParaRPr lang="en-US"/>
          </a:p>
        </p:txBody>
      </p:sp>
    </p:spTree>
    <p:extLst>
      <p:ext uri="{BB962C8B-B14F-4D97-AF65-F5344CB8AC3E}">
        <p14:creationId xmlns:p14="http://schemas.microsoft.com/office/powerpoint/2010/main" val="1897020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52AE4-68E2-497A-8ACF-FE48DAB606C6}" type="datetimeFigureOut">
              <a:rPr lang="en-US" smtClean="0"/>
              <a:t>6/1/2020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1FE192-BFF9-4948-BE20-FE2738972BB7}" type="slidenum">
              <a:rPr lang="en-US" smtClean="0"/>
              <a:t>‹#›</a:t>
            </a:fld>
            <a:endParaRPr lang="en-US"/>
          </a:p>
        </p:txBody>
      </p:sp>
    </p:spTree>
    <p:extLst>
      <p:ext uri="{BB962C8B-B14F-4D97-AF65-F5344CB8AC3E}">
        <p14:creationId xmlns:p14="http://schemas.microsoft.com/office/powerpoint/2010/main" val="1444534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152AE4-68E2-497A-8ACF-FE48DAB606C6}"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FE192-BFF9-4948-BE20-FE2738972BB7}" type="slidenum">
              <a:rPr lang="en-US" smtClean="0"/>
              <a:t>‹#›</a:t>
            </a:fld>
            <a:endParaRPr lang="en-US"/>
          </a:p>
        </p:txBody>
      </p:sp>
    </p:spTree>
    <p:extLst>
      <p:ext uri="{BB962C8B-B14F-4D97-AF65-F5344CB8AC3E}">
        <p14:creationId xmlns:p14="http://schemas.microsoft.com/office/powerpoint/2010/main" val="123576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152AE4-68E2-497A-8ACF-FE48DAB606C6}"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FE192-BFF9-4948-BE20-FE2738972BB7}" type="slidenum">
              <a:rPr lang="en-US" smtClean="0"/>
              <a:t>‹#›</a:t>
            </a:fld>
            <a:endParaRPr lang="en-US"/>
          </a:p>
        </p:txBody>
      </p:sp>
    </p:spTree>
    <p:extLst>
      <p:ext uri="{BB962C8B-B14F-4D97-AF65-F5344CB8AC3E}">
        <p14:creationId xmlns:p14="http://schemas.microsoft.com/office/powerpoint/2010/main" val="817584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B050"/>
            </a:gs>
            <a:gs pos="97000">
              <a:schemeClr val="bg1">
                <a:lumMod val="9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52AE4-68E2-497A-8ACF-FE48DAB606C6}" type="datetimeFigureOut">
              <a:rPr lang="en-US" smtClean="0"/>
              <a:t>6/1/2020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FE192-BFF9-4948-BE20-FE2738972BB7}" type="slidenum">
              <a:rPr lang="en-US" smtClean="0"/>
              <a:t>‹#›</a:t>
            </a:fld>
            <a:endParaRPr lang="en-US"/>
          </a:p>
        </p:txBody>
      </p:sp>
    </p:spTree>
    <p:extLst>
      <p:ext uri="{BB962C8B-B14F-4D97-AF65-F5344CB8AC3E}">
        <p14:creationId xmlns:p14="http://schemas.microsoft.com/office/powerpoint/2010/main" val="2115989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gif"/><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54E2E9-01D4-47E7-B94B-C0496BDBC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368A0EC5-29F5-4ECE-AA69-65FD0734C864}"/>
              </a:ext>
            </a:extLst>
          </p:cNvPr>
          <p:cNvSpPr/>
          <p:nvPr/>
        </p:nvSpPr>
        <p:spPr>
          <a:xfrm>
            <a:off x="201915" y="1269065"/>
            <a:ext cx="7632130" cy="875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n-US" sz="6600" b="1" dirty="0" err="1">
                <a:ln/>
                <a:solidFill>
                  <a:schemeClr val="bg1"/>
                </a:solidFill>
                <a:effectLst>
                  <a:outerShdw blurRad="50800" dist="38100" dir="16200000" rotWithShape="0">
                    <a:prstClr val="black">
                      <a:alpha val="40000"/>
                    </a:prstClr>
                  </a:outerShdw>
                </a:effectLst>
                <a:latin typeface="NikoshBAN" pitchFamily="2" charset="0"/>
                <a:cs typeface="NikoshBAN" pitchFamily="2" charset="0"/>
              </a:rPr>
              <a:t>আজকের</a:t>
            </a:r>
            <a:r>
              <a:rPr lang="en-US" sz="6600" b="1" dirty="0">
                <a:ln/>
                <a:solidFill>
                  <a:schemeClr val="bg1"/>
                </a:solidFill>
                <a:effectLst>
                  <a:outerShdw blurRad="50800" dist="38100" dir="16200000" rotWithShape="0">
                    <a:prstClr val="black">
                      <a:alpha val="40000"/>
                    </a:prstClr>
                  </a:outerShdw>
                </a:effectLst>
                <a:latin typeface="NikoshBAN" pitchFamily="2" charset="0"/>
                <a:cs typeface="NikoshBAN" pitchFamily="2" charset="0"/>
              </a:rPr>
              <a:t> </a:t>
            </a:r>
            <a:r>
              <a:rPr lang="en-US" sz="6600" b="1" dirty="0" err="1">
                <a:ln/>
                <a:solidFill>
                  <a:schemeClr val="bg1"/>
                </a:solidFill>
                <a:effectLst>
                  <a:outerShdw blurRad="50800" dist="38100" dir="16200000" rotWithShape="0">
                    <a:prstClr val="black">
                      <a:alpha val="40000"/>
                    </a:prstClr>
                  </a:outerShdw>
                </a:effectLst>
                <a:latin typeface="NikoshBAN" pitchFamily="2" charset="0"/>
                <a:cs typeface="NikoshBAN" pitchFamily="2" charset="0"/>
              </a:rPr>
              <a:t>ক্লাসে</a:t>
            </a:r>
            <a:r>
              <a:rPr lang="en-US" sz="6600" b="1" dirty="0">
                <a:ln/>
                <a:solidFill>
                  <a:schemeClr val="bg1"/>
                </a:solidFill>
                <a:effectLst>
                  <a:outerShdw blurRad="50800" dist="38100" dir="16200000" rotWithShape="0">
                    <a:prstClr val="black">
                      <a:alpha val="40000"/>
                    </a:prstClr>
                  </a:outerShdw>
                </a:effectLst>
                <a:latin typeface="NikoshBAN" pitchFamily="2" charset="0"/>
                <a:cs typeface="NikoshBAN" pitchFamily="2" charset="0"/>
              </a:rPr>
              <a:t> </a:t>
            </a:r>
            <a:r>
              <a:rPr lang="en-US" sz="6600" b="1" dirty="0" err="1">
                <a:ln/>
                <a:solidFill>
                  <a:schemeClr val="bg1"/>
                </a:solidFill>
                <a:effectLst>
                  <a:outerShdw blurRad="50800" dist="38100" dir="16200000" rotWithShape="0">
                    <a:prstClr val="black">
                      <a:alpha val="40000"/>
                    </a:prstClr>
                  </a:outerShdw>
                </a:effectLst>
                <a:latin typeface="NikoshBAN" pitchFamily="2" charset="0"/>
                <a:cs typeface="NikoshBAN" pitchFamily="2" charset="0"/>
              </a:rPr>
              <a:t>সবাইকে</a:t>
            </a:r>
            <a:r>
              <a:rPr lang="en-US" sz="6600" b="1" dirty="0">
                <a:ln/>
                <a:solidFill>
                  <a:schemeClr val="bg1"/>
                </a:solidFill>
                <a:effectLst>
                  <a:outerShdw blurRad="50800" dist="38100" dir="16200000" rotWithShape="0">
                    <a:prstClr val="black">
                      <a:alpha val="40000"/>
                    </a:prstClr>
                  </a:outerShdw>
                </a:effectLst>
                <a:latin typeface="NikoshBAN" pitchFamily="2" charset="0"/>
                <a:cs typeface="NikoshBAN" pitchFamily="2" charset="0"/>
              </a:rPr>
              <a:t>…</a:t>
            </a:r>
          </a:p>
        </p:txBody>
      </p:sp>
      <p:sp>
        <p:nvSpPr>
          <p:cNvPr id="4" name="TextBox 3">
            <a:extLst>
              <a:ext uri="{FF2B5EF4-FFF2-40B4-BE49-F238E27FC236}">
                <a16:creationId xmlns:a16="http://schemas.microsoft.com/office/drawing/2014/main" id="{AD6E18C1-9E40-4735-A680-5BC407EF3E33}"/>
              </a:ext>
            </a:extLst>
          </p:cNvPr>
          <p:cNvSpPr txBox="1"/>
          <p:nvPr/>
        </p:nvSpPr>
        <p:spPr>
          <a:xfrm>
            <a:off x="1309955" y="2144335"/>
            <a:ext cx="6524090" cy="4713665"/>
          </a:xfrm>
          <a:prstGeom prst="rect">
            <a:avLst/>
          </a:prstGeom>
          <a:noFill/>
        </p:spPr>
        <p:txBody>
          <a:bodyPr wrap="square" rtlCol="0">
            <a:prstTxWarp prst="textArchUpPour">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bn-IN" sz="11500" b="1" dirty="0">
                <a:ln/>
                <a:solidFill>
                  <a:schemeClr val="accent2">
                    <a:lumMod val="75000"/>
                  </a:schemeClr>
                </a:solidFill>
                <a:latin typeface="NikoshBAN" panose="02000000000000000000" pitchFamily="2" charset="0"/>
                <a:cs typeface="NikoshBAN" panose="02000000000000000000" pitchFamily="2" charset="0"/>
              </a:rPr>
              <a:t>স্বাগতম</a:t>
            </a:r>
            <a:r>
              <a:rPr lang="en-US" sz="11500" b="1" dirty="0">
                <a:ln/>
                <a:solidFill>
                  <a:schemeClr val="accent3"/>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54149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2" nodeType="clickEffect">
                                  <p:stCondLst>
                                    <p:cond delay="0"/>
                                  </p:stCondLst>
                                  <p:iterate type="lt">
                                    <p:tmPct val="0"/>
                                  </p:iterate>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500"/>
                            </p:stCondLst>
                            <p:childTnLst>
                              <p:par>
                                <p:cTn id="16" presetID="35" presetClass="emph" presetSubtype="0" repeatCount="indefinite" fill="hold" grpId="0" nodeType="afterEffect">
                                  <p:stCondLst>
                                    <p:cond delay="0"/>
                                  </p:stCondLst>
                                  <p:endCondLst>
                                    <p:cond evt="onNext" delay="0">
                                      <p:tgtEl>
                                        <p:sldTgt/>
                                      </p:tgtEl>
                                    </p:cond>
                                  </p:endCondLst>
                                  <p:iterate type="lt">
                                    <p:tmPct val="10000"/>
                                  </p:iterate>
                                  <p:childTnLst>
                                    <p:anim calcmode="discrete" valueType="str">
                                      <p:cBhvr>
                                        <p:cTn id="17" dur="5000" fill="hold"/>
                                        <p:tgtEl>
                                          <p:spTgt spid="4"/>
                                        </p:tgtEl>
                                        <p:attrNameLst>
                                          <p:attrName>style.visibility</p:attrName>
                                        </p:attrNameLst>
                                      </p:cBhvr>
                                      <p:tavLst>
                                        <p:tav tm="0">
                                          <p:val>
                                            <p:strVal val="hidden"/>
                                          </p:val>
                                        </p:tav>
                                        <p:tav tm="50000">
                                          <p:val>
                                            <p:strVal val="visible"/>
                                          </p:val>
                                        </p:tav>
                                      </p:tavLst>
                                    </p:anim>
                                  </p:childTnLst>
                                </p:cTn>
                              </p:par>
                              <p:par>
                                <p:cTn id="18" presetID="22" presetClass="emph" presetSubtype="0" repeatCount="indefinite" fill="hold" grpId="1" nodeType="withEffect">
                                  <p:stCondLst>
                                    <p:cond delay="0"/>
                                  </p:stCondLst>
                                  <p:endCondLst>
                                    <p:cond evt="onNext" delay="0">
                                      <p:tgtEl>
                                        <p:sldTgt/>
                                      </p:tgtEl>
                                    </p:cond>
                                  </p:endCondLst>
                                  <p:iterate type="lt">
                                    <p:tmPct val="10000"/>
                                  </p:iterate>
                                  <p:childTnLst>
                                    <p:animClr clrSpc="hsl" dir="cw">
                                      <p:cBhvr override="childStyle">
                                        <p:cTn id="19" dur="5000" fill="hold"/>
                                        <p:tgtEl>
                                          <p:spTgt spid="4"/>
                                        </p:tgtEl>
                                        <p:attrNameLst>
                                          <p:attrName>style.color</p:attrName>
                                        </p:attrNameLst>
                                      </p:cBhvr>
                                      <p:by>
                                        <p:hsl h="-7200000" s="0" l="0"/>
                                      </p:by>
                                    </p:animClr>
                                    <p:animClr clrSpc="hsl" dir="cw">
                                      <p:cBhvr>
                                        <p:cTn id="20" dur="5000" fill="hold"/>
                                        <p:tgtEl>
                                          <p:spTgt spid="4"/>
                                        </p:tgtEl>
                                        <p:attrNameLst>
                                          <p:attrName>fillcolor</p:attrName>
                                        </p:attrNameLst>
                                      </p:cBhvr>
                                      <p:by>
                                        <p:hsl h="-7200000" s="0" l="0"/>
                                      </p:by>
                                    </p:animClr>
                                    <p:animClr clrSpc="hsl" dir="cw">
                                      <p:cBhvr>
                                        <p:cTn id="21" dur="5000" fill="hold"/>
                                        <p:tgtEl>
                                          <p:spTgt spid="4"/>
                                        </p:tgtEl>
                                        <p:attrNameLst>
                                          <p:attrName>stroke.color</p:attrName>
                                        </p:attrNameLst>
                                      </p:cBhvr>
                                      <p:by>
                                        <p:hsl h="-7200000" s="0" l="0"/>
                                      </p:by>
                                    </p:animClr>
                                    <p:set>
                                      <p:cBhvr>
                                        <p:cTn id="22" dur="5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4"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4D13EA-EB48-4A90-AB58-051B804391C3}"/>
              </a:ext>
            </a:extLst>
          </p:cNvPr>
          <p:cNvSpPr/>
          <p:nvPr/>
        </p:nvSpPr>
        <p:spPr>
          <a:xfrm>
            <a:off x="3096102" y="581889"/>
            <a:ext cx="2723852" cy="490576"/>
          </a:xfrm>
          <a:prstGeom prst="rect">
            <a:avLst/>
          </a:prstGeom>
          <a:gradFill flip="none" rotWithShape="1">
            <a:gsLst>
              <a:gs pos="93000">
                <a:schemeClr val="bg1"/>
              </a:gs>
              <a:gs pos="100000">
                <a:srgbClr val="00B050"/>
              </a:gs>
            </a:gsLst>
            <a:path path="shape">
              <a:fillToRect l="50000" t="50000" r="50000" b="50000"/>
            </a:path>
            <a:tileRect/>
          </a:gra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পদার্থ</a:t>
            </a:r>
            <a:endParaRPr lang="bn-IN" sz="2800" dirty="0">
              <a:effectLst>
                <a:outerShdw blurRad="38100" dist="38100" dir="2700000" algn="tl">
                  <a:srgbClr val="000000">
                    <a:alpha val="43137"/>
                  </a:srgbClr>
                </a:outerShdw>
              </a:effectLst>
              <a:latin typeface="NikoshBAN" pitchFamily="2" charset="0"/>
              <a:cs typeface="NikoshBAN" pitchFamily="2" charset="0"/>
            </a:endParaRPr>
          </a:p>
        </p:txBody>
      </p:sp>
      <p:sp>
        <p:nvSpPr>
          <p:cNvPr id="3" name="Rectangle 2">
            <a:extLst>
              <a:ext uri="{FF2B5EF4-FFF2-40B4-BE49-F238E27FC236}">
                <a16:creationId xmlns:a16="http://schemas.microsoft.com/office/drawing/2014/main" id="{66858B0C-9BC0-4624-8717-83B3A3A7B6B0}"/>
              </a:ext>
            </a:extLst>
          </p:cNvPr>
          <p:cNvSpPr/>
          <p:nvPr/>
        </p:nvSpPr>
        <p:spPr>
          <a:xfrm>
            <a:off x="3096102" y="1525229"/>
            <a:ext cx="2723852" cy="490576"/>
          </a:xfrm>
          <a:prstGeom prst="rect">
            <a:avLst/>
          </a:prstGeom>
          <a:gradFill flip="none" rotWithShape="1">
            <a:gsLst>
              <a:gs pos="93000">
                <a:schemeClr val="bg1"/>
              </a:gs>
              <a:gs pos="100000">
                <a:srgbClr val="00B050"/>
              </a:gs>
            </a:gsLst>
            <a:path path="shape">
              <a:fillToRect l="50000" t="50000" r="50000" b="50000"/>
            </a:path>
            <a:tileRect/>
          </a:gra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800" dirty="0">
                <a:effectLst>
                  <a:outerShdw blurRad="38100" dist="38100" dir="2700000" algn="tl">
                    <a:srgbClr val="000000">
                      <a:alpha val="43137"/>
                    </a:srgbClr>
                  </a:outerShdw>
                </a:effectLst>
                <a:latin typeface="NikoshBAN" pitchFamily="2" charset="0"/>
                <a:cs typeface="NikoshBAN" pitchFamily="2" charset="0"/>
              </a:rPr>
              <a:t> অণু</a:t>
            </a:r>
          </a:p>
        </p:txBody>
      </p:sp>
      <p:sp>
        <p:nvSpPr>
          <p:cNvPr id="4" name="Rectangle 3">
            <a:extLst>
              <a:ext uri="{FF2B5EF4-FFF2-40B4-BE49-F238E27FC236}">
                <a16:creationId xmlns:a16="http://schemas.microsoft.com/office/drawing/2014/main" id="{1D649E67-EA77-4D99-BC44-86AB2830D8D9}"/>
              </a:ext>
            </a:extLst>
          </p:cNvPr>
          <p:cNvSpPr/>
          <p:nvPr/>
        </p:nvSpPr>
        <p:spPr>
          <a:xfrm>
            <a:off x="3096101" y="2428960"/>
            <a:ext cx="2723853" cy="490576"/>
          </a:xfrm>
          <a:prstGeom prst="rect">
            <a:avLst/>
          </a:prstGeom>
          <a:gradFill flip="none" rotWithShape="1">
            <a:gsLst>
              <a:gs pos="93000">
                <a:schemeClr val="bg1"/>
              </a:gs>
              <a:gs pos="100000">
                <a:srgbClr val="00B050"/>
              </a:gs>
            </a:gsLst>
            <a:path path="shape">
              <a:fillToRect l="50000" t="50000" r="50000" b="50000"/>
            </a:path>
            <a:tileRect/>
          </a:gra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800" dirty="0">
                <a:effectLst>
                  <a:outerShdw blurRad="38100" dist="38100" dir="2700000" algn="tl">
                    <a:srgbClr val="000000">
                      <a:alpha val="43137"/>
                    </a:srgbClr>
                  </a:outerShdw>
                </a:effectLst>
                <a:latin typeface="NikoshBAN" pitchFamily="2" charset="0"/>
                <a:cs typeface="NikoshBAN" pitchFamily="2" charset="0"/>
              </a:rPr>
              <a:t>পরমানু</a:t>
            </a:r>
          </a:p>
        </p:txBody>
      </p:sp>
      <p:sp>
        <p:nvSpPr>
          <p:cNvPr id="5" name="Rectangle 4">
            <a:extLst>
              <a:ext uri="{FF2B5EF4-FFF2-40B4-BE49-F238E27FC236}">
                <a16:creationId xmlns:a16="http://schemas.microsoft.com/office/drawing/2014/main" id="{14D223DB-76E8-4C22-B334-385A73DF12A6}"/>
              </a:ext>
            </a:extLst>
          </p:cNvPr>
          <p:cNvSpPr/>
          <p:nvPr/>
        </p:nvSpPr>
        <p:spPr>
          <a:xfrm>
            <a:off x="3109740" y="3392344"/>
            <a:ext cx="1160097" cy="490576"/>
          </a:xfrm>
          <a:prstGeom prst="rect">
            <a:avLst/>
          </a:prstGeom>
          <a:gradFill flip="none" rotWithShape="1">
            <a:gsLst>
              <a:gs pos="93000">
                <a:schemeClr val="bg1"/>
              </a:gs>
              <a:gs pos="100000">
                <a:srgbClr val="00B050"/>
              </a:gs>
            </a:gsLst>
            <a:path path="shape">
              <a:fillToRect l="50000" t="50000" r="50000" b="50000"/>
            </a:path>
            <a:tileRect/>
          </a:gra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800" dirty="0">
                <a:effectLst>
                  <a:outerShdw blurRad="38100" dist="38100" dir="2700000" algn="tl">
                    <a:srgbClr val="000000">
                      <a:alpha val="43137"/>
                    </a:srgbClr>
                  </a:outerShdw>
                </a:effectLst>
                <a:latin typeface="NikoshBAN" pitchFamily="2" charset="0"/>
                <a:cs typeface="NikoshBAN" pitchFamily="2" charset="0"/>
              </a:rPr>
              <a:t>ইলেকট্রন</a:t>
            </a:r>
          </a:p>
        </p:txBody>
      </p:sp>
      <p:sp>
        <p:nvSpPr>
          <p:cNvPr id="6" name="Rectangle 5">
            <a:extLst>
              <a:ext uri="{FF2B5EF4-FFF2-40B4-BE49-F238E27FC236}">
                <a16:creationId xmlns:a16="http://schemas.microsoft.com/office/drawing/2014/main" id="{033082AB-9EB2-4D88-A634-53082956799A}"/>
              </a:ext>
            </a:extLst>
          </p:cNvPr>
          <p:cNvSpPr/>
          <p:nvPr/>
        </p:nvSpPr>
        <p:spPr>
          <a:xfrm>
            <a:off x="4659857" y="3668873"/>
            <a:ext cx="1160097" cy="490576"/>
          </a:xfrm>
          <a:prstGeom prst="rect">
            <a:avLst/>
          </a:prstGeom>
          <a:gradFill flip="none" rotWithShape="1">
            <a:gsLst>
              <a:gs pos="93000">
                <a:schemeClr val="bg1"/>
              </a:gs>
              <a:gs pos="100000">
                <a:srgbClr val="00B050"/>
              </a:gs>
            </a:gsLst>
            <a:path path="shape">
              <a:fillToRect l="50000" t="50000" r="50000" b="50000"/>
            </a:path>
            <a:tileRect/>
          </a:gra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400" dirty="0">
                <a:effectLst>
                  <a:outerShdw blurRad="38100" dist="38100" dir="2700000" algn="tl">
                    <a:srgbClr val="000000">
                      <a:alpha val="43137"/>
                    </a:srgbClr>
                  </a:outerShdw>
                </a:effectLst>
                <a:latin typeface="NikoshBAN" pitchFamily="2" charset="0"/>
                <a:cs typeface="NikoshBAN" pitchFamily="2" charset="0"/>
              </a:rPr>
              <a:t>নিউক্লিয়াস</a:t>
            </a:r>
          </a:p>
        </p:txBody>
      </p:sp>
      <p:sp>
        <p:nvSpPr>
          <p:cNvPr id="7" name="Rectangle 6">
            <a:extLst>
              <a:ext uri="{FF2B5EF4-FFF2-40B4-BE49-F238E27FC236}">
                <a16:creationId xmlns:a16="http://schemas.microsoft.com/office/drawing/2014/main" id="{0A95F32D-2357-45DF-8162-5A18AB526236}"/>
              </a:ext>
            </a:extLst>
          </p:cNvPr>
          <p:cNvSpPr/>
          <p:nvPr/>
        </p:nvSpPr>
        <p:spPr>
          <a:xfrm>
            <a:off x="4658789" y="4605692"/>
            <a:ext cx="1160097" cy="490576"/>
          </a:xfrm>
          <a:prstGeom prst="rect">
            <a:avLst/>
          </a:prstGeom>
          <a:gradFill flip="none" rotWithShape="1">
            <a:gsLst>
              <a:gs pos="93000">
                <a:schemeClr val="bg1"/>
              </a:gs>
              <a:gs pos="100000">
                <a:srgbClr val="00B050"/>
              </a:gs>
            </a:gsLst>
            <a:path path="shape">
              <a:fillToRect l="50000" t="50000" r="50000" b="50000"/>
            </a:path>
            <a:tileRect/>
          </a:gra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800" dirty="0">
                <a:effectLst>
                  <a:outerShdw blurRad="38100" dist="38100" dir="2700000" algn="tl">
                    <a:srgbClr val="000000">
                      <a:alpha val="43137"/>
                    </a:srgbClr>
                  </a:outerShdw>
                </a:effectLst>
                <a:latin typeface="NikoshBAN" pitchFamily="2" charset="0"/>
                <a:cs typeface="NikoshBAN" pitchFamily="2" charset="0"/>
              </a:rPr>
              <a:t>প্রোটন</a:t>
            </a:r>
          </a:p>
        </p:txBody>
      </p:sp>
      <p:sp>
        <p:nvSpPr>
          <p:cNvPr id="8" name="Rectangle 7">
            <a:extLst>
              <a:ext uri="{FF2B5EF4-FFF2-40B4-BE49-F238E27FC236}">
                <a16:creationId xmlns:a16="http://schemas.microsoft.com/office/drawing/2014/main" id="{EE01BB23-B3F8-4350-A1F8-2283F9EB3E42}"/>
              </a:ext>
            </a:extLst>
          </p:cNvPr>
          <p:cNvSpPr/>
          <p:nvPr/>
        </p:nvSpPr>
        <p:spPr>
          <a:xfrm>
            <a:off x="4658788" y="5532558"/>
            <a:ext cx="1160097" cy="490576"/>
          </a:xfrm>
          <a:prstGeom prst="rect">
            <a:avLst/>
          </a:prstGeom>
          <a:gradFill flip="none" rotWithShape="1">
            <a:gsLst>
              <a:gs pos="93000">
                <a:schemeClr val="bg1"/>
              </a:gs>
              <a:gs pos="100000">
                <a:srgbClr val="00B050"/>
              </a:gs>
            </a:gsLst>
            <a:path path="shape">
              <a:fillToRect l="50000" t="50000" r="50000" b="50000"/>
            </a:path>
            <a:tileRect/>
          </a:gra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800" dirty="0">
                <a:effectLst>
                  <a:outerShdw blurRad="38100" dist="38100" dir="2700000" algn="tl">
                    <a:srgbClr val="000000">
                      <a:alpha val="43137"/>
                    </a:srgbClr>
                  </a:outerShdw>
                </a:effectLst>
                <a:latin typeface="NikoshBAN" pitchFamily="2" charset="0"/>
                <a:cs typeface="NikoshBAN" pitchFamily="2" charset="0"/>
              </a:rPr>
              <a:t>নিউট্রন</a:t>
            </a:r>
          </a:p>
        </p:txBody>
      </p:sp>
      <p:sp>
        <p:nvSpPr>
          <p:cNvPr id="9" name="Arrow: Down 8">
            <a:extLst>
              <a:ext uri="{FF2B5EF4-FFF2-40B4-BE49-F238E27FC236}">
                <a16:creationId xmlns:a16="http://schemas.microsoft.com/office/drawing/2014/main" id="{69D0C155-8BDA-4F6E-B71F-3A6837FC9B4C}"/>
              </a:ext>
            </a:extLst>
          </p:cNvPr>
          <p:cNvSpPr/>
          <p:nvPr/>
        </p:nvSpPr>
        <p:spPr>
          <a:xfrm>
            <a:off x="4382628" y="1105538"/>
            <a:ext cx="277229" cy="386617"/>
          </a:xfrm>
          <a:prstGeom prst="downArrow">
            <a:avLst/>
          </a:prstGeom>
          <a:gradFill flip="none" rotWithShape="1">
            <a:gsLst>
              <a:gs pos="100000">
                <a:srgbClr val="00B050"/>
              </a:gs>
              <a:gs pos="34000">
                <a:schemeClr val="bg1">
                  <a:lumMod val="9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Down 9">
            <a:extLst>
              <a:ext uri="{FF2B5EF4-FFF2-40B4-BE49-F238E27FC236}">
                <a16:creationId xmlns:a16="http://schemas.microsoft.com/office/drawing/2014/main" id="{5B43440F-B181-4688-A67C-5BB57FF51A5D}"/>
              </a:ext>
            </a:extLst>
          </p:cNvPr>
          <p:cNvSpPr/>
          <p:nvPr/>
        </p:nvSpPr>
        <p:spPr>
          <a:xfrm>
            <a:off x="4381560" y="2044210"/>
            <a:ext cx="277229" cy="386617"/>
          </a:xfrm>
          <a:prstGeom prst="downArrow">
            <a:avLst/>
          </a:prstGeom>
          <a:gradFill flip="none" rotWithShape="1">
            <a:gsLst>
              <a:gs pos="100000">
                <a:srgbClr val="00B050"/>
              </a:gs>
              <a:gs pos="34000">
                <a:schemeClr val="bg1">
                  <a:lumMod val="9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Down 10">
            <a:extLst>
              <a:ext uri="{FF2B5EF4-FFF2-40B4-BE49-F238E27FC236}">
                <a16:creationId xmlns:a16="http://schemas.microsoft.com/office/drawing/2014/main" id="{774A0C3E-F5E9-4F34-A2A3-38B33583B8A4}"/>
              </a:ext>
            </a:extLst>
          </p:cNvPr>
          <p:cNvSpPr/>
          <p:nvPr/>
        </p:nvSpPr>
        <p:spPr>
          <a:xfrm>
            <a:off x="5195176" y="2919536"/>
            <a:ext cx="230502" cy="724066"/>
          </a:xfrm>
          <a:prstGeom prst="downArrow">
            <a:avLst/>
          </a:prstGeom>
          <a:gradFill flip="none" rotWithShape="1">
            <a:gsLst>
              <a:gs pos="100000">
                <a:srgbClr val="00B050"/>
              </a:gs>
              <a:gs pos="34000">
                <a:schemeClr val="bg1">
                  <a:lumMod val="9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4F8F3B41-B7EC-4711-B978-DBE5EA5AE8F3}"/>
              </a:ext>
            </a:extLst>
          </p:cNvPr>
          <p:cNvSpPr/>
          <p:nvPr/>
        </p:nvSpPr>
        <p:spPr>
          <a:xfrm>
            <a:off x="3527253" y="2923441"/>
            <a:ext cx="230502" cy="448859"/>
          </a:xfrm>
          <a:prstGeom prst="downArrow">
            <a:avLst/>
          </a:prstGeom>
          <a:gradFill flip="none" rotWithShape="1">
            <a:gsLst>
              <a:gs pos="100000">
                <a:srgbClr val="00B050"/>
              </a:gs>
              <a:gs pos="34000">
                <a:schemeClr val="bg1">
                  <a:lumMod val="9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24CBC1DE-E1BE-443E-AAAF-CFB3F375C090}"/>
              </a:ext>
            </a:extLst>
          </p:cNvPr>
          <p:cNvSpPr/>
          <p:nvPr/>
        </p:nvSpPr>
        <p:spPr>
          <a:xfrm>
            <a:off x="5111515" y="4184720"/>
            <a:ext cx="277229" cy="386617"/>
          </a:xfrm>
          <a:prstGeom prst="downArrow">
            <a:avLst/>
          </a:prstGeom>
          <a:gradFill flip="none" rotWithShape="1">
            <a:gsLst>
              <a:gs pos="100000">
                <a:srgbClr val="00B050"/>
              </a:gs>
              <a:gs pos="34000">
                <a:schemeClr val="bg1">
                  <a:lumMod val="9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Circular 13">
            <a:extLst>
              <a:ext uri="{FF2B5EF4-FFF2-40B4-BE49-F238E27FC236}">
                <a16:creationId xmlns:a16="http://schemas.microsoft.com/office/drawing/2014/main" id="{3EDA1571-278E-449E-851B-62FFEE898637}"/>
              </a:ext>
            </a:extLst>
          </p:cNvPr>
          <p:cNvSpPr/>
          <p:nvPr/>
        </p:nvSpPr>
        <p:spPr>
          <a:xfrm rot="5400000" flipV="1">
            <a:off x="3471051" y="3731964"/>
            <a:ext cx="2267498" cy="2238032"/>
          </a:xfrm>
          <a:prstGeom prst="circularArrow">
            <a:avLst/>
          </a:prstGeom>
          <a:gradFill flip="none" rotWithShape="1">
            <a:gsLst>
              <a:gs pos="100000">
                <a:srgbClr val="00B050"/>
              </a:gs>
              <a:gs pos="51000">
                <a:schemeClr val="bg1">
                  <a:lumMod val="95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D4BE05CD-85F5-4627-9985-0FF21A367F27}"/>
              </a:ext>
            </a:extLst>
          </p:cNvPr>
          <p:cNvSpPr/>
          <p:nvPr/>
        </p:nvSpPr>
        <p:spPr>
          <a:xfrm>
            <a:off x="2198171" y="461026"/>
            <a:ext cx="4573951" cy="609600"/>
          </a:xfrm>
          <a:prstGeom prst="rect">
            <a:avLst/>
          </a:prstGeom>
          <a:gradFill>
            <a:gsLst>
              <a:gs pos="92000">
                <a:schemeClr val="bg1"/>
              </a:gs>
              <a:gs pos="100000">
                <a:srgbClr val="00B050"/>
              </a:gs>
            </a:gsLst>
            <a:path path="shape">
              <a:fillToRect l="50000" t="50000" r="50000" b="50000"/>
            </a:path>
          </a:gradFill>
          <a:ln>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4400" i="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4400" dirty="0">
                <a:solidFill>
                  <a:schemeClr val="tx1"/>
                </a:solidFill>
                <a:effectLst>
                  <a:outerShdw blurRad="38100" dist="38100" dir="2700000" algn="tl">
                    <a:srgbClr val="000000">
                      <a:alpha val="43137"/>
                    </a:srgbClr>
                  </a:outerShdw>
                </a:effectLst>
                <a:latin typeface="NikoshBAN" pitchFamily="2" charset="0"/>
                <a:cs typeface="NikoshBAN" pitchFamily="2" charset="0"/>
              </a:rPr>
              <a:t>পদার্থ</a:t>
            </a:r>
            <a:endParaRPr lang="en-US" sz="44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40015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Right)">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Right)">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downRight)">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par>
                                <p:cTn id="32" presetID="18" presetClass="entr" presetSubtype="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Right)">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par>
                                <p:cTn id="40" presetID="18" presetClass="entr" presetSubtype="6"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strips(downRight)">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500"/>
                                        <p:tgtEl>
                                          <p:spTgt spid="14"/>
                                        </p:tgtEl>
                                      </p:cBhvr>
                                    </p:animEffect>
                                  </p:childTnLst>
                                </p:cTn>
                              </p:par>
                              <p:par>
                                <p:cTn id="48" presetID="18" presetClass="entr" presetSubtype="6"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strips(downRight)">
                                      <p:cBhvr>
                                        <p:cTn id="5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871626EE-183B-4001-ACA7-A4EA91F125FB}"/>
              </a:ext>
            </a:extLst>
          </p:cNvPr>
          <p:cNvSpPr/>
          <p:nvPr/>
        </p:nvSpPr>
        <p:spPr>
          <a:xfrm>
            <a:off x="875339" y="3939777"/>
            <a:ext cx="398573" cy="398573"/>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30" name="Rectangle 29">
            <a:extLst>
              <a:ext uri="{FF2B5EF4-FFF2-40B4-BE49-F238E27FC236}">
                <a16:creationId xmlns:a16="http://schemas.microsoft.com/office/drawing/2014/main" id="{9024890D-3312-4815-83F7-AC4BBBB9F26B}"/>
              </a:ext>
            </a:extLst>
          </p:cNvPr>
          <p:cNvSpPr/>
          <p:nvPr/>
        </p:nvSpPr>
        <p:spPr>
          <a:xfrm>
            <a:off x="1419223" y="3872465"/>
            <a:ext cx="1160097" cy="490576"/>
          </a:xfrm>
          <a:prstGeom prst="rect">
            <a:avLst/>
          </a:prstGeom>
          <a:gradFill flip="none" rotWithShape="1">
            <a:gsLst>
              <a:gs pos="93000">
                <a:schemeClr val="bg1"/>
              </a:gs>
              <a:gs pos="100000">
                <a:srgbClr val="00B050"/>
              </a:gs>
            </a:gsLst>
            <a:path path="shape">
              <a:fillToRect l="50000" t="50000" r="50000" b="50000"/>
            </a:path>
            <a:tileRect/>
          </a:gra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800" dirty="0">
                <a:effectLst>
                  <a:outerShdw blurRad="38100" dist="38100" dir="2700000" algn="tl">
                    <a:srgbClr val="000000">
                      <a:alpha val="43137"/>
                    </a:srgbClr>
                  </a:outerShdw>
                </a:effectLst>
                <a:latin typeface="NikoshBAN" pitchFamily="2" charset="0"/>
                <a:cs typeface="NikoshBAN" pitchFamily="2" charset="0"/>
              </a:rPr>
              <a:t>ইলেকট্রন</a:t>
            </a:r>
          </a:p>
        </p:txBody>
      </p:sp>
      <p:sp>
        <p:nvSpPr>
          <p:cNvPr id="2" name="TextBox 1">
            <a:extLst>
              <a:ext uri="{FF2B5EF4-FFF2-40B4-BE49-F238E27FC236}">
                <a16:creationId xmlns:a16="http://schemas.microsoft.com/office/drawing/2014/main" id="{D6223242-F936-447A-AEA6-3E0060359E36}"/>
              </a:ext>
            </a:extLst>
          </p:cNvPr>
          <p:cNvSpPr txBox="1"/>
          <p:nvPr/>
        </p:nvSpPr>
        <p:spPr>
          <a:xfrm>
            <a:off x="442482" y="4762641"/>
            <a:ext cx="8621485" cy="1200329"/>
          </a:xfrm>
          <a:prstGeom prst="rect">
            <a:avLst/>
          </a:prstGeom>
          <a:noFill/>
        </p:spPr>
        <p:txBody>
          <a:bodyPr wrap="square" rtlCol="0">
            <a:spAutoFit/>
          </a:bodyPr>
          <a:lstStyle/>
          <a:p>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ইলেকট্রন একটি নেগেটিভ  চার্জযুক্ত কণিকা যা নিউক্লিয়াসকে কেন্দ্র করে বিভিন্ন কক্ষপথে ঘুরতে থাকে।</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9" name="Oval 18">
            <a:extLst>
              <a:ext uri="{FF2B5EF4-FFF2-40B4-BE49-F238E27FC236}">
                <a16:creationId xmlns:a16="http://schemas.microsoft.com/office/drawing/2014/main" id="{7A52DEBD-8221-4936-A2CD-9AF857BFDE3A}"/>
              </a:ext>
            </a:extLst>
          </p:cNvPr>
          <p:cNvSpPr/>
          <p:nvPr/>
        </p:nvSpPr>
        <p:spPr>
          <a:xfrm>
            <a:off x="3479945" y="1126715"/>
            <a:ext cx="2071640" cy="20716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F8AB7CB-6D25-444D-A60C-DE4B17E86CCF}"/>
              </a:ext>
            </a:extLst>
          </p:cNvPr>
          <p:cNvSpPr/>
          <p:nvPr/>
        </p:nvSpPr>
        <p:spPr>
          <a:xfrm>
            <a:off x="2881947" y="528717"/>
            <a:ext cx="3267636" cy="32676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21" name="Oval 20">
            <a:extLst>
              <a:ext uri="{FF2B5EF4-FFF2-40B4-BE49-F238E27FC236}">
                <a16:creationId xmlns:a16="http://schemas.microsoft.com/office/drawing/2014/main" id="{3560253D-5311-47E8-82FD-3B6E43E1293A}"/>
              </a:ext>
            </a:extLst>
          </p:cNvPr>
          <p:cNvSpPr/>
          <p:nvPr/>
        </p:nvSpPr>
        <p:spPr>
          <a:xfrm>
            <a:off x="4340954" y="357071"/>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22" name="Oval 21">
            <a:extLst>
              <a:ext uri="{FF2B5EF4-FFF2-40B4-BE49-F238E27FC236}">
                <a16:creationId xmlns:a16="http://schemas.microsoft.com/office/drawing/2014/main" id="{F65F9E11-1CB2-4FE5-8949-2038EA15437B}"/>
              </a:ext>
            </a:extLst>
          </p:cNvPr>
          <p:cNvSpPr/>
          <p:nvPr/>
        </p:nvSpPr>
        <p:spPr>
          <a:xfrm>
            <a:off x="2895395" y="1242205"/>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23" name="Oval 22">
            <a:extLst>
              <a:ext uri="{FF2B5EF4-FFF2-40B4-BE49-F238E27FC236}">
                <a16:creationId xmlns:a16="http://schemas.microsoft.com/office/drawing/2014/main" id="{A6B37621-C936-4BDE-A5D2-FF25466CF316}"/>
              </a:ext>
            </a:extLst>
          </p:cNvPr>
          <p:cNvSpPr/>
          <p:nvPr/>
        </p:nvSpPr>
        <p:spPr>
          <a:xfrm>
            <a:off x="5719279" y="2835286"/>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24" name="Oval 23">
            <a:extLst>
              <a:ext uri="{FF2B5EF4-FFF2-40B4-BE49-F238E27FC236}">
                <a16:creationId xmlns:a16="http://schemas.microsoft.com/office/drawing/2014/main" id="{72697FA6-54A6-4F7A-91BC-0086B1184218}"/>
              </a:ext>
            </a:extLst>
          </p:cNvPr>
          <p:cNvSpPr/>
          <p:nvPr/>
        </p:nvSpPr>
        <p:spPr>
          <a:xfrm>
            <a:off x="4340954" y="3560110"/>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25" name="Oval 24">
            <a:extLst>
              <a:ext uri="{FF2B5EF4-FFF2-40B4-BE49-F238E27FC236}">
                <a16:creationId xmlns:a16="http://schemas.microsoft.com/office/drawing/2014/main" id="{BFB8A1C5-DC03-4848-B04B-B79162506D36}"/>
              </a:ext>
            </a:extLst>
          </p:cNvPr>
          <p:cNvSpPr/>
          <p:nvPr/>
        </p:nvSpPr>
        <p:spPr>
          <a:xfrm>
            <a:off x="2851495" y="2693168"/>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26" name="Oval 25">
            <a:extLst>
              <a:ext uri="{FF2B5EF4-FFF2-40B4-BE49-F238E27FC236}">
                <a16:creationId xmlns:a16="http://schemas.microsoft.com/office/drawing/2014/main" id="{BBCCBA7F-EE5F-4AD2-95F4-CBA436BC3162}"/>
              </a:ext>
            </a:extLst>
          </p:cNvPr>
          <p:cNvSpPr/>
          <p:nvPr/>
        </p:nvSpPr>
        <p:spPr>
          <a:xfrm>
            <a:off x="5840302" y="1338704"/>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27" name="Oval 26">
            <a:extLst>
              <a:ext uri="{FF2B5EF4-FFF2-40B4-BE49-F238E27FC236}">
                <a16:creationId xmlns:a16="http://schemas.microsoft.com/office/drawing/2014/main" id="{F4AD364A-0589-46C4-B1CE-BEB6B4ADC3DD}"/>
              </a:ext>
            </a:extLst>
          </p:cNvPr>
          <p:cNvSpPr/>
          <p:nvPr/>
        </p:nvSpPr>
        <p:spPr>
          <a:xfrm>
            <a:off x="4340954" y="989082"/>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28" name="Oval 27">
            <a:extLst>
              <a:ext uri="{FF2B5EF4-FFF2-40B4-BE49-F238E27FC236}">
                <a16:creationId xmlns:a16="http://schemas.microsoft.com/office/drawing/2014/main" id="{70034A38-FB38-4C24-96C7-C6581124D2B3}"/>
              </a:ext>
            </a:extLst>
          </p:cNvPr>
          <p:cNvSpPr/>
          <p:nvPr/>
        </p:nvSpPr>
        <p:spPr>
          <a:xfrm>
            <a:off x="4340954" y="3042790"/>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32" name="Oval 31">
            <a:extLst>
              <a:ext uri="{FF2B5EF4-FFF2-40B4-BE49-F238E27FC236}">
                <a16:creationId xmlns:a16="http://schemas.microsoft.com/office/drawing/2014/main" id="{0088ACA4-CD55-47B2-9E5D-166B9C650736}"/>
              </a:ext>
            </a:extLst>
          </p:cNvPr>
          <p:cNvSpPr/>
          <p:nvPr/>
        </p:nvSpPr>
        <p:spPr>
          <a:xfrm>
            <a:off x="3950079" y="1590883"/>
            <a:ext cx="1131372" cy="1131372"/>
          </a:xfrm>
          <a:prstGeom prst="ellipse">
            <a:avLst/>
          </a:prstGeom>
          <a:solidFill>
            <a:schemeClr val="tx1">
              <a:lumMod val="50000"/>
              <a:lumOff val="5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45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0 3.7037E-6 C 0.09826 3.7037E-6 0.1783 0.10648 0.1783 0.23796 C 0.1783 0.36944 0.09826 0.47615 0 0.47615 C -0.09826 0.47615 -0.17795 0.36944 -0.17795 0.23796 C -0.17795 0.10648 -0.09826 3.7037E-6 0 3.7037E-6 Z " pathEditMode="relative" rAng="0" ptsTypes="AAAAA">
                                      <p:cBhvr>
                                        <p:cTn id="6" dur="10000" fill="hold"/>
                                        <p:tgtEl>
                                          <p:spTgt spid="21"/>
                                        </p:tgtEl>
                                        <p:attrNameLst>
                                          <p:attrName>ppt_x</p:attrName>
                                          <p:attrName>ppt_y</p:attrName>
                                        </p:attrNameLst>
                                      </p:cBhvr>
                                      <p:rCtr x="17" y="23796"/>
                                    </p:animMotion>
                                  </p:childTnLst>
                                </p:cTn>
                              </p:par>
                              <p:par>
                                <p:cTn id="7" presetID="1" presetClass="path" presetSubtype="0" repeatCount="indefinite" fill="hold" grpId="0" nodeType="withEffect">
                                  <p:stCondLst>
                                    <p:cond delay="0"/>
                                  </p:stCondLst>
                                  <p:childTnLst>
                                    <p:animMotion origin="layout" path="M -2.5E-6 -0.00139 C 0.03785 0.11806 -0.00468 0.25648 -0.09583 0.30764 C -0.18646 0.3588 -0.29097 0.30417 -0.32916 0.18496 C -0.36666 0.06597 -0.32361 -0.07199 -0.23281 -0.12361 C -0.14218 -0.175 -0.03802 -0.11991 -2.5E-6 -0.00139 Z " pathEditMode="relative" rAng="4020000" ptsTypes="AAAAA">
                                      <p:cBhvr>
                                        <p:cTn id="8" dur="10000" fill="hold"/>
                                        <p:tgtEl>
                                          <p:spTgt spid="26"/>
                                        </p:tgtEl>
                                        <p:attrNameLst>
                                          <p:attrName>ppt_x</p:attrName>
                                          <p:attrName>ppt_y</p:attrName>
                                        </p:attrNameLst>
                                      </p:cBhvr>
                                      <p:rCtr x="-16441" y="9329"/>
                                    </p:animMotion>
                                  </p:childTnLst>
                                </p:cTn>
                              </p:par>
                              <p:par>
                                <p:cTn id="9" presetID="1" presetClass="path" presetSubtype="0" repeatCount="indefinite" fill="hold" grpId="0" nodeType="withEffect">
                                  <p:stCondLst>
                                    <p:cond delay="0"/>
                                  </p:stCondLst>
                                  <p:childTnLst>
                                    <p:animMotion origin="layout" path="M -0.00087 -0.00208 C -0.05261 0.10926 -0.16337 0.14375 -0.24653 0.07454 C -0.33038 0.00463 -0.35573 -0.14259 -0.3033 -0.2544 C -0.25122 -0.36597 -0.14115 -0.39954 -0.05747 -0.33009 C 0.02604 -0.26019 0.05139 -0.11296 -0.00087 -0.00208 Z " pathEditMode="relative" rAng="7320000" ptsTypes="AAAAA">
                                      <p:cBhvr>
                                        <p:cTn id="10" dur="10000" fill="hold"/>
                                        <p:tgtEl>
                                          <p:spTgt spid="23"/>
                                        </p:tgtEl>
                                        <p:attrNameLst>
                                          <p:attrName>ppt_x</p:attrName>
                                          <p:attrName>ppt_y</p:attrName>
                                        </p:attrNameLst>
                                      </p:cBhvr>
                                      <p:rCtr x="-15122" y="-12593"/>
                                    </p:animMotion>
                                  </p:childTnLst>
                                </p:cTn>
                              </p:par>
                              <p:par>
                                <p:cTn id="11" presetID="1" presetClass="path" presetSubtype="0" repeatCount="indefinite" fill="hold" grpId="0" nodeType="withEffect">
                                  <p:stCondLst>
                                    <p:cond delay="0"/>
                                  </p:stCondLst>
                                  <p:childTnLst>
                                    <p:animMotion origin="layout" path="M -0.00069 4.07407E-6 C -0.09809 4.07407E-6 -0.17778 -0.10649 -0.17778 -0.23797 C -0.17778 -0.36945 -0.09809 -0.47616 -0.00069 -0.47616 C 0.09635 -0.47616 0.175 -0.36945 0.175 -0.23797 C 0.175 -0.10649 0.09635 4.07407E-6 -0.00069 4.07407E-6 Z " pathEditMode="relative" rAng="10800000" ptsTypes="AAAAA">
                                      <p:cBhvr>
                                        <p:cTn id="12" dur="10000" fill="hold"/>
                                        <p:tgtEl>
                                          <p:spTgt spid="24"/>
                                        </p:tgtEl>
                                        <p:attrNameLst>
                                          <p:attrName>ppt_x</p:attrName>
                                          <p:attrName>ppt_y</p:attrName>
                                        </p:attrNameLst>
                                      </p:cBhvr>
                                      <p:rCtr x="-69" y="-23796"/>
                                    </p:animMotion>
                                  </p:childTnLst>
                                </p:cTn>
                              </p:par>
                              <p:par>
                                <p:cTn id="13" presetID="1" presetClass="path" presetSubtype="0" repeatCount="indefinite" fill="hold" grpId="0" nodeType="withEffect">
                                  <p:stCondLst>
                                    <p:cond delay="0"/>
                                  </p:stCondLst>
                                  <p:childTnLst>
                                    <p:animMotion origin="layout" path="M -0.00156 0.00023 C -0.04288 -0.11806 -0.00416 -0.25973 0.08525 -0.31528 C 0.17413 -0.37107 0.28091 -0.31945 0.3224 -0.2007 C 0.36337 -0.08264 0.32448 0.05763 0.23473 0.11365 C 0.14584 0.16875 0.03993 0.11805 -0.00156 0.00023 Z " pathEditMode="relative" rAng="14700000" ptsTypes="AAAAA">
                                      <p:cBhvr>
                                        <p:cTn id="14" dur="10000" fill="hold"/>
                                        <p:tgtEl>
                                          <p:spTgt spid="25"/>
                                        </p:tgtEl>
                                        <p:attrNameLst>
                                          <p:attrName>ppt_x</p:attrName>
                                          <p:attrName>ppt_y</p:attrName>
                                        </p:attrNameLst>
                                      </p:cBhvr>
                                      <p:rCtr x="16181" y="-10116"/>
                                    </p:animMotion>
                                  </p:childTnLst>
                                </p:cTn>
                              </p:par>
                              <p:par>
                                <p:cTn id="15" presetID="1" presetClass="path" presetSubtype="0" repeatCount="indefinite" fill="hold" grpId="0" nodeType="withEffect">
                                  <p:stCondLst>
                                    <p:cond delay="0"/>
                                  </p:stCondLst>
                                  <p:childTnLst>
                                    <p:animMotion origin="layout" path="M -0.00052 0.00023 C 0.04584 -0.11528 0.15417 -0.16042 0.24132 -0.09884 C 0.3283 -0.03727 0.36094 0.10787 0.31493 0.22361 C 0.26858 0.33935 0.16042 0.38357 0.07344 0.32222 C -0.01371 0.26019 -0.04687 0.11597 -0.00052 0.00023 Z " pathEditMode="relative" rAng="17880000" ptsTypes="AAAAA">
                                      <p:cBhvr>
                                        <p:cTn id="16" dur="10000" fill="hold"/>
                                        <p:tgtEl>
                                          <p:spTgt spid="22"/>
                                        </p:tgtEl>
                                        <p:attrNameLst>
                                          <p:attrName>ppt_x</p:attrName>
                                          <p:attrName>ppt_y</p:attrName>
                                        </p:attrNameLst>
                                      </p:cBhvr>
                                      <p:rCtr x="15781" y="11134"/>
                                    </p:animMotion>
                                  </p:childTnLst>
                                </p:cTn>
                              </p:par>
                              <p:par>
                                <p:cTn id="17" presetID="1" presetClass="path" presetSubtype="0" repeatCount="indefinite" fill="hold" grpId="0" nodeType="withEffect">
                                  <p:stCondLst>
                                    <p:cond delay="0"/>
                                  </p:stCondLst>
                                  <p:childTnLst>
                                    <p:animMotion origin="layout" path="M 0 -0.00533 C 0.06215 -0.00533 0.11285 0.06226 0.11285 0.1456 C 0.11285 0.2287 0.06215 0.29676 0 0.29676 C -0.06233 0.29676 -0.11267 0.2287 -0.11267 0.1456 C -0.11267 0.06226 -0.06233 -0.00533 0 -0.00533 Z " pathEditMode="relative" rAng="0" ptsTypes="AAAAA">
                                      <p:cBhvr>
                                        <p:cTn id="18" dur="10000" fill="hold"/>
                                        <p:tgtEl>
                                          <p:spTgt spid="27"/>
                                        </p:tgtEl>
                                        <p:attrNameLst>
                                          <p:attrName>ppt_x</p:attrName>
                                          <p:attrName>ppt_y</p:attrName>
                                        </p:attrNameLst>
                                      </p:cBhvr>
                                      <p:rCtr x="0" y="15093"/>
                                    </p:animMotion>
                                  </p:childTnLst>
                                </p:cTn>
                              </p:par>
                              <p:par>
                                <p:cTn id="19" presetID="1" presetClass="path" presetSubtype="0" repeatCount="indefinite" fill="hold" grpId="0" nodeType="withEffect">
                                  <p:stCondLst>
                                    <p:cond delay="0"/>
                                  </p:stCondLst>
                                  <p:childTnLst>
                                    <p:animMotion origin="layout" path="M -0.00069 -0.00092 C -0.06389 -0.00092 -0.11562 -0.06852 -0.11562 -0.15185 C -0.11562 -0.23518 -0.06389 -0.30301 -0.00069 -0.30301 C 0.06267 -0.30301 0.11389 -0.23518 0.11389 -0.15185 C 0.11389 -0.06852 0.06267 -0.00092 -0.00069 -0.00092 Z " pathEditMode="relative" rAng="10800000" ptsTypes="AAAAA">
                                      <p:cBhvr>
                                        <p:cTn id="20" dur="10000" fill="hold"/>
                                        <p:tgtEl>
                                          <p:spTgt spid="28"/>
                                        </p:tgtEl>
                                        <p:attrNameLst>
                                          <p:attrName>ppt_x</p:attrName>
                                          <p:attrName>ppt_y</p:attrName>
                                        </p:attrNameLst>
                                      </p:cBhvr>
                                      <p:rCtr x="-17" y="-15093"/>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strips(downRight)">
                                      <p:cBhvr>
                                        <p:cTn id="30" dur="10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
                                        </p:tgtEl>
                                        <p:attrNameLst>
                                          <p:attrName>ppt_y</p:attrName>
                                        </p:attrNameLst>
                                      </p:cBhvr>
                                      <p:tavLst>
                                        <p:tav tm="0">
                                          <p:val>
                                            <p:strVal val="#ppt_y"/>
                                          </p:val>
                                        </p:tav>
                                        <p:tav tm="100000">
                                          <p:val>
                                            <p:strVal val="#ppt_y"/>
                                          </p:val>
                                        </p:tav>
                                      </p:tavLst>
                                    </p:anim>
                                    <p:anim calcmode="lin" valueType="num">
                                      <p:cBhvr>
                                        <p:cTn id="3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2" grpId="0"/>
      <p:bldP spid="21" grpId="0" animBg="1"/>
      <p:bldP spid="22" grpId="0" animBg="1"/>
      <p:bldP spid="23" grpId="0" animBg="1"/>
      <p:bldP spid="24" grpId="0" animBg="1"/>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8D80951-B2A7-4674-889E-4310CDEC5DEA}"/>
              </a:ext>
            </a:extLst>
          </p:cNvPr>
          <p:cNvSpPr/>
          <p:nvPr/>
        </p:nvSpPr>
        <p:spPr>
          <a:xfrm>
            <a:off x="3479945" y="1126715"/>
            <a:ext cx="2071640" cy="20716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E979ADCD-15F5-4827-AF7D-034E7901136C}"/>
              </a:ext>
            </a:extLst>
          </p:cNvPr>
          <p:cNvSpPr/>
          <p:nvPr/>
        </p:nvSpPr>
        <p:spPr>
          <a:xfrm>
            <a:off x="2881947" y="528717"/>
            <a:ext cx="3267636" cy="32676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4" name="Oval 3">
            <a:extLst>
              <a:ext uri="{FF2B5EF4-FFF2-40B4-BE49-F238E27FC236}">
                <a16:creationId xmlns:a16="http://schemas.microsoft.com/office/drawing/2014/main" id="{EB107E24-DDCE-45C7-BA49-F6C7F62C9C4D}"/>
              </a:ext>
            </a:extLst>
          </p:cNvPr>
          <p:cNvSpPr/>
          <p:nvPr/>
        </p:nvSpPr>
        <p:spPr>
          <a:xfrm>
            <a:off x="4340954" y="357071"/>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5" name="Oval 4">
            <a:extLst>
              <a:ext uri="{FF2B5EF4-FFF2-40B4-BE49-F238E27FC236}">
                <a16:creationId xmlns:a16="http://schemas.microsoft.com/office/drawing/2014/main" id="{618FFC0D-ED57-431C-A786-BEECCDBBE9EE}"/>
              </a:ext>
            </a:extLst>
          </p:cNvPr>
          <p:cNvSpPr/>
          <p:nvPr/>
        </p:nvSpPr>
        <p:spPr>
          <a:xfrm>
            <a:off x="2895395" y="1242205"/>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6" name="Oval 5">
            <a:extLst>
              <a:ext uri="{FF2B5EF4-FFF2-40B4-BE49-F238E27FC236}">
                <a16:creationId xmlns:a16="http://schemas.microsoft.com/office/drawing/2014/main" id="{012C0085-C34F-414E-B984-0B92FE0046FD}"/>
              </a:ext>
            </a:extLst>
          </p:cNvPr>
          <p:cNvSpPr/>
          <p:nvPr/>
        </p:nvSpPr>
        <p:spPr>
          <a:xfrm>
            <a:off x="5719279" y="2835286"/>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7" name="Oval 6">
            <a:extLst>
              <a:ext uri="{FF2B5EF4-FFF2-40B4-BE49-F238E27FC236}">
                <a16:creationId xmlns:a16="http://schemas.microsoft.com/office/drawing/2014/main" id="{C88F31D4-CC83-41E1-96CA-7B4E38E154B4}"/>
              </a:ext>
            </a:extLst>
          </p:cNvPr>
          <p:cNvSpPr/>
          <p:nvPr/>
        </p:nvSpPr>
        <p:spPr>
          <a:xfrm>
            <a:off x="4340954" y="3560110"/>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8" name="Oval 7">
            <a:extLst>
              <a:ext uri="{FF2B5EF4-FFF2-40B4-BE49-F238E27FC236}">
                <a16:creationId xmlns:a16="http://schemas.microsoft.com/office/drawing/2014/main" id="{200DE485-CFE1-43CE-B872-4BF13AF812BF}"/>
              </a:ext>
            </a:extLst>
          </p:cNvPr>
          <p:cNvSpPr/>
          <p:nvPr/>
        </p:nvSpPr>
        <p:spPr>
          <a:xfrm>
            <a:off x="2851495" y="2693168"/>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9" name="Oval 8">
            <a:extLst>
              <a:ext uri="{FF2B5EF4-FFF2-40B4-BE49-F238E27FC236}">
                <a16:creationId xmlns:a16="http://schemas.microsoft.com/office/drawing/2014/main" id="{C26891C4-6364-44E2-9385-FDA175FE9C5E}"/>
              </a:ext>
            </a:extLst>
          </p:cNvPr>
          <p:cNvSpPr/>
          <p:nvPr/>
        </p:nvSpPr>
        <p:spPr>
          <a:xfrm>
            <a:off x="5840302" y="1338704"/>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10" name="Oval 9">
            <a:extLst>
              <a:ext uri="{FF2B5EF4-FFF2-40B4-BE49-F238E27FC236}">
                <a16:creationId xmlns:a16="http://schemas.microsoft.com/office/drawing/2014/main" id="{0B7EF962-684B-42C9-B8DC-4EF7704F620F}"/>
              </a:ext>
            </a:extLst>
          </p:cNvPr>
          <p:cNvSpPr/>
          <p:nvPr/>
        </p:nvSpPr>
        <p:spPr>
          <a:xfrm>
            <a:off x="4340954" y="989082"/>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11" name="Oval 10">
            <a:extLst>
              <a:ext uri="{FF2B5EF4-FFF2-40B4-BE49-F238E27FC236}">
                <a16:creationId xmlns:a16="http://schemas.microsoft.com/office/drawing/2014/main" id="{5E2AA859-9BB2-493C-98FC-A3A6ACD6FC51}"/>
              </a:ext>
            </a:extLst>
          </p:cNvPr>
          <p:cNvSpPr/>
          <p:nvPr/>
        </p:nvSpPr>
        <p:spPr>
          <a:xfrm>
            <a:off x="4340954" y="3042790"/>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13" name="Rectangle 12">
            <a:extLst>
              <a:ext uri="{FF2B5EF4-FFF2-40B4-BE49-F238E27FC236}">
                <a16:creationId xmlns:a16="http://schemas.microsoft.com/office/drawing/2014/main" id="{FA20A00C-C6C1-4D82-B316-3C9835AAA6A6}"/>
              </a:ext>
            </a:extLst>
          </p:cNvPr>
          <p:cNvSpPr/>
          <p:nvPr/>
        </p:nvSpPr>
        <p:spPr>
          <a:xfrm>
            <a:off x="1653991" y="4357024"/>
            <a:ext cx="1160097" cy="490576"/>
          </a:xfrm>
          <a:prstGeom prst="rect">
            <a:avLst/>
          </a:prstGeom>
          <a:gradFill flip="none" rotWithShape="1">
            <a:gsLst>
              <a:gs pos="93000">
                <a:schemeClr val="bg1"/>
              </a:gs>
              <a:gs pos="100000">
                <a:srgbClr val="00B050"/>
              </a:gs>
            </a:gsLst>
            <a:path path="shape">
              <a:fillToRect l="50000" t="50000" r="50000" b="50000"/>
            </a:path>
            <a:tileRect/>
          </a:gra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400" dirty="0">
                <a:effectLst>
                  <a:outerShdw blurRad="38100" dist="38100" dir="2700000" algn="tl">
                    <a:srgbClr val="000000">
                      <a:alpha val="43137"/>
                    </a:srgbClr>
                  </a:outerShdw>
                </a:effectLst>
                <a:latin typeface="NikoshBAN" pitchFamily="2" charset="0"/>
                <a:cs typeface="NikoshBAN" pitchFamily="2" charset="0"/>
              </a:rPr>
              <a:t>নিউক্লিয়াস</a:t>
            </a:r>
          </a:p>
        </p:txBody>
      </p:sp>
      <p:sp>
        <p:nvSpPr>
          <p:cNvPr id="14" name="Oval 13">
            <a:extLst>
              <a:ext uri="{FF2B5EF4-FFF2-40B4-BE49-F238E27FC236}">
                <a16:creationId xmlns:a16="http://schemas.microsoft.com/office/drawing/2014/main" id="{CA52D27A-C6E4-449B-86CF-3C9B39642B4D}"/>
              </a:ext>
            </a:extLst>
          </p:cNvPr>
          <p:cNvSpPr/>
          <p:nvPr/>
        </p:nvSpPr>
        <p:spPr>
          <a:xfrm>
            <a:off x="931124" y="4361117"/>
            <a:ext cx="488080" cy="488080"/>
          </a:xfrm>
          <a:prstGeom prst="ellipse">
            <a:avLst/>
          </a:prstGeom>
          <a:solidFill>
            <a:schemeClr val="tx1">
              <a:lumMod val="50000"/>
              <a:lumOff val="5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EBCF5A8-3FAB-4936-AFC6-95E76B1A0164}"/>
              </a:ext>
            </a:extLst>
          </p:cNvPr>
          <p:cNvSpPr txBox="1"/>
          <p:nvPr/>
        </p:nvSpPr>
        <p:spPr>
          <a:xfrm>
            <a:off x="705396" y="5192676"/>
            <a:ext cx="8438604" cy="1077218"/>
          </a:xfrm>
          <a:prstGeom prst="rect">
            <a:avLst/>
          </a:prstGeom>
          <a:noFill/>
        </p:spPr>
        <p:txBody>
          <a:bodyPr wrap="square" rtlCol="0">
            <a:spAutoFit/>
          </a:bodyPr>
          <a:lstStyle/>
          <a:p>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প্রোটন ও নিউট্রন যেখানে থাকে তাকে নিউক্লিয়াস বলে। প্রত্যেক পরমাণুর কেন্দ্রে অপেক্ষাকৃত ভারী নিউক্লিয়াস নামক বস্তু থাকে। </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7" name="Picture 16">
            <a:extLst>
              <a:ext uri="{FF2B5EF4-FFF2-40B4-BE49-F238E27FC236}">
                <a16:creationId xmlns:a16="http://schemas.microsoft.com/office/drawing/2014/main" id="{E61A425F-DF57-4DE5-927E-AB798C1EB0B1}"/>
              </a:ext>
            </a:extLst>
          </p:cNvPr>
          <p:cNvPicPr>
            <a:picLocks noChangeAspect="1"/>
          </p:cNvPicPr>
          <p:nvPr/>
        </p:nvPicPr>
        <p:blipFill>
          <a:blip r:embed="rId2"/>
          <a:stretch>
            <a:fillRect/>
          </a:stretch>
        </p:blipFill>
        <p:spPr>
          <a:xfrm>
            <a:off x="3968179" y="1615884"/>
            <a:ext cx="1121392" cy="112637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5849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0 3.7037E-6 C 0.09826 3.7037E-6 0.1783 0.10648 0.1783 0.23796 C 0.1783 0.36944 0.09826 0.47615 0 0.47615 C -0.09826 0.47615 -0.17795 0.36944 -0.17795 0.23796 C -0.17795 0.10648 -0.09826 3.7037E-6 0 3.7037E-6 Z " pathEditMode="relative" rAng="0" ptsTypes="AAAAA">
                                      <p:cBhvr>
                                        <p:cTn id="6" dur="10000" fill="hold"/>
                                        <p:tgtEl>
                                          <p:spTgt spid="4"/>
                                        </p:tgtEl>
                                        <p:attrNameLst>
                                          <p:attrName>ppt_x</p:attrName>
                                          <p:attrName>ppt_y</p:attrName>
                                        </p:attrNameLst>
                                      </p:cBhvr>
                                      <p:rCtr x="17" y="23796"/>
                                    </p:animMotion>
                                  </p:childTnLst>
                                </p:cTn>
                              </p:par>
                              <p:par>
                                <p:cTn id="7" presetID="1" presetClass="path" presetSubtype="0" repeatCount="indefinite" fill="hold" grpId="0" nodeType="withEffect">
                                  <p:stCondLst>
                                    <p:cond delay="0"/>
                                  </p:stCondLst>
                                  <p:childTnLst>
                                    <p:animMotion origin="layout" path="M -2.5E-6 -0.00139 C 0.03785 0.11806 -0.00468 0.25648 -0.09583 0.30764 C -0.18646 0.3588 -0.29097 0.30417 -0.32916 0.18496 C -0.36666 0.06597 -0.32361 -0.07199 -0.23281 -0.12361 C -0.14218 -0.175 -0.03802 -0.11991 -2.5E-6 -0.00139 Z " pathEditMode="relative" rAng="4020000" ptsTypes="AAAAA">
                                      <p:cBhvr>
                                        <p:cTn id="8" dur="10000" fill="hold"/>
                                        <p:tgtEl>
                                          <p:spTgt spid="9"/>
                                        </p:tgtEl>
                                        <p:attrNameLst>
                                          <p:attrName>ppt_x</p:attrName>
                                          <p:attrName>ppt_y</p:attrName>
                                        </p:attrNameLst>
                                      </p:cBhvr>
                                      <p:rCtr x="-16441" y="9329"/>
                                    </p:animMotion>
                                  </p:childTnLst>
                                </p:cTn>
                              </p:par>
                              <p:par>
                                <p:cTn id="9" presetID="1" presetClass="path" presetSubtype="0" repeatCount="indefinite" fill="hold" grpId="0" nodeType="withEffect">
                                  <p:stCondLst>
                                    <p:cond delay="0"/>
                                  </p:stCondLst>
                                  <p:childTnLst>
                                    <p:animMotion origin="layout" path="M -0.00087 -0.00208 C -0.05261 0.10926 -0.16337 0.14375 -0.24653 0.07454 C -0.33038 0.00463 -0.35573 -0.14259 -0.3033 -0.2544 C -0.25122 -0.36597 -0.14115 -0.39954 -0.05747 -0.33009 C 0.02604 -0.26019 0.05139 -0.11296 -0.00087 -0.00208 Z " pathEditMode="relative" rAng="7320000" ptsTypes="AAAAA">
                                      <p:cBhvr>
                                        <p:cTn id="10" dur="10000" fill="hold"/>
                                        <p:tgtEl>
                                          <p:spTgt spid="6"/>
                                        </p:tgtEl>
                                        <p:attrNameLst>
                                          <p:attrName>ppt_x</p:attrName>
                                          <p:attrName>ppt_y</p:attrName>
                                        </p:attrNameLst>
                                      </p:cBhvr>
                                      <p:rCtr x="-15122" y="-12593"/>
                                    </p:animMotion>
                                  </p:childTnLst>
                                </p:cTn>
                              </p:par>
                              <p:par>
                                <p:cTn id="11" presetID="1" presetClass="path" presetSubtype="0" repeatCount="indefinite" fill="hold" grpId="0" nodeType="withEffect">
                                  <p:stCondLst>
                                    <p:cond delay="0"/>
                                  </p:stCondLst>
                                  <p:childTnLst>
                                    <p:animMotion origin="layout" path="M -0.00069 4.07407E-6 C -0.09809 4.07407E-6 -0.17778 -0.10649 -0.17778 -0.23797 C -0.17778 -0.36945 -0.09809 -0.47616 -0.00069 -0.47616 C 0.09635 -0.47616 0.175 -0.36945 0.175 -0.23797 C 0.175 -0.10649 0.09635 4.07407E-6 -0.00069 4.07407E-6 Z " pathEditMode="relative" rAng="10800000" ptsTypes="AAAAA">
                                      <p:cBhvr>
                                        <p:cTn id="12" dur="10000" fill="hold"/>
                                        <p:tgtEl>
                                          <p:spTgt spid="7"/>
                                        </p:tgtEl>
                                        <p:attrNameLst>
                                          <p:attrName>ppt_x</p:attrName>
                                          <p:attrName>ppt_y</p:attrName>
                                        </p:attrNameLst>
                                      </p:cBhvr>
                                      <p:rCtr x="-69" y="-23796"/>
                                    </p:animMotion>
                                  </p:childTnLst>
                                </p:cTn>
                              </p:par>
                              <p:par>
                                <p:cTn id="13" presetID="1" presetClass="path" presetSubtype="0" repeatCount="indefinite" fill="hold" grpId="0" nodeType="withEffect">
                                  <p:stCondLst>
                                    <p:cond delay="0"/>
                                  </p:stCondLst>
                                  <p:childTnLst>
                                    <p:animMotion origin="layout" path="M -0.00156 0.00023 C -0.04288 -0.11806 -0.00416 -0.25973 0.08525 -0.31528 C 0.17413 -0.37107 0.28091 -0.31945 0.3224 -0.2007 C 0.36337 -0.08264 0.32448 0.05763 0.23473 0.11365 C 0.14584 0.16875 0.03993 0.11805 -0.00156 0.00023 Z " pathEditMode="relative" rAng="14700000" ptsTypes="AAAAA">
                                      <p:cBhvr>
                                        <p:cTn id="14" dur="10000" fill="hold"/>
                                        <p:tgtEl>
                                          <p:spTgt spid="8"/>
                                        </p:tgtEl>
                                        <p:attrNameLst>
                                          <p:attrName>ppt_x</p:attrName>
                                          <p:attrName>ppt_y</p:attrName>
                                        </p:attrNameLst>
                                      </p:cBhvr>
                                      <p:rCtr x="16181" y="-10116"/>
                                    </p:animMotion>
                                  </p:childTnLst>
                                </p:cTn>
                              </p:par>
                              <p:par>
                                <p:cTn id="15" presetID="1" presetClass="path" presetSubtype="0" repeatCount="indefinite" fill="hold" grpId="0" nodeType="withEffect">
                                  <p:stCondLst>
                                    <p:cond delay="0"/>
                                  </p:stCondLst>
                                  <p:childTnLst>
                                    <p:animMotion origin="layout" path="M -0.00052 0.00023 C 0.04584 -0.11528 0.15417 -0.16042 0.24132 -0.09884 C 0.3283 -0.03727 0.36094 0.10787 0.31493 0.22361 C 0.26858 0.33935 0.16042 0.38357 0.07344 0.32222 C -0.01371 0.26019 -0.04687 0.11597 -0.00052 0.00023 Z " pathEditMode="relative" rAng="17880000" ptsTypes="AAAAA">
                                      <p:cBhvr>
                                        <p:cTn id="16" dur="10000" fill="hold"/>
                                        <p:tgtEl>
                                          <p:spTgt spid="5"/>
                                        </p:tgtEl>
                                        <p:attrNameLst>
                                          <p:attrName>ppt_x</p:attrName>
                                          <p:attrName>ppt_y</p:attrName>
                                        </p:attrNameLst>
                                      </p:cBhvr>
                                      <p:rCtr x="15781" y="11134"/>
                                    </p:animMotion>
                                  </p:childTnLst>
                                </p:cTn>
                              </p:par>
                              <p:par>
                                <p:cTn id="17" presetID="1" presetClass="path" presetSubtype="0" repeatCount="indefinite" fill="hold" grpId="0" nodeType="withEffect">
                                  <p:stCondLst>
                                    <p:cond delay="0"/>
                                  </p:stCondLst>
                                  <p:childTnLst>
                                    <p:animMotion origin="layout" path="M 0 -0.00533 C 0.06215 -0.00533 0.11285 0.06226 0.11285 0.1456 C 0.11285 0.2287 0.06215 0.29676 0 0.29676 C -0.06233 0.29676 -0.11267 0.2287 -0.11267 0.1456 C -0.11267 0.06226 -0.06233 -0.00533 0 -0.00533 Z " pathEditMode="relative" rAng="0" ptsTypes="AAAAA">
                                      <p:cBhvr>
                                        <p:cTn id="18" dur="10000" fill="hold"/>
                                        <p:tgtEl>
                                          <p:spTgt spid="10"/>
                                        </p:tgtEl>
                                        <p:attrNameLst>
                                          <p:attrName>ppt_x</p:attrName>
                                          <p:attrName>ppt_y</p:attrName>
                                        </p:attrNameLst>
                                      </p:cBhvr>
                                      <p:rCtr x="0" y="15093"/>
                                    </p:animMotion>
                                  </p:childTnLst>
                                </p:cTn>
                              </p:par>
                              <p:par>
                                <p:cTn id="19" presetID="1" presetClass="path" presetSubtype="0" repeatCount="indefinite" fill="hold" grpId="0" nodeType="withEffect">
                                  <p:stCondLst>
                                    <p:cond delay="0"/>
                                  </p:stCondLst>
                                  <p:childTnLst>
                                    <p:animMotion origin="layout" path="M -0.00069 -0.00092 C -0.06389 -0.00092 -0.11562 -0.06852 -0.11562 -0.15185 C -0.11562 -0.23518 -0.06389 -0.30301 -0.00069 -0.30301 C 0.06267 -0.30301 0.11389 -0.23518 0.11389 -0.15185 C 0.11389 -0.06852 0.06267 -0.00092 -0.00069 -0.00092 Z " pathEditMode="relative" rAng="10800000" ptsTypes="AAAAA">
                                      <p:cBhvr>
                                        <p:cTn id="20" dur="10000" fill="hold"/>
                                        <p:tgtEl>
                                          <p:spTgt spid="11"/>
                                        </p:tgtEl>
                                        <p:attrNameLst>
                                          <p:attrName>ppt_x</p:attrName>
                                          <p:attrName>ppt_y</p:attrName>
                                        </p:attrNameLst>
                                      </p:cBhvr>
                                      <p:rCtr x="-17" y="-15093"/>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strips(downRight)">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5"/>
                                        </p:tgtEl>
                                        <p:attrNameLst>
                                          <p:attrName>ppt_y</p:attrName>
                                        </p:attrNameLst>
                                      </p:cBhvr>
                                      <p:tavLst>
                                        <p:tav tm="0">
                                          <p:val>
                                            <p:strVal val="#ppt_y"/>
                                          </p:val>
                                        </p:tav>
                                        <p:tav tm="100000">
                                          <p:val>
                                            <p:strVal val="#ppt_y"/>
                                          </p:val>
                                        </p:tav>
                                      </p:tavLst>
                                    </p:anim>
                                    <p:anim calcmode="lin" valueType="num">
                                      <p:cBhvr>
                                        <p:cTn id="3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B95F4CA-4F7E-4732-9F56-F6C40552A95F}"/>
              </a:ext>
            </a:extLst>
          </p:cNvPr>
          <p:cNvSpPr/>
          <p:nvPr/>
        </p:nvSpPr>
        <p:spPr>
          <a:xfrm>
            <a:off x="3479945" y="1126715"/>
            <a:ext cx="2071640" cy="20716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BE9D719-12BD-4968-BF00-87F4BE74CF3E}"/>
              </a:ext>
            </a:extLst>
          </p:cNvPr>
          <p:cNvSpPr/>
          <p:nvPr/>
        </p:nvSpPr>
        <p:spPr>
          <a:xfrm>
            <a:off x="2881947" y="528717"/>
            <a:ext cx="3267636" cy="32676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4" name="Oval 3">
            <a:extLst>
              <a:ext uri="{FF2B5EF4-FFF2-40B4-BE49-F238E27FC236}">
                <a16:creationId xmlns:a16="http://schemas.microsoft.com/office/drawing/2014/main" id="{B871F5FD-A61A-4565-BD49-3CCDF8467977}"/>
              </a:ext>
            </a:extLst>
          </p:cNvPr>
          <p:cNvSpPr/>
          <p:nvPr/>
        </p:nvSpPr>
        <p:spPr>
          <a:xfrm>
            <a:off x="4340954" y="357071"/>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5" name="Oval 4">
            <a:extLst>
              <a:ext uri="{FF2B5EF4-FFF2-40B4-BE49-F238E27FC236}">
                <a16:creationId xmlns:a16="http://schemas.microsoft.com/office/drawing/2014/main" id="{202FE2AC-5E0A-4013-93DE-52ED88FCE40D}"/>
              </a:ext>
            </a:extLst>
          </p:cNvPr>
          <p:cNvSpPr/>
          <p:nvPr/>
        </p:nvSpPr>
        <p:spPr>
          <a:xfrm>
            <a:off x="2895395" y="1242205"/>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6" name="Oval 5">
            <a:extLst>
              <a:ext uri="{FF2B5EF4-FFF2-40B4-BE49-F238E27FC236}">
                <a16:creationId xmlns:a16="http://schemas.microsoft.com/office/drawing/2014/main" id="{B2DCD027-186F-42AA-8867-AB8A5231669C}"/>
              </a:ext>
            </a:extLst>
          </p:cNvPr>
          <p:cNvSpPr/>
          <p:nvPr/>
        </p:nvSpPr>
        <p:spPr>
          <a:xfrm>
            <a:off x="5719279" y="2835286"/>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7" name="Oval 6">
            <a:extLst>
              <a:ext uri="{FF2B5EF4-FFF2-40B4-BE49-F238E27FC236}">
                <a16:creationId xmlns:a16="http://schemas.microsoft.com/office/drawing/2014/main" id="{FAADADBB-C0BC-4FB2-9D3C-B0C363FA7CBA}"/>
              </a:ext>
            </a:extLst>
          </p:cNvPr>
          <p:cNvSpPr/>
          <p:nvPr/>
        </p:nvSpPr>
        <p:spPr>
          <a:xfrm>
            <a:off x="4340954" y="3560110"/>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8" name="Oval 7">
            <a:extLst>
              <a:ext uri="{FF2B5EF4-FFF2-40B4-BE49-F238E27FC236}">
                <a16:creationId xmlns:a16="http://schemas.microsoft.com/office/drawing/2014/main" id="{C628EBBD-DA8D-4E58-A00E-7EED68995782}"/>
              </a:ext>
            </a:extLst>
          </p:cNvPr>
          <p:cNvSpPr/>
          <p:nvPr/>
        </p:nvSpPr>
        <p:spPr>
          <a:xfrm>
            <a:off x="2851495" y="2693168"/>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9" name="Oval 8">
            <a:extLst>
              <a:ext uri="{FF2B5EF4-FFF2-40B4-BE49-F238E27FC236}">
                <a16:creationId xmlns:a16="http://schemas.microsoft.com/office/drawing/2014/main" id="{903A464E-F24B-46FC-8B5A-84D30A4EE017}"/>
              </a:ext>
            </a:extLst>
          </p:cNvPr>
          <p:cNvSpPr/>
          <p:nvPr/>
        </p:nvSpPr>
        <p:spPr>
          <a:xfrm>
            <a:off x="5840302" y="1338704"/>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10" name="Oval 9">
            <a:extLst>
              <a:ext uri="{FF2B5EF4-FFF2-40B4-BE49-F238E27FC236}">
                <a16:creationId xmlns:a16="http://schemas.microsoft.com/office/drawing/2014/main" id="{84673292-982E-4DFF-85CA-BE2B0F6700E1}"/>
              </a:ext>
            </a:extLst>
          </p:cNvPr>
          <p:cNvSpPr/>
          <p:nvPr/>
        </p:nvSpPr>
        <p:spPr>
          <a:xfrm>
            <a:off x="4340954" y="989082"/>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11" name="Oval 10">
            <a:extLst>
              <a:ext uri="{FF2B5EF4-FFF2-40B4-BE49-F238E27FC236}">
                <a16:creationId xmlns:a16="http://schemas.microsoft.com/office/drawing/2014/main" id="{3EF3A06B-C985-4190-9431-084DA01AA7DE}"/>
              </a:ext>
            </a:extLst>
          </p:cNvPr>
          <p:cNvSpPr/>
          <p:nvPr/>
        </p:nvSpPr>
        <p:spPr>
          <a:xfrm>
            <a:off x="4340954" y="3042790"/>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14" name="Oval 13">
            <a:extLst>
              <a:ext uri="{FF2B5EF4-FFF2-40B4-BE49-F238E27FC236}">
                <a16:creationId xmlns:a16="http://schemas.microsoft.com/office/drawing/2014/main" id="{B8C340B1-63BB-4F83-8AD4-0B069F42F3BF}"/>
              </a:ext>
            </a:extLst>
          </p:cNvPr>
          <p:cNvSpPr/>
          <p:nvPr/>
        </p:nvSpPr>
        <p:spPr>
          <a:xfrm>
            <a:off x="5671742" y="3877768"/>
            <a:ext cx="542382" cy="542382"/>
          </a:xfrm>
          <a:prstGeom prst="ellipse">
            <a:avLst/>
          </a:prstGeom>
          <a:gradFill>
            <a:gsLst>
              <a:gs pos="100000">
                <a:srgbClr val="00B050"/>
              </a:gs>
              <a:gs pos="63000">
                <a:schemeClr val="bg1">
                  <a:lumMod val="95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tx1"/>
                </a:solidFill>
                <a:effectLst>
                  <a:outerShdw blurRad="38100" dist="19050" dir="2700000" algn="tl" rotWithShape="0">
                    <a:schemeClr val="dk1">
                      <a:alpha val="40000"/>
                    </a:schemeClr>
                  </a:outerShdw>
                </a:effectLst>
              </a:rPr>
              <a:t>8N</a:t>
            </a:r>
          </a:p>
        </p:txBody>
      </p:sp>
      <p:sp>
        <p:nvSpPr>
          <p:cNvPr id="15" name="Rectangle 14">
            <a:extLst>
              <a:ext uri="{FF2B5EF4-FFF2-40B4-BE49-F238E27FC236}">
                <a16:creationId xmlns:a16="http://schemas.microsoft.com/office/drawing/2014/main" id="{42557CD4-A1C4-4F5E-8B11-D728074DEA1A}"/>
              </a:ext>
            </a:extLst>
          </p:cNvPr>
          <p:cNvSpPr/>
          <p:nvPr/>
        </p:nvSpPr>
        <p:spPr>
          <a:xfrm>
            <a:off x="6372806" y="3931434"/>
            <a:ext cx="1160097" cy="490576"/>
          </a:xfrm>
          <a:prstGeom prst="rect">
            <a:avLst/>
          </a:prstGeom>
          <a:gradFill flip="none" rotWithShape="1">
            <a:gsLst>
              <a:gs pos="93000">
                <a:schemeClr val="bg1"/>
              </a:gs>
              <a:gs pos="100000">
                <a:srgbClr val="00B050"/>
              </a:gs>
            </a:gsLst>
            <a:path path="shape">
              <a:fillToRect l="50000" t="50000" r="50000" b="50000"/>
            </a:path>
            <a:tileRect/>
          </a:gra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800" dirty="0">
                <a:effectLst>
                  <a:outerShdw blurRad="38100" dist="38100" dir="2700000" algn="tl">
                    <a:srgbClr val="000000">
                      <a:alpha val="43137"/>
                    </a:srgbClr>
                  </a:outerShdw>
                </a:effectLst>
                <a:latin typeface="NikoshBAN" pitchFamily="2" charset="0"/>
                <a:cs typeface="NikoshBAN" pitchFamily="2" charset="0"/>
              </a:rPr>
              <a:t>নিউট্রন</a:t>
            </a:r>
          </a:p>
        </p:txBody>
      </p:sp>
      <p:pic>
        <p:nvPicPr>
          <p:cNvPr id="16" name="Picture 15">
            <a:extLst>
              <a:ext uri="{FF2B5EF4-FFF2-40B4-BE49-F238E27FC236}">
                <a16:creationId xmlns:a16="http://schemas.microsoft.com/office/drawing/2014/main" id="{83AF6FD4-C3C4-43B3-BBC6-60C08782C04F}"/>
              </a:ext>
            </a:extLst>
          </p:cNvPr>
          <p:cNvPicPr>
            <a:picLocks noChangeAspect="1"/>
          </p:cNvPicPr>
          <p:nvPr/>
        </p:nvPicPr>
        <p:blipFill>
          <a:blip r:embed="rId3"/>
          <a:stretch>
            <a:fillRect/>
          </a:stretch>
        </p:blipFill>
        <p:spPr>
          <a:xfrm>
            <a:off x="3968179" y="1615884"/>
            <a:ext cx="1121392" cy="112637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1" name="Rectangle 20">
            <a:extLst>
              <a:ext uri="{FF2B5EF4-FFF2-40B4-BE49-F238E27FC236}">
                <a16:creationId xmlns:a16="http://schemas.microsoft.com/office/drawing/2014/main" id="{BC9DA377-A97B-48AA-87BE-80E3A90AF336}"/>
              </a:ext>
            </a:extLst>
          </p:cNvPr>
          <p:cNvSpPr/>
          <p:nvPr/>
        </p:nvSpPr>
        <p:spPr>
          <a:xfrm>
            <a:off x="1451929" y="3927595"/>
            <a:ext cx="1160097" cy="490576"/>
          </a:xfrm>
          <a:prstGeom prst="rect">
            <a:avLst/>
          </a:prstGeom>
          <a:gradFill flip="none" rotWithShape="1">
            <a:gsLst>
              <a:gs pos="93000">
                <a:schemeClr val="bg1"/>
              </a:gs>
              <a:gs pos="100000">
                <a:srgbClr val="00B050"/>
              </a:gs>
            </a:gsLst>
            <a:path path="shape">
              <a:fillToRect l="50000" t="50000" r="50000" b="50000"/>
            </a:path>
            <a:tileRect/>
          </a:gra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800" dirty="0">
                <a:effectLst>
                  <a:outerShdw blurRad="38100" dist="38100" dir="2700000" algn="tl">
                    <a:srgbClr val="000000">
                      <a:alpha val="43137"/>
                    </a:srgbClr>
                  </a:outerShdw>
                </a:effectLst>
                <a:latin typeface="NikoshBAN" pitchFamily="2" charset="0"/>
                <a:cs typeface="NikoshBAN" pitchFamily="2" charset="0"/>
              </a:rPr>
              <a:t>প্রোটন</a:t>
            </a:r>
          </a:p>
        </p:txBody>
      </p:sp>
      <p:pic>
        <p:nvPicPr>
          <p:cNvPr id="22" name="Picture 21">
            <a:extLst>
              <a:ext uri="{FF2B5EF4-FFF2-40B4-BE49-F238E27FC236}">
                <a16:creationId xmlns:a16="http://schemas.microsoft.com/office/drawing/2014/main" id="{46445303-B6C4-4D18-9B41-3FE7FD6FB53D}"/>
              </a:ext>
            </a:extLst>
          </p:cNvPr>
          <p:cNvPicPr>
            <a:picLocks noChangeAspect="1"/>
          </p:cNvPicPr>
          <p:nvPr/>
        </p:nvPicPr>
        <p:blipFill>
          <a:blip r:embed="rId4"/>
          <a:stretch>
            <a:fillRect/>
          </a:stretch>
        </p:blipFill>
        <p:spPr>
          <a:xfrm>
            <a:off x="809499" y="3919890"/>
            <a:ext cx="486962" cy="491931"/>
          </a:xfrm>
          <a:prstGeom prst="rect">
            <a:avLst/>
          </a:prstGeom>
        </p:spPr>
      </p:pic>
      <p:sp>
        <p:nvSpPr>
          <p:cNvPr id="23" name="TextBox 22">
            <a:extLst>
              <a:ext uri="{FF2B5EF4-FFF2-40B4-BE49-F238E27FC236}">
                <a16:creationId xmlns:a16="http://schemas.microsoft.com/office/drawing/2014/main" id="{E40DC257-E819-4907-8034-8C0A86265AA8}"/>
              </a:ext>
            </a:extLst>
          </p:cNvPr>
          <p:cNvSpPr txBox="1"/>
          <p:nvPr/>
        </p:nvSpPr>
        <p:spPr>
          <a:xfrm>
            <a:off x="687579" y="4401298"/>
            <a:ext cx="4187753" cy="954107"/>
          </a:xfrm>
          <a:prstGeom prst="rect">
            <a:avLst/>
          </a:prstGeom>
          <a:noFill/>
        </p:spPr>
        <p:txBody>
          <a:bodyPr wrap="square" rtlCol="0">
            <a:spAutoFit/>
          </a:bodyPr>
          <a:lstStyle/>
          <a:p>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এটি পরমাণুর ক্ষুদ্রতম কণিকা, যা নিউক্লিয়াসে থাকে। পজিটিভ চার্য। </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4" name="TextBox 23">
            <a:extLst>
              <a:ext uri="{FF2B5EF4-FFF2-40B4-BE49-F238E27FC236}">
                <a16:creationId xmlns:a16="http://schemas.microsoft.com/office/drawing/2014/main" id="{DFA68325-E3B8-4C00-80DD-9EEF88C12A2F}"/>
              </a:ext>
            </a:extLst>
          </p:cNvPr>
          <p:cNvSpPr txBox="1"/>
          <p:nvPr/>
        </p:nvSpPr>
        <p:spPr>
          <a:xfrm>
            <a:off x="4754882" y="4464143"/>
            <a:ext cx="4187753" cy="954107"/>
          </a:xfrm>
          <a:prstGeom prst="rect">
            <a:avLst/>
          </a:prstGeom>
          <a:noFill/>
        </p:spPr>
        <p:txBody>
          <a:bodyPr wrap="square" rtlCol="0">
            <a:spAutoFit/>
          </a:bodyPr>
          <a:lstStyle/>
          <a:p>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এটিও পরমাণুর ক্ষুদ্রতম কণিকা, যা       </a:t>
            </a:r>
          </a:p>
          <a:p>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নিউক্লিয়াসে থাকে। চার্জ নিরপেক্ষ</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a16="http://schemas.microsoft.com/office/drawing/2014/main" id="{35DCEDB3-B106-4187-836E-3C6C25AD3FA0}"/>
              </a:ext>
            </a:extLst>
          </p:cNvPr>
          <p:cNvSpPr txBox="1"/>
          <p:nvPr/>
        </p:nvSpPr>
        <p:spPr>
          <a:xfrm>
            <a:off x="121652" y="5811324"/>
            <a:ext cx="8438604" cy="954107"/>
          </a:xfrm>
          <a:prstGeom prst="rect">
            <a:avLst/>
          </a:prstGeom>
          <a:noFill/>
        </p:spPr>
        <p:txBody>
          <a:bodyPr wrap="square" rtlCol="0">
            <a:spAutoFit/>
          </a:bodyPr>
          <a:lstStyle/>
          <a:p>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প্রোটন ও নিউট্রনের ভর প্রায় সমান এবং এদের মোট সংখ্যাকে </a:t>
            </a:r>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পারমাণবিক ভর বা ওজন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 </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0" name="Rectangle 19">
            <a:extLst>
              <a:ext uri="{FF2B5EF4-FFF2-40B4-BE49-F238E27FC236}">
                <a16:creationId xmlns:a16="http://schemas.microsoft.com/office/drawing/2014/main" id="{E1B18CCD-DA98-4079-A3C3-81AA1EB7962B}"/>
              </a:ext>
            </a:extLst>
          </p:cNvPr>
          <p:cNvSpPr/>
          <p:nvPr/>
        </p:nvSpPr>
        <p:spPr>
          <a:xfrm>
            <a:off x="1448070" y="5288410"/>
            <a:ext cx="2892884" cy="490576"/>
          </a:xfrm>
          <a:prstGeom prst="rect">
            <a:avLst/>
          </a:prstGeom>
          <a:gradFill flip="none" rotWithShape="1">
            <a:gsLst>
              <a:gs pos="93000">
                <a:schemeClr val="bg1"/>
              </a:gs>
              <a:gs pos="100000">
                <a:srgbClr val="00B050"/>
              </a:gs>
            </a:gsLst>
            <a:path path="shape">
              <a:fillToRect l="50000" t="50000" r="50000" b="50000"/>
            </a:path>
            <a:tileRect/>
          </a:gra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পারমাণবিক ভর বা ওজন</a:t>
            </a:r>
          </a:p>
        </p:txBody>
      </p:sp>
      <p:sp>
        <p:nvSpPr>
          <p:cNvPr id="12" name="TextBox 11">
            <a:extLst>
              <a:ext uri="{FF2B5EF4-FFF2-40B4-BE49-F238E27FC236}">
                <a16:creationId xmlns:a16="http://schemas.microsoft.com/office/drawing/2014/main" id="{1F4F5FDD-E0FC-46F1-8554-9463B64DBF79}"/>
              </a:ext>
            </a:extLst>
          </p:cNvPr>
          <p:cNvSpPr txBox="1"/>
          <p:nvPr/>
        </p:nvSpPr>
        <p:spPr>
          <a:xfrm>
            <a:off x="2175979" y="6239091"/>
            <a:ext cx="6925235" cy="800219"/>
          </a:xfrm>
          <a:prstGeom prst="rect">
            <a:avLst/>
          </a:prstGeom>
          <a:noFill/>
        </p:spPr>
        <p:txBody>
          <a:bodyPr wrap="square" rtlCol="0">
            <a:spAutoFit/>
          </a:bodyPr>
          <a:lstStyle/>
          <a:p>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সুতরাং,</a:t>
            </a:r>
            <a:r>
              <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পারমাণবিক ওজন = প্রোটন সংখ্যা+ নিউট্রন সংখ্যা</a:t>
            </a:r>
            <a:endParaRPr lang="bn-IN" dirty="0">
              <a:effectLst>
                <a:outerShdw blurRad="38100" dist="38100" dir="2700000" algn="tl">
                  <a:srgbClr val="000000">
                    <a:alpha val="43137"/>
                  </a:srgbClr>
                </a:outerShdw>
              </a:effectLst>
              <a:latin typeface="NikoshBAN" pitchFamily="2" charset="0"/>
              <a:cs typeface="NikoshBAN" pitchFamily="2" charset="0"/>
            </a:endParaRPr>
          </a:p>
          <a:p>
            <a:endPar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699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0 3.7037E-6 C 0.09826 3.7037E-6 0.1783 0.10648 0.1783 0.23796 C 0.1783 0.36944 0.09826 0.47615 0 0.47615 C -0.09826 0.47615 -0.17795 0.36944 -0.17795 0.23796 C -0.17795 0.10648 -0.09826 3.7037E-6 0 3.7037E-6 Z " pathEditMode="relative" rAng="0" ptsTypes="AAAAA">
                                      <p:cBhvr>
                                        <p:cTn id="6" dur="10000" fill="hold"/>
                                        <p:tgtEl>
                                          <p:spTgt spid="4"/>
                                        </p:tgtEl>
                                        <p:attrNameLst>
                                          <p:attrName>ppt_x</p:attrName>
                                          <p:attrName>ppt_y</p:attrName>
                                        </p:attrNameLst>
                                      </p:cBhvr>
                                      <p:rCtr x="17" y="23796"/>
                                    </p:animMotion>
                                  </p:childTnLst>
                                </p:cTn>
                              </p:par>
                              <p:par>
                                <p:cTn id="7" presetID="1" presetClass="path" presetSubtype="0" repeatCount="indefinite" fill="hold" grpId="0" nodeType="withEffect">
                                  <p:stCondLst>
                                    <p:cond delay="0"/>
                                  </p:stCondLst>
                                  <p:childTnLst>
                                    <p:animMotion origin="layout" path="M -2.5E-6 -0.00139 C 0.03785 0.11806 -0.00468 0.25648 -0.09583 0.30764 C -0.18646 0.3588 -0.29097 0.30417 -0.32916 0.18496 C -0.36666 0.06597 -0.32361 -0.07199 -0.23281 -0.12361 C -0.14218 -0.175 -0.03802 -0.11991 -2.5E-6 -0.00139 Z " pathEditMode="relative" rAng="4020000" ptsTypes="AAAAA">
                                      <p:cBhvr>
                                        <p:cTn id="8" dur="10000" fill="hold"/>
                                        <p:tgtEl>
                                          <p:spTgt spid="9"/>
                                        </p:tgtEl>
                                        <p:attrNameLst>
                                          <p:attrName>ppt_x</p:attrName>
                                          <p:attrName>ppt_y</p:attrName>
                                        </p:attrNameLst>
                                      </p:cBhvr>
                                      <p:rCtr x="-16441" y="9329"/>
                                    </p:animMotion>
                                  </p:childTnLst>
                                </p:cTn>
                              </p:par>
                              <p:par>
                                <p:cTn id="9" presetID="1" presetClass="path" presetSubtype="0" repeatCount="indefinite" fill="hold" grpId="0" nodeType="withEffect">
                                  <p:stCondLst>
                                    <p:cond delay="0"/>
                                  </p:stCondLst>
                                  <p:childTnLst>
                                    <p:animMotion origin="layout" path="M -0.00087 -0.00208 C -0.05261 0.10926 -0.16337 0.14375 -0.24653 0.07454 C -0.33038 0.00463 -0.35573 -0.14259 -0.3033 -0.2544 C -0.25122 -0.36597 -0.14115 -0.39954 -0.05747 -0.33009 C 0.02604 -0.26019 0.05139 -0.11296 -0.00087 -0.00208 Z " pathEditMode="relative" rAng="7320000" ptsTypes="AAAAA">
                                      <p:cBhvr>
                                        <p:cTn id="10" dur="10000" fill="hold"/>
                                        <p:tgtEl>
                                          <p:spTgt spid="6"/>
                                        </p:tgtEl>
                                        <p:attrNameLst>
                                          <p:attrName>ppt_x</p:attrName>
                                          <p:attrName>ppt_y</p:attrName>
                                        </p:attrNameLst>
                                      </p:cBhvr>
                                      <p:rCtr x="-15122" y="-12593"/>
                                    </p:animMotion>
                                  </p:childTnLst>
                                </p:cTn>
                              </p:par>
                              <p:par>
                                <p:cTn id="11" presetID="1" presetClass="path" presetSubtype="0" repeatCount="indefinite" fill="hold" grpId="0" nodeType="withEffect">
                                  <p:stCondLst>
                                    <p:cond delay="0"/>
                                  </p:stCondLst>
                                  <p:childTnLst>
                                    <p:animMotion origin="layout" path="M -0.00069 4.07407E-6 C -0.09809 4.07407E-6 -0.17778 -0.10649 -0.17778 -0.23797 C -0.17778 -0.36945 -0.09809 -0.47616 -0.00069 -0.47616 C 0.09635 -0.47616 0.175 -0.36945 0.175 -0.23797 C 0.175 -0.10649 0.09635 4.07407E-6 -0.00069 4.07407E-6 Z " pathEditMode="relative" rAng="10800000" ptsTypes="AAAAA">
                                      <p:cBhvr>
                                        <p:cTn id="12" dur="10000" fill="hold"/>
                                        <p:tgtEl>
                                          <p:spTgt spid="7"/>
                                        </p:tgtEl>
                                        <p:attrNameLst>
                                          <p:attrName>ppt_x</p:attrName>
                                          <p:attrName>ppt_y</p:attrName>
                                        </p:attrNameLst>
                                      </p:cBhvr>
                                      <p:rCtr x="-69" y="-23796"/>
                                    </p:animMotion>
                                  </p:childTnLst>
                                </p:cTn>
                              </p:par>
                              <p:par>
                                <p:cTn id="13" presetID="1" presetClass="path" presetSubtype="0" repeatCount="indefinite" fill="hold" grpId="0" nodeType="withEffect">
                                  <p:stCondLst>
                                    <p:cond delay="0"/>
                                  </p:stCondLst>
                                  <p:childTnLst>
                                    <p:animMotion origin="layout" path="M -0.00156 0.00023 C -0.04288 -0.11806 -0.00416 -0.25973 0.08525 -0.31528 C 0.17413 -0.37107 0.28091 -0.31945 0.3224 -0.2007 C 0.36337 -0.08264 0.32448 0.05763 0.23473 0.11365 C 0.14584 0.16875 0.03993 0.11805 -0.00156 0.00023 Z " pathEditMode="relative" rAng="14700000" ptsTypes="AAAAA">
                                      <p:cBhvr>
                                        <p:cTn id="14" dur="10000" fill="hold"/>
                                        <p:tgtEl>
                                          <p:spTgt spid="8"/>
                                        </p:tgtEl>
                                        <p:attrNameLst>
                                          <p:attrName>ppt_x</p:attrName>
                                          <p:attrName>ppt_y</p:attrName>
                                        </p:attrNameLst>
                                      </p:cBhvr>
                                      <p:rCtr x="16181" y="-10116"/>
                                    </p:animMotion>
                                  </p:childTnLst>
                                </p:cTn>
                              </p:par>
                              <p:par>
                                <p:cTn id="15" presetID="1" presetClass="path" presetSubtype="0" repeatCount="indefinite" fill="hold" grpId="0" nodeType="withEffect">
                                  <p:stCondLst>
                                    <p:cond delay="0"/>
                                  </p:stCondLst>
                                  <p:childTnLst>
                                    <p:animMotion origin="layout" path="M -0.00052 0.00023 C 0.04584 -0.11528 0.15417 -0.16042 0.24132 -0.09884 C 0.3283 -0.03727 0.36094 0.10787 0.31493 0.22361 C 0.26858 0.33935 0.16042 0.38357 0.07344 0.32222 C -0.01371 0.26019 -0.04687 0.11597 -0.00052 0.00023 Z " pathEditMode="relative" rAng="17880000" ptsTypes="AAAAA">
                                      <p:cBhvr>
                                        <p:cTn id="16" dur="10000" fill="hold"/>
                                        <p:tgtEl>
                                          <p:spTgt spid="5"/>
                                        </p:tgtEl>
                                        <p:attrNameLst>
                                          <p:attrName>ppt_x</p:attrName>
                                          <p:attrName>ppt_y</p:attrName>
                                        </p:attrNameLst>
                                      </p:cBhvr>
                                      <p:rCtr x="15781" y="11134"/>
                                    </p:animMotion>
                                  </p:childTnLst>
                                </p:cTn>
                              </p:par>
                              <p:par>
                                <p:cTn id="17" presetID="1" presetClass="path" presetSubtype="0" repeatCount="indefinite" fill="hold" grpId="0" nodeType="withEffect">
                                  <p:stCondLst>
                                    <p:cond delay="0"/>
                                  </p:stCondLst>
                                  <p:childTnLst>
                                    <p:animMotion origin="layout" path="M 0 -0.00533 C 0.06215 -0.00533 0.11285 0.06226 0.11285 0.1456 C 0.11285 0.2287 0.06215 0.29676 0 0.29676 C -0.06233 0.29676 -0.11267 0.2287 -0.11267 0.1456 C -0.11267 0.06226 -0.06233 -0.00533 0 -0.00533 Z " pathEditMode="relative" rAng="0" ptsTypes="AAAAA">
                                      <p:cBhvr>
                                        <p:cTn id="18" dur="10000" fill="hold"/>
                                        <p:tgtEl>
                                          <p:spTgt spid="10"/>
                                        </p:tgtEl>
                                        <p:attrNameLst>
                                          <p:attrName>ppt_x</p:attrName>
                                          <p:attrName>ppt_y</p:attrName>
                                        </p:attrNameLst>
                                      </p:cBhvr>
                                      <p:rCtr x="0" y="15093"/>
                                    </p:animMotion>
                                  </p:childTnLst>
                                </p:cTn>
                              </p:par>
                              <p:par>
                                <p:cTn id="19" presetID="1" presetClass="path" presetSubtype="0" repeatCount="indefinite" fill="hold" grpId="0" nodeType="withEffect">
                                  <p:stCondLst>
                                    <p:cond delay="0"/>
                                  </p:stCondLst>
                                  <p:childTnLst>
                                    <p:animMotion origin="layout" path="M -0.00069 -0.00092 C -0.06389 -0.00092 -0.11562 -0.06852 -0.11562 -0.15185 C -0.11562 -0.23518 -0.06389 -0.30301 -0.00069 -0.30301 C 0.06267 -0.30301 0.11389 -0.23518 0.11389 -0.15185 C 0.11389 -0.06852 0.06267 -0.00092 -0.00069 -0.00092 Z " pathEditMode="relative" rAng="10800000" ptsTypes="AAAAA">
                                      <p:cBhvr>
                                        <p:cTn id="20" dur="10000" fill="hold"/>
                                        <p:tgtEl>
                                          <p:spTgt spid="11"/>
                                        </p:tgtEl>
                                        <p:attrNameLst>
                                          <p:attrName>ppt_x</p:attrName>
                                          <p:attrName>ppt_y</p:attrName>
                                        </p:attrNameLst>
                                      </p:cBhvr>
                                      <p:rCtr x="-17" y="-15093"/>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strips(downRight)">
                                      <p:cBhvr>
                                        <p:cTn id="30" dur="1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3"/>
                                        </p:tgtEl>
                                        <p:attrNameLst>
                                          <p:attrName>ppt_y</p:attrName>
                                        </p:attrNameLst>
                                      </p:cBhvr>
                                      <p:tavLst>
                                        <p:tav tm="0">
                                          <p:val>
                                            <p:strVal val="#ppt_y"/>
                                          </p:val>
                                        </p:tav>
                                        <p:tav tm="100000">
                                          <p:val>
                                            <p:strVal val="#ppt_y"/>
                                          </p:val>
                                        </p:tav>
                                      </p:tavLst>
                                    </p:anim>
                                    <p:anim calcmode="lin" valueType="num">
                                      <p:cBhvr>
                                        <p:cTn id="37"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strips(downRight)">
                                      <p:cBhvr>
                                        <p:cTn id="49" dur="1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24"/>
                                        </p:tgtEl>
                                        <p:attrNameLst>
                                          <p:attrName>style.visibility</p:attrName>
                                        </p:attrNameLst>
                                      </p:cBhvr>
                                      <p:to>
                                        <p:strVal val="visible"/>
                                      </p:to>
                                    </p:set>
                                    <p:anim calcmode="lin" valueType="num">
                                      <p:cBhvr>
                                        <p:cTn id="54"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24"/>
                                        </p:tgtEl>
                                        <p:attrNameLst>
                                          <p:attrName>ppt_y</p:attrName>
                                        </p:attrNameLst>
                                      </p:cBhvr>
                                      <p:tavLst>
                                        <p:tav tm="0">
                                          <p:val>
                                            <p:strVal val="#ppt_y"/>
                                          </p:val>
                                        </p:tav>
                                        <p:tav tm="100000">
                                          <p:val>
                                            <p:strVal val="#ppt_y"/>
                                          </p:val>
                                        </p:tav>
                                      </p:tavLst>
                                    </p:anim>
                                    <p:anim calcmode="lin" valueType="num">
                                      <p:cBhvr>
                                        <p:cTn id="56"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6"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strips(downRight)">
                                      <p:cBhvr>
                                        <p:cTn id="63" dur="10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41" presetClass="entr" presetSubtype="0" fill="hold" grpId="0" nodeType="clickEffect">
                                  <p:stCondLst>
                                    <p:cond delay="0"/>
                                  </p:stCondLst>
                                  <p:iterate type="lt">
                                    <p:tmPct val="10000"/>
                                  </p:iterate>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9"/>
                                        </p:tgtEl>
                                        <p:attrNameLst>
                                          <p:attrName>ppt_y</p:attrName>
                                        </p:attrNameLst>
                                      </p:cBhvr>
                                      <p:tavLst>
                                        <p:tav tm="0">
                                          <p:val>
                                            <p:strVal val="#ppt_y"/>
                                          </p:val>
                                        </p:tav>
                                        <p:tav tm="100000">
                                          <p:val>
                                            <p:strVal val="#ppt_y"/>
                                          </p:val>
                                        </p:tav>
                                      </p:tavLst>
                                    </p:anim>
                                    <p:anim calcmode="lin" valueType="num">
                                      <p:cBhvr>
                                        <p:cTn id="70"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41" presetClass="entr" presetSubtype="0" fill="hold" grpId="0" nodeType="clickEffect">
                                  <p:stCondLst>
                                    <p:cond delay="0"/>
                                  </p:stCondLst>
                                  <p:iterate type="lt">
                                    <p:tmPct val="10000"/>
                                  </p:iterate>
                                  <p:childTnLst>
                                    <p:set>
                                      <p:cBhvr>
                                        <p:cTn id="76" dur="1" fill="hold">
                                          <p:stCondLst>
                                            <p:cond delay="0"/>
                                          </p:stCondLst>
                                        </p:cTn>
                                        <p:tgtEl>
                                          <p:spTgt spid="12"/>
                                        </p:tgtEl>
                                        <p:attrNameLst>
                                          <p:attrName>style.visibility</p:attrName>
                                        </p:attrNameLst>
                                      </p:cBhvr>
                                      <p:to>
                                        <p:strVal val="visible"/>
                                      </p:to>
                                    </p:set>
                                    <p:anim calcmode="lin" valueType="num">
                                      <p:cBhvr>
                                        <p:cTn id="7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12"/>
                                        </p:tgtEl>
                                        <p:attrNameLst>
                                          <p:attrName>ppt_y</p:attrName>
                                        </p:attrNameLst>
                                      </p:cBhvr>
                                      <p:tavLst>
                                        <p:tav tm="0">
                                          <p:val>
                                            <p:strVal val="#ppt_y"/>
                                          </p:val>
                                        </p:tav>
                                        <p:tav tm="100000">
                                          <p:val>
                                            <p:strVal val="#ppt_y"/>
                                          </p:val>
                                        </p:tav>
                                      </p:tavLst>
                                    </p:anim>
                                    <p:anim calcmode="lin" valueType="num">
                                      <p:cBhvr>
                                        <p:cTn id="7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4" grpId="0" animBg="1"/>
      <p:bldP spid="15" grpId="0" animBg="1"/>
      <p:bldP spid="21" grpId="0" animBg="1"/>
      <p:bldP spid="23" grpId="0"/>
      <p:bldP spid="24" grpId="0"/>
      <p:bldP spid="19" grpId="0"/>
      <p:bldP spid="2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398119-C6DE-4DDE-97C3-1167E4700CFB}"/>
              </a:ext>
            </a:extLst>
          </p:cNvPr>
          <p:cNvSpPr txBox="1"/>
          <p:nvPr/>
        </p:nvSpPr>
        <p:spPr>
          <a:xfrm>
            <a:off x="705396" y="5766070"/>
            <a:ext cx="7537083" cy="523220"/>
          </a:xfrm>
          <a:prstGeom prst="rect">
            <a:avLst/>
          </a:prstGeom>
          <a:noFill/>
        </p:spPr>
        <p:txBody>
          <a:bodyPr wrap="square" rtlCol="0">
            <a:spAutoFit/>
          </a:bodyPr>
          <a:lstStyle/>
          <a:p>
            <a:r>
              <a:rPr lang="bn-BD"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পরমাণুর কেন্দ্রে প্রোটনের সংখ্যাকে </a:t>
            </a:r>
            <a:r>
              <a:rPr lang="bn-BD"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পারমানবিক সংখ্যা</a:t>
            </a:r>
            <a:r>
              <a:rPr lang="bn-BD"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বলে।</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Oval 3">
            <a:extLst>
              <a:ext uri="{FF2B5EF4-FFF2-40B4-BE49-F238E27FC236}">
                <a16:creationId xmlns:a16="http://schemas.microsoft.com/office/drawing/2014/main" id="{32931355-48DA-44B6-9E72-434E4A9CFB7C}"/>
              </a:ext>
            </a:extLst>
          </p:cNvPr>
          <p:cNvSpPr/>
          <p:nvPr/>
        </p:nvSpPr>
        <p:spPr>
          <a:xfrm>
            <a:off x="3479945" y="1126715"/>
            <a:ext cx="2071640" cy="20716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CD141A2-7450-498B-A2D4-ABAD507A2D70}"/>
              </a:ext>
            </a:extLst>
          </p:cNvPr>
          <p:cNvSpPr/>
          <p:nvPr/>
        </p:nvSpPr>
        <p:spPr>
          <a:xfrm>
            <a:off x="2881947" y="528717"/>
            <a:ext cx="3267636" cy="32676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6" name="Oval 5">
            <a:extLst>
              <a:ext uri="{FF2B5EF4-FFF2-40B4-BE49-F238E27FC236}">
                <a16:creationId xmlns:a16="http://schemas.microsoft.com/office/drawing/2014/main" id="{7F3A74FF-6FF0-4445-B086-306FC6C637D4}"/>
              </a:ext>
            </a:extLst>
          </p:cNvPr>
          <p:cNvSpPr/>
          <p:nvPr/>
        </p:nvSpPr>
        <p:spPr>
          <a:xfrm>
            <a:off x="4340954" y="357071"/>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7" name="Oval 6">
            <a:extLst>
              <a:ext uri="{FF2B5EF4-FFF2-40B4-BE49-F238E27FC236}">
                <a16:creationId xmlns:a16="http://schemas.microsoft.com/office/drawing/2014/main" id="{3EBEF8FF-6CD0-460D-B5BC-AE38D9EDB8F7}"/>
              </a:ext>
            </a:extLst>
          </p:cNvPr>
          <p:cNvSpPr/>
          <p:nvPr/>
        </p:nvSpPr>
        <p:spPr>
          <a:xfrm>
            <a:off x="2895395" y="1242205"/>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8" name="Oval 7">
            <a:extLst>
              <a:ext uri="{FF2B5EF4-FFF2-40B4-BE49-F238E27FC236}">
                <a16:creationId xmlns:a16="http://schemas.microsoft.com/office/drawing/2014/main" id="{42C6C087-8CE0-44EB-B9B2-467CD3427C65}"/>
              </a:ext>
            </a:extLst>
          </p:cNvPr>
          <p:cNvSpPr/>
          <p:nvPr/>
        </p:nvSpPr>
        <p:spPr>
          <a:xfrm>
            <a:off x="5719279" y="2835286"/>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9" name="Oval 8">
            <a:extLst>
              <a:ext uri="{FF2B5EF4-FFF2-40B4-BE49-F238E27FC236}">
                <a16:creationId xmlns:a16="http://schemas.microsoft.com/office/drawing/2014/main" id="{953EF045-4725-413D-BE95-EBF2AA22BBB2}"/>
              </a:ext>
            </a:extLst>
          </p:cNvPr>
          <p:cNvSpPr/>
          <p:nvPr/>
        </p:nvSpPr>
        <p:spPr>
          <a:xfrm>
            <a:off x="4340954" y="3560110"/>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10" name="Oval 9">
            <a:extLst>
              <a:ext uri="{FF2B5EF4-FFF2-40B4-BE49-F238E27FC236}">
                <a16:creationId xmlns:a16="http://schemas.microsoft.com/office/drawing/2014/main" id="{863E6BEB-A3EF-401C-9280-C84CD9BA10D1}"/>
              </a:ext>
            </a:extLst>
          </p:cNvPr>
          <p:cNvSpPr/>
          <p:nvPr/>
        </p:nvSpPr>
        <p:spPr>
          <a:xfrm>
            <a:off x="2851495" y="2693168"/>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11" name="Oval 10">
            <a:extLst>
              <a:ext uri="{FF2B5EF4-FFF2-40B4-BE49-F238E27FC236}">
                <a16:creationId xmlns:a16="http://schemas.microsoft.com/office/drawing/2014/main" id="{6B9E0E04-3A53-49E4-9290-7A9B02770575}"/>
              </a:ext>
            </a:extLst>
          </p:cNvPr>
          <p:cNvSpPr/>
          <p:nvPr/>
        </p:nvSpPr>
        <p:spPr>
          <a:xfrm>
            <a:off x="5840302" y="1338704"/>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12" name="Oval 11">
            <a:extLst>
              <a:ext uri="{FF2B5EF4-FFF2-40B4-BE49-F238E27FC236}">
                <a16:creationId xmlns:a16="http://schemas.microsoft.com/office/drawing/2014/main" id="{9F7FD2BF-1D45-4511-9A40-A2EC75F443BB}"/>
              </a:ext>
            </a:extLst>
          </p:cNvPr>
          <p:cNvSpPr/>
          <p:nvPr/>
        </p:nvSpPr>
        <p:spPr>
          <a:xfrm>
            <a:off x="4340954" y="989082"/>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13" name="Oval 12">
            <a:extLst>
              <a:ext uri="{FF2B5EF4-FFF2-40B4-BE49-F238E27FC236}">
                <a16:creationId xmlns:a16="http://schemas.microsoft.com/office/drawing/2014/main" id="{F071F7CD-8D80-4014-8EA6-4B09D4AE0A60}"/>
              </a:ext>
            </a:extLst>
          </p:cNvPr>
          <p:cNvSpPr/>
          <p:nvPr/>
        </p:nvSpPr>
        <p:spPr>
          <a:xfrm>
            <a:off x="4340954" y="3042790"/>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14" name="Oval 13">
            <a:extLst>
              <a:ext uri="{FF2B5EF4-FFF2-40B4-BE49-F238E27FC236}">
                <a16:creationId xmlns:a16="http://schemas.microsoft.com/office/drawing/2014/main" id="{C71DF359-A49A-48B0-84C5-29230ACF9816}"/>
              </a:ext>
            </a:extLst>
          </p:cNvPr>
          <p:cNvSpPr/>
          <p:nvPr/>
        </p:nvSpPr>
        <p:spPr>
          <a:xfrm>
            <a:off x="5557202" y="3858930"/>
            <a:ext cx="608564" cy="608564"/>
          </a:xfrm>
          <a:prstGeom prst="ellipse">
            <a:avLst/>
          </a:prstGeom>
          <a:gradFill>
            <a:gsLst>
              <a:gs pos="100000">
                <a:srgbClr val="00B050"/>
              </a:gs>
              <a:gs pos="63000">
                <a:schemeClr val="bg1">
                  <a:lumMod val="95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tx1"/>
                </a:solidFill>
                <a:effectLst>
                  <a:outerShdw blurRad="38100" dist="19050" dir="2700000" algn="tl" rotWithShape="0">
                    <a:schemeClr val="dk1">
                      <a:alpha val="40000"/>
                    </a:schemeClr>
                  </a:outerShdw>
                </a:effectLst>
              </a:rPr>
              <a:t>8N</a:t>
            </a:r>
          </a:p>
        </p:txBody>
      </p:sp>
      <p:sp>
        <p:nvSpPr>
          <p:cNvPr id="15" name="Rectangle 14">
            <a:extLst>
              <a:ext uri="{FF2B5EF4-FFF2-40B4-BE49-F238E27FC236}">
                <a16:creationId xmlns:a16="http://schemas.microsoft.com/office/drawing/2014/main" id="{08024168-7DDA-40E2-B4C7-0989F7F9635A}"/>
              </a:ext>
            </a:extLst>
          </p:cNvPr>
          <p:cNvSpPr/>
          <p:nvPr/>
        </p:nvSpPr>
        <p:spPr>
          <a:xfrm>
            <a:off x="6372806" y="3931434"/>
            <a:ext cx="1160097" cy="490576"/>
          </a:xfrm>
          <a:prstGeom prst="rect">
            <a:avLst/>
          </a:prstGeom>
          <a:gradFill flip="none" rotWithShape="1">
            <a:gsLst>
              <a:gs pos="93000">
                <a:schemeClr val="bg1"/>
              </a:gs>
              <a:gs pos="100000">
                <a:srgbClr val="00B050"/>
              </a:gs>
            </a:gsLst>
            <a:path path="shape">
              <a:fillToRect l="50000" t="50000" r="50000" b="50000"/>
            </a:path>
            <a:tileRect/>
          </a:gra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800" dirty="0">
                <a:effectLst>
                  <a:outerShdw blurRad="38100" dist="38100" dir="2700000" algn="tl">
                    <a:srgbClr val="000000">
                      <a:alpha val="43137"/>
                    </a:srgbClr>
                  </a:outerShdw>
                </a:effectLst>
                <a:latin typeface="NikoshBAN" pitchFamily="2" charset="0"/>
                <a:cs typeface="NikoshBAN" pitchFamily="2" charset="0"/>
              </a:rPr>
              <a:t>নিউট্রন</a:t>
            </a:r>
          </a:p>
        </p:txBody>
      </p:sp>
      <p:pic>
        <p:nvPicPr>
          <p:cNvPr id="16" name="Picture 15">
            <a:extLst>
              <a:ext uri="{FF2B5EF4-FFF2-40B4-BE49-F238E27FC236}">
                <a16:creationId xmlns:a16="http://schemas.microsoft.com/office/drawing/2014/main" id="{22955334-84BA-4988-B613-DA34EA161F09}"/>
              </a:ext>
            </a:extLst>
          </p:cNvPr>
          <p:cNvPicPr>
            <a:picLocks noChangeAspect="1"/>
          </p:cNvPicPr>
          <p:nvPr/>
        </p:nvPicPr>
        <p:blipFill>
          <a:blip r:embed="rId2"/>
          <a:stretch>
            <a:fillRect/>
          </a:stretch>
        </p:blipFill>
        <p:spPr>
          <a:xfrm>
            <a:off x="3968179" y="1615884"/>
            <a:ext cx="1121392" cy="112637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7" name="Rectangle 16">
            <a:extLst>
              <a:ext uri="{FF2B5EF4-FFF2-40B4-BE49-F238E27FC236}">
                <a16:creationId xmlns:a16="http://schemas.microsoft.com/office/drawing/2014/main" id="{2650AA16-99B1-49DB-B69F-5ABAE2CA8B86}"/>
              </a:ext>
            </a:extLst>
          </p:cNvPr>
          <p:cNvSpPr/>
          <p:nvPr/>
        </p:nvSpPr>
        <p:spPr>
          <a:xfrm>
            <a:off x="1451929" y="3927595"/>
            <a:ext cx="1160097" cy="490576"/>
          </a:xfrm>
          <a:prstGeom prst="rect">
            <a:avLst/>
          </a:prstGeom>
          <a:gradFill flip="none" rotWithShape="1">
            <a:gsLst>
              <a:gs pos="93000">
                <a:schemeClr val="bg1"/>
              </a:gs>
              <a:gs pos="100000">
                <a:srgbClr val="00B050"/>
              </a:gs>
            </a:gsLst>
            <a:path path="shape">
              <a:fillToRect l="50000" t="50000" r="50000" b="50000"/>
            </a:path>
            <a:tileRect/>
          </a:gra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800" dirty="0">
                <a:effectLst>
                  <a:outerShdw blurRad="38100" dist="38100" dir="2700000" algn="tl">
                    <a:srgbClr val="000000">
                      <a:alpha val="43137"/>
                    </a:srgbClr>
                  </a:outerShdw>
                </a:effectLst>
                <a:latin typeface="NikoshBAN" pitchFamily="2" charset="0"/>
                <a:cs typeface="NikoshBAN" pitchFamily="2" charset="0"/>
              </a:rPr>
              <a:t>প্রোটন</a:t>
            </a:r>
          </a:p>
        </p:txBody>
      </p:sp>
      <p:pic>
        <p:nvPicPr>
          <p:cNvPr id="18" name="Picture 17">
            <a:extLst>
              <a:ext uri="{FF2B5EF4-FFF2-40B4-BE49-F238E27FC236}">
                <a16:creationId xmlns:a16="http://schemas.microsoft.com/office/drawing/2014/main" id="{B1AC74E2-D4C5-4D27-95EC-37EDC554246D}"/>
              </a:ext>
            </a:extLst>
          </p:cNvPr>
          <p:cNvPicPr>
            <a:picLocks noChangeAspect="1"/>
          </p:cNvPicPr>
          <p:nvPr/>
        </p:nvPicPr>
        <p:blipFill>
          <a:blip r:embed="rId3"/>
          <a:stretch>
            <a:fillRect/>
          </a:stretch>
        </p:blipFill>
        <p:spPr>
          <a:xfrm>
            <a:off x="687579" y="3858930"/>
            <a:ext cx="486962" cy="491931"/>
          </a:xfrm>
          <a:prstGeom prst="rect">
            <a:avLst/>
          </a:prstGeom>
        </p:spPr>
      </p:pic>
      <p:sp>
        <p:nvSpPr>
          <p:cNvPr id="19" name="TextBox 18">
            <a:extLst>
              <a:ext uri="{FF2B5EF4-FFF2-40B4-BE49-F238E27FC236}">
                <a16:creationId xmlns:a16="http://schemas.microsoft.com/office/drawing/2014/main" id="{21845B5A-689E-4326-B5FF-44D9E9F89DF0}"/>
              </a:ext>
            </a:extLst>
          </p:cNvPr>
          <p:cNvSpPr txBox="1"/>
          <p:nvPr/>
        </p:nvSpPr>
        <p:spPr>
          <a:xfrm>
            <a:off x="687579" y="4401298"/>
            <a:ext cx="4187753" cy="954107"/>
          </a:xfrm>
          <a:prstGeom prst="rect">
            <a:avLst/>
          </a:prstGeom>
          <a:noFill/>
        </p:spPr>
        <p:txBody>
          <a:bodyPr wrap="square" rtlCol="0">
            <a:spAutoFit/>
          </a:bodyPr>
          <a:lstStyle/>
          <a:p>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এটি পরমাণুর ক্ষুদ্রতম কণিকা, যা নিউক্লিয়াসে থাকে। পজিটিভ চার্য। </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0" name="TextBox 19">
            <a:extLst>
              <a:ext uri="{FF2B5EF4-FFF2-40B4-BE49-F238E27FC236}">
                <a16:creationId xmlns:a16="http://schemas.microsoft.com/office/drawing/2014/main" id="{BF6CB5B2-C628-4F39-85CF-790B9C9D54F1}"/>
              </a:ext>
            </a:extLst>
          </p:cNvPr>
          <p:cNvSpPr txBox="1"/>
          <p:nvPr/>
        </p:nvSpPr>
        <p:spPr>
          <a:xfrm>
            <a:off x="4754882" y="4464143"/>
            <a:ext cx="4187753" cy="954107"/>
          </a:xfrm>
          <a:prstGeom prst="rect">
            <a:avLst/>
          </a:prstGeom>
          <a:noFill/>
        </p:spPr>
        <p:txBody>
          <a:bodyPr wrap="square" rtlCol="0">
            <a:spAutoFit/>
          </a:bodyPr>
          <a:lstStyle/>
          <a:p>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এটিও পরমাণুর ক্ষুদ্রতম কণিকা, যা       </a:t>
            </a:r>
          </a:p>
          <a:p>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নিউক্লিয়াসে থাকে। চার্জ নিরপেক্ষ</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1" name="Rectangle 20">
            <a:extLst>
              <a:ext uri="{FF2B5EF4-FFF2-40B4-BE49-F238E27FC236}">
                <a16:creationId xmlns:a16="http://schemas.microsoft.com/office/drawing/2014/main" id="{1B6270D7-D3EB-4B44-811D-4E60AD6EE233}"/>
              </a:ext>
            </a:extLst>
          </p:cNvPr>
          <p:cNvSpPr/>
          <p:nvPr/>
        </p:nvSpPr>
        <p:spPr>
          <a:xfrm>
            <a:off x="1451929" y="5275494"/>
            <a:ext cx="2892884" cy="490576"/>
          </a:xfrm>
          <a:prstGeom prst="rect">
            <a:avLst/>
          </a:prstGeom>
          <a:gradFill flip="none" rotWithShape="1">
            <a:gsLst>
              <a:gs pos="93000">
                <a:schemeClr val="bg1"/>
              </a:gs>
              <a:gs pos="100000">
                <a:srgbClr val="00B050"/>
              </a:gs>
            </a:gsLst>
            <a:path path="shape">
              <a:fillToRect l="50000" t="50000" r="50000" b="50000"/>
            </a:path>
            <a:tileRect/>
          </a:gra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পারমাণবিক </a:t>
            </a:r>
            <a:r>
              <a:rPr lang="bn-BD"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সংখ্যা</a:t>
            </a:r>
            <a:endParaRPr lang="bn-IN" sz="2800"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2922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0 3.7037E-6 C 0.09826 3.7037E-6 0.1783 0.10648 0.1783 0.23796 C 0.1783 0.36944 0.09826 0.47615 0 0.47615 C -0.09826 0.47615 -0.17795 0.36944 -0.17795 0.23796 C -0.17795 0.10648 -0.09826 3.7037E-6 0 3.7037E-6 Z " pathEditMode="relative" rAng="0" ptsTypes="AAAAA">
                                      <p:cBhvr>
                                        <p:cTn id="6" dur="10000" fill="hold"/>
                                        <p:tgtEl>
                                          <p:spTgt spid="6"/>
                                        </p:tgtEl>
                                        <p:attrNameLst>
                                          <p:attrName>ppt_x</p:attrName>
                                          <p:attrName>ppt_y</p:attrName>
                                        </p:attrNameLst>
                                      </p:cBhvr>
                                      <p:rCtr x="17" y="23796"/>
                                    </p:animMotion>
                                  </p:childTnLst>
                                </p:cTn>
                              </p:par>
                              <p:par>
                                <p:cTn id="7" presetID="1" presetClass="path" presetSubtype="0" repeatCount="indefinite" fill="hold" grpId="0" nodeType="withEffect">
                                  <p:stCondLst>
                                    <p:cond delay="0"/>
                                  </p:stCondLst>
                                  <p:childTnLst>
                                    <p:animMotion origin="layout" path="M -2.5E-6 -0.00139 C 0.03785 0.11806 -0.00468 0.25648 -0.09583 0.30764 C -0.18646 0.3588 -0.29097 0.30417 -0.32916 0.18496 C -0.36666 0.06597 -0.32361 -0.07199 -0.23281 -0.12361 C -0.14218 -0.175 -0.03802 -0.11991 -2.5E-6 -0.00139 Z " pathEditMode="relative" rAng="4020000" ptsTypes="AAAAA">
                                      <p:cBhvr>
                                        <p:cTn id="8" dur="10000" fill="hold"/>
                                        <p:tgtEl>
                                          <p:spTgt spid="11"/>
                                        </p:tgtEl>
                                        <p:attrNameLst>
                                          <p:attrName>ppt_x</p:attrName>
                                          <p:attrName>ppt_y</p:attrName>
                                        </p:attrNameLst>
                                      </p:cBhvr>
                                      <p:rCtr x="-16441" y="9329"/>
                                    </p:animMotion>
                                  </p:childTnLst>
                                </p:cTn>
                              </p:par>
                              <p:par>
                                <p:cTn id="9" presetID="1" presetClass="path" presetSubtype="0" repeatCount="indefinite" fill="hold" grpId="0" nodeType="withEffect">
                                  <p:stCondLst>
                                    <p:cond delay="0"/>
                                  </p:stCondLst>
                                  <p:childTnLst>
                                    <p:animMotion origin="layout" path="M -0.00087 -0.00208 C -0.05261 0.10926 -0.16337 0.14375 -0.24653 0.07454 C -0.33038 0.00463 -0.35573 -0.14259 -0.3033 -0.2544 C -0.25122 -0.36597 -0.14115 -0.39954 -0.05747 -0.33009 C 0.02604 -0.26019 0.05139 -0.11296 -0.00087 -0.00208 Z " pathEditMode="relative" rAng="7320000" ptsTypes="AAAAA">
                                      <p:cBhvr>
                                        <p:cTn id="10" dur="10000" fill="hold"/>
                                        <p:tgtEl>
                                          <p:spTgt spid="8"/>
                                        </p:tgtEl>
                                        <p:attrNameLst>
                                          <p:attrName>ppt_x</p:attrName>
                                          <p:attrName>ppt_y</p:attrName>
                                        </p:attrNameLst>
                                      </p:cBhvr>
                                      <p:rCtr x="-15122" y="-12593"/>
                                    </p:animMotion>
                                  </p:childTnLst>
                                </p:cTn>
                              </p:par>
                              <p:par>
                                <p:cTn id="11" presetID="1" presetClass="path" presetSubtype="0" repeatCount="indefinite" fill="hold" grpId="0" nodeType="withEffect">
                                  <p:stCondLst>
                                    <p:cond delay="0"/>
                                  </p:stCondLst>
                                  <p:childTnLst>
                                    <p:animMotion origin="layout" path="M -0.00069 4.07407E-6 C -0.09809 4.07407E-6 -0.17778 -0.10649 -0.17778 -0.23797 C -0.17778 -0.36945 -0.09809 -0.47616 -0.00069 -0.47616 C 0.09635 -0.47616 0.175 -0.36945 0.175 -0.23797 C 0.175 -0.10649 0.09635 4.07407E-6 -0.00069 4.07407E-6 Z " pathEditMode="relative" rAng="10800000" ptsTypes="AAAAA">
                                      <p:cBhvr>
                                        <p:cTn id="12" dur="10000" fill="hold"/>
                                        <p:tgtEl>
                                          <p:spTgt spid="9"/>
                                        </p:tgtEl>
                                        <p:attrNameLst>
                                          <p:attrName>ppt_x</p:attrName>
                                          <p:attrName>ppt_y</p:attrName>
                                        </p:attrNameLst>
                                      </p:cBhvr>
                                      <p:rCtr x="-69" y="-23796"/>
                                    </p:animMotion>
                                  </p:childTnLst>
                                </p:cTn>
                              </p:par>
                              <p:par>
                                <p:cTn id="13" presetID="1" presetClass="path" presetSubtype="0" repeatCount="indefinite" fill="hold" grpId="0" nodeType="withEffect">
                                  <p:stCondLst>
                                    <p:cond delay="0"/>
                                  </p:stCondLst>
                                  <p:childTnLst>
                                    <p:animMotion origin="layout" path="M -0.00156 0.00023 C -0.04288 -0.11806 -0.00416 -0.25973 0.08525 -0.31528 C 0.17413 -0.37107 0.28091 -0.31945 0.3224 -0.2007 C 0.36337 -0.08264 0.32448 0.05763 0.23473 0.11365 C 0.14584 0.16875 0.03993 0.11805 -0.00156 0.00023 Z " pathEditMode="relative" rAng="14700000" ptsTypes="AAAAA">
                                      <p:cBhvr>
                                        <p:cTn id="14" dur="10000" fill="hold"/>
                                        <p:tgtEl>
                                          <p:spTgt spid="10"/>
                                        </p:tgtEl>
                                        <p:attrNameLst>
                                          <p:attrName>ppt_x</p:attrName>
                                          <p:attrName>ppt_y</p:attrName>
                                        </p:attrNameLst>
                                      </p:cBhvr>
                                      <p:rCtr x="16181" y="-10116"/>
                                    </p:animMotion>
                                  </p:childTnLst>
                                </p:cTn>
                              </p:par>
                              <p:par>
                                <p:cTn id="15" presetID="1" presetClass="path" presetSubtype="0" repeatCount="indefinite" fill="hold" grpId="0" nodeType="withEffect">
                                  <p:stCondLst>
                                    <p:cond delay="0"/>
                                  </p:stCondLst>
                                  <p:childTnLst>
                                    <p:animMotion origin="layout" path="M -0.00052 0.00023 C 0.04584 -0.11528 0.15417 -0.16042 0.24132 -0.09884 C 0.3283 -0.03727 0.36094 0.10787 0.31493 0.22361 C 0.26858 0.33935 0.16042 0.38357 0.07344 0.32222 C -0.01371 0.26019 -0.04687 0.11597 -0.00052 0.00023 Z " pathEditMode="relative" rAng="17880000" ptsTypes="AAAAA">
                                      <p:cBhvr>
                                        <p:cTn id="16" dur="10000" fill="hold"/>
                                        <p:tgtEl>
                                          <p:spTgt spid="7"/>
                                        </p:tgtEl>
                                        <p:attrNameLst>
                                          <p:attrName>ppt_x</p:attrName>
                                          <p:attrName>ppt_y</p:attrName>
                                        </p:attrNameLst>
                                      </p:cBhvr>
                                      <p:rCtr x="15781" y="11134"/>
                                    </p:animMotion>
                                  </p:childTnLst>
                                </p:cTn>
                              </p:par>
                              <p:par>
                                <p:cTn id="17" presetID="1" presetClass="path" presetSubtype="0" repeatCount="indefinite" fill="hold" grpId="0" nodeType="withEffect">
                                  <p:stCondLst>
                                    <p:cond delay="0"/>
                                  </p:stCondLst>
                                  <p:childTnLst>
                                    <p:animMotion origin="layout" path="M 0 -0.00533 C 0.06215 -0.00533 0.11285 0.06226 0.11285 0.1456 C 0.11285 0.2287 0.06215 0.29676 0 0.29676 C -0.06233 0.29676 -0.11267 0.2287 -0.11267 0.1456 C -0.11267 0.06226 -0.06233 -0.00533 0 -0.00533 Z " pathEditMode="relative" rAng="0" ptsTypes="AAAAA">
                                      <p:cBhvr>
                                        <p:cTn id="18" dur="10000" fill="hold"/>
                                        <p:tgtEl>
                                          <p:spTgt spid="12"/>
                                        </p:tgtEl>
                                        <p:attrNameLst>
                                          <p:attrName>ppt_x</p:attrName>
                                          <p:attrName>ppt_y</p:attrName>
                                        </p:attrNameLst>
                                      </p:cBhvr>
                                      <p:rCtr x="0" y="15093"/>
                                    </p:animMotion>
                                  </p:childTnLst>
                                </p:cTn>
                              </p:par>
                              <p:par>
                                <p:cTn id="19" presetID="1" presetClass="path" presetSubtype="0" repeatCount="indefinite" fill="hold" grpId="0" nodeType="withEffect">
                                  <p:stCondLst>
                                    <p:cond delay="0"/>
                                  </p:stCondLst>
                                  <p:childTnLst>
                                    <p:animMotion origin="layout" path="M -0.00069 -0.00092 C -0.06389 -0.00092 -0.11562 -0.06852 -0.11562 -0.15185 C -0.11562 -0.23518 -0.06389 -0.30301 -0.00069 -0.30301 C 0.06267 -0.30301 0.11389 -0.23518 0.11389 -0.15185 C 0.11389 -0.06852 0.06267 -0.00092 -0.00069 -0.00092 Z " pathEditMode="relative" rAng="10800000" ptsTypes="AAAAA">
                                      <p:cBhvr>
                                        <p:cTn id="20" dur="10000" fill="hold"/>
                                        <p:tgtEl>
                                          <p:spTgt spid="13"/>
                                        </p:tgtEl>
                                        <p:attrNameLst>
                                          <p:attrName>ppt_x</p:attrName>
                                          <p:attrName>ppt_y</p:attrName>
                                        </p:attrNameLst>
                                      </p:cBhvr>
                                      <p:rCtr x="-17" y="-15093"/>
                                    </p:animMotion>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strips(downRight)">
                                      <p:cBhvr>
                                        <p:cTn id="25" dur="1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
                                        </p:tgtEl>
                                        <p:attrNameLst>
                                          <p:attrName>ppt_y</p:attrName>
                                        </p:attrNameLst>
                                      </p:cBhvr>
                                      <p:tavLst>
                                        <p:tav tm="0">
                                          <p:val>
                                            <p:strVal val="#ppt_y"/>
                                          </p:val>
                                        </p:tav>
                                        <p:tav tm="100000">
                                          <p:val>
                                            <p:strVal val="#ppt_y"/>
                                          </p:val>
                                        </p:tav>
                                      </p:tavLst>
                                    </p:anim>
                                    <p:anim calcmode="lin" valueType="num">
                                      <p:cBhvr>
                                        <p:cTn id="3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P spid="10" grpId="0" animBg="1"/>
      <p:bldP spid="11" grpId="0" animBg="1"/>
      <p:bldP spid="12" grpId="0" animBg="1"/>
      <p:bldP spid="13"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5D83F66-EF02-4E8F-886B-340D27E42C27}"/>
              </a:ext>
            </a:extLst>
          </p:cNvPr>
          <p:cNvSpPr/>
          <p:nvPr/>
        </p:nvSpPr>
        <p:spPr>
          <a:xfrm>
            <a:off x="3479945" y="1126715"/>
            <a:ext cx="2071640" cy="20716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1D6D6A4-598E-485F-A26A-E140BC0EE388}"/>
              </a:ext>
            </a:extLst>
          </p:cNvPr>
          <p:cNvSpPr/>
          <p:nvPr/>
        </p:nvSpPr>
        <p:spPr>
          <a:xfrm>
            <a:off x="2881947" y="528717"/>
            <a:ext cx="3267636" cy="32676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4" name="Oval 3">
            <a:extLst>
              <a:ext uri="{FF2B5EF4-FFF2-40B4-BE49-F238E27FC236}">
                <a16:creationId xmlns:a16="http://schemas.microsoft.com/office/drawing/2014/main" id="{6627A3C3-A5C2-4294-BC71-13DD2AA82273}"/>
              </a:ext>
            </a:extLst>
          </p:cNvPr>
          <p:cNvSpPr/>
          <p:nvPr/>
        </p:nvSpPr>
        <p:spPr>
          <a:xfrm>
            <a:off x="4340954" y="357071"/>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5" name="Oval 4">
            <a:extLst>
              <a:ext uri="{FF2B5EF4-FFF2-40B4-BE49-F238E27FC236}">
                <a16:creationId xmlns:a16="http://schemas.microsoft.com/office/drawing/2014/main" id="{CF3C0617-F179-4E21-B63E-CAEED399854F}"/>
              </a:ext>
            </a:extLst>
          </p:cNvPr>
          <p:cNvSpPr/>
          <p:nvPr/>
        </p:nvSpPr>
        <p:spPr>
          <a:xfrm>
            <a:off x="2895395" y="1242205"/>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6" name="Oval 5">
            <a:extLst>
              <a:ext uri="{FF2B5EF4-FFF2-40B4-BE49-F238E27FC236}">
                <a16:creationId xmlns:a16="http://schemas.microsoft.com/office/drawing/2014/main" id="{F246614D-5849-483B-8CA7-8BFB471AD326}"/>
              </a:ext>
            </a:extLst>
          </p:cNvPr>
          <p:cNvSpPr/>
          <p:nvPr/>
        </p:nvSpPr>
        <p:spPr>
          <a:xfrm>
            <a:off x="5719279" y="2835286"/>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7" name="Oval 6">
            <a:extLst>
              <a:ext uri="{FF2B5EF4-FFF2-40B4-BE49-F238E27FC236}">
                <a16:creationId xmlns:a16="http://schemas.microsoft.com/office/drawing/2014/main" id="{06C86342-FB38-43FA-B4A4-5E3C1886B4D9}"/>
              </a:ext>
            </a:extLst>
          </p:cNvPr>
          <p:cNvSpPr/>
          <p:nvPr/>
        </p:nvSpPr>
        <p:spPr>
          <a:xfrm>
            <a:off x="4340954" y="3560110"/>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8" name="Oval 7">
            <a:extLst>
              <a:ext uri="{FF2B5EF4-FFF2-40B4-BE49-F238E27FC236}">
                <a16:creationId xmlns:a16="http://schemas.microsoft.com/office/drawing/2014/main" id="{7F791EAC-FD9F-4F32-9924-51226E4EDBB1}"/>
              </a:ext>
            </a:extLst>
          </p:cNvPr>
          <p:cNvSpPr/>
          <p:nvPr/>
        </p:nvSpPr>
        <p:spPr>
          <a:xfrm>
            <a:off x="2851495" y="2693168"/>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9" name="Oval 8">
            <a:extLst>
              <a:ext uri="{FF2B5EF4-FFF2-40B4-BE49-F238E27FC236}">
                <a16:creationId xmlns:a16="http://schemas.microsoft.com/office/drawing/2014/main" id="{3465F948-A73A-4FFF-97B5-411BBE0DEAA5}"/>
              </a:ext>
            </a:extLst>
          </p:cNvPr>
          <p:cNvSpPr/>
          <p:nvPr/>
        </p:nvSpPr>
        <p:spPr>
          <a:xfrm>
            <a:off x="5840302" y="1338704"/>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10" name="Oval 9">
            <a:extLst>
              <a:ext uri="{FF2B5EF4-FFF2-40B4-BE49-F238E27FC236}">
                <a16:creationId xmlns:a16="http://schemas.microsoft.com/office/drawing/2014/main" id="{EE0F87FD-4C80-4322-B0A1-B6C58FA79D11}"/>
              </a:ext>
            </a:extLst>
          </p:cNvPr>
          <p:cNvSpPr/>
          <p:nvPr/>
        </p:nvSpPr>
        <p:spPr>
          <a:xfrm>
            <a:off x="4340954" y="989082"/>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sp>
        <p:nvSpPr>
          <p:cNvPr id="11" name="Oval 10">
            <a:extLst>
              <a:ext uri="{FF2B5EF4-FFF2-40B4-BE49-F238E27FC236}">
                <a16:creationId xmlns:a16="http://schemas.microsoft.com/office/drawing/2014/main" id="{1A948567-0654-4482-9F7C-FCFA3FDA1340}"/>
              </a:ext>
            </a:extLst>
          </p:cNvPr>
          <p:cNvSpPr/>
          <p:nvPr/>
        </p:nvSpPr>
        <p:spPr>
          <a:xfrm>
            <a:off x="4340954" y="3042790"/>
            <a:ext cx="349622" cy="349622"/>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a:t>
            </a:r>
          </a:p>
        </p:txBody>
      </p:sp>
      <p:pic>
        <p:nvPicPr>
          <p:cNvPr id="12" name="Picture 11">
            <a:extLst>
              <a:ext uri="{FF2B5EF4-FFF2-40B4-BE49-F238E27FC236}">
                <a16:creationId xmlns:a16="http://schemas.microsoft.com/office/drawing/2014/main" id="{2FEA6659-09D7-4742-82D2-DFE9ADCBB581}"/>
              </a:ext>
            </a:extLst>
          </p:cNvPr>
          <p:cNvPicPr>
            <a:picLocks noChangeAspect="1"/>
          </p:cNvPicPr>
          <p:nvPr/>
        </p:nvPicPr>
        <p:blipFill>
          <a:blip r:embed="rId2"/>
          <a:stretch>
            <a:fillRect/>
          </a:stretch>
        </p:blipFill>
        <p:spPr>
          <a:xfrm>
            <a:off x="3968179" y="1615884"/>
            <a:ext cx="1121392" cy="112637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4" name="TextBox 13">
            <a:extLst>
              <a:ext uri="{FF2B5EF4-FFF2-40B4-BE49-F238E27FC236}">
                <a16:creationId xmlns:a16="http://schemas.microsoft.com/office/drawing/2014/main" id="{C837FF8B-3236-47E4-B286-39B413911A1D}"/>
              </a:ext>
            </a:extLst>
          </p:cNvPr>
          <p:cNvSpPr txBox="1"/>
          <p:nvPr/>
        </p:nvSpPr>
        <p:spPr>
          <a:xfrm>
            <a:off x="501832" y="3870894"/>
            <a:ext cx="2988319" cy="707886"/>
          </a:xfrm>
          <a:prstGeom prst="rect">
            <a:avLst/>
          </a:prstGeom>
          <a:noFill/>
        </p:spPr>
        <p:txBody>
          <a:bodyPr wrap="none" rtlCol="0">
            <a:spAutoFit/>
          </a:bodyPr>
          <a:lstStyle/>
          <a:p>
            <a:r>
              <a:rPr lang="bn-IN" sz="4000" dirty="0">
                <a:effectLst>
                  <a:outerShdw blurRad="38100" dist="38100" dir="2700000" algn="tl">
                    <a:srgbClr val="000000">
                      <a:alpha val="43137"/>
                    </a:srgbClr>
                  </a:outerShdw>
                </a:effectLst>
                <a:latin typeface="NikoshBAN" pitchFamily="2" charset="0"/>
                <a:cs typeface="NikoshBAN" pitchFamily="2" charset="0"/>
              </a:rPr>
              <a:t>ইলেকট্রন বিন্যাসঃ</a:t>
            </a:r>
            <a:endParaRPr lang="en-US" sz="40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55383196-79FA-4193-8B65-A94812E68D7E}"/>
              </a:ext>
            </a:extLst>
          </p:cNvPr>
          <p:cNvSpPr txBox="1"/>
          <p:nvPr/>
        </p:nvSpPr>
        <p:spPr>
          <a:xfrm>
            <a:off x="1013478" y="4509163"/>
            <a:ext cx="2212465" cy="584775"/>
          </a:xfrm>
          <a:prstGeom prst="rect">
            <a:avLst/>
          </a:prstGeom>
          <a:noFill/>
        </p:spPr>
        <p:txBody>
          <a:bodyPr wrap="none" rtlCol="0">
            <a:spAutoFit/>
          </a:bodyPr>
          <a:lstStyle/>
          <a:p>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১ম কক্ষের জন্য,</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F6CB7C48-05E5-4B72-8E48-722E85FE48DF}"/>
              </a:ext>
            </a:extLst>
          </p:cNvPr>
          <p:cNvSpPr txBox="1"/>
          <p:nvPr/>
        </p:nvSpPr>
        <p:spPr>
          <a:xfrm>
            <a:off x="969578" y="4878495"/>
            <a:ext cx="2214068" cy="584775"/>
          </a:xfrm>
          <a:prstGeom prst="rect">
            <a:avLst/>
          </a:prstGeom>
          <a:noFill/>
        </p:spPr>
        <p:txBody>
          <a:bodyPr wrap="none" rtlCol="0">
            <a:spAutoFit/>
          </a:bodyPr>
          <a:lstStyle/>
          <a:p>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২য় কক্ষের জন্য,</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7EC9FD8D-F137-41E7-8DEB-50ADF4988D91}"/>
              </a:ext>
            </a:extLst>
          </p:cNvPr>
          <p:cNvSpPr txBox="1"/>
          <p:nvPr/>
        </p:nvSpPr>
        <p:spPr>
          <a:xfrm>
            <a:off x="969578" y="5252632"/>
            <a:ext cx="2250937" cy="584775"/>
          </a:xfrm>
          <a:prstGeom prst="rect">
            <a:avLst/>
          </a:prstGeom>
          <a:noFill/>
        </p:spPr>
        <p:txBody>
          <a:bodyPr wrap="none" rtlCol="0">
            <a:spAutoFit/>
          </a:bodyPr>
          <a:lstStyle/>
          <a:p>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৩য় কক্ষের জন্য,</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a16="http://schemas.microsoft.com/office/drawing/2014/main" id="{C6254716-54F4-461E-8722-EE057FFA6BB4}"/>
              </a:ext>
            </a:extLst>
          </p:cNvPr>
          <p:cNvSpPr txBox="1"/>
          <p:nvPr/>
        </p:nvSpPr>
        <p:spPr>
          <a:xfrm>
            <a:off x="3144932" y="4509163"/>
            <a:ext cx="997389" cy="584775"/>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n=</a:t>
            </a:r>
            <a:r>
              <a:rPr lang="en-US" sz="3200" dirty="0">
                <a:effectLst>
                  <a:outerShdw blurRad="38100" dist="38100" dir="2700000" algn="tl">
                    <a:srgbClr val="000000">
                      <a:alpha val="43137"/>
                    </a:srgbClr>
                  </a:outerShdw>
                </a:effectLst>
                <a:cs typeface="NikoshBAN" panose="02000000000000000000" pitchFamily="2" charset="0"/>
              </a:rPr>
              <a:t>1</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0" name="TextBox 19">
            <a:extLst>
              <a:ext uri="{FF2B5EF4-FFF2-40B4-BE49-F238E27FC236}">
                <a16:creationId xmlns:a16="http://schemas.microsoft.com/office/drawing/2014/main" id="{BDB4A1EA-67E9-488A-8C3A-85C60E6D0C52}"/>
              </a:ext>
            </a:extLst>
          </p:cNvPr>
          <p:cNvSpPr txBox="1"/>
          <p:nvPr/>
        </p:nvSpPr>
        <p:spPr>
          <a:xfrm>
            <a:off x="3986433" y="4509163"/>
            <a:ext cx="805029" cy="584775"/>
          </a:xfrm>
          <a:prstGeom prst="rect">
            <a:avLst/>
          </a:prstGeom>
          <a:noFill/>
        </p:spPr>
        <p:txBody>
          <a:bodyPr wrap="none" rtlCol="0">
            <a:spAutoFit/>
          </a:bodyPr>
          <a:lstStyle/>
          <a:p>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তবে,</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5" name="TextBox 24">
            <a:extLst>
              <a:ext uri="{FF2B5EF4-FFF2-40B4-BE49-F238E27FC236}">
                <a16:creationId xmlns:a16="http://schemas.microsoft.com/office/drawing/2014/main" id="{F5E90653-CE92-401F-939F-FF6468A6C587}"/>
              </a:ext>
            </a:extLst>
          </p:cNvPr>
          <p:cNvSpPr txBox="1"/>
          <p:nvPr/>
        </p:nvSpPr>
        <p:spPr>
          <a:xfrm>
            <a:off x="3144932" y="4892239"/>
            <a:ext cx="997389" cy="584775"/>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n=</a:t>
            </a:r>
            <a:r>
              <a:rPr lang="en-US" sz="3200" dirty="0">
                <a:effectLst>
                  <a:outerShdw blurRad="38100" dist="38100" dir="2700000" algn="tl">
                    <a:srgbClr val="000000">
                      <a:alpha val="43137"/>
                    </a:srgbClr>
                  </a:outerShdw>
                </a:effectLst>
                <a:cs typeface="NikoshBAN" panose="02000000000000000000" pitchFamily="2" charset="0"/>
              </a:rPr>
              <a:t>2</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6" name="TextBox 25">
            <a:extLst>
              <a:ext uri="{FF2B5EF4-FFF2-40B4-BE49-F238E27FC236}">
                <a16:creationId xmlns:a16="http://schemas.microsoft.com/office/drawing/2014/main" id="{91B15864-F2CD-4991-AA6C-BE4FFB80AE9F}"/>
              </a:ext>
            </a:extLst>
          </p:cNvPr>
          <p:cNvSpPr txBox="1"/>
          <p:nvPr/>
        </p:nvSpPr>
        <p:spPr>
          <a:xfrm>
            <a:off x="3144932" y="5281389"/>
            <a:ext cx="997389" cy="584775"/>
          </a:xfrm>
          <a:prstGeom prst="rect">
            <a:avLst/>
          </a:prstGeom>
          <a:noFill/>
        </p:spPr>
        <p:txBody>
          <a:bodyPr wrap="none" rtlCol="0">
            <a:spAutoFit/>
          </a:bodyPr>
          <a:lstStyle/>
          <a:p>
            <a:r>
              <a:rPr lang="en-US" sz="32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n=</a:t>
            </a:r>
            <a:r>
              <a:rPr lang="en-US" sz="3200" dirty="0">
                <a:effectLst>
                  <a:outerShdw blurRad="38100" dist="38100" dir="2700000" algn="tl">
                    <a:srgbClr val="000000">
                      <a:alpha val="43137"/>
                    </a:srgbClr>
                  </a:outerShdw>
                </a:effectLst>
                <a:cs typeface="NikoshBAN" panose="02000000000000000000" pitchFamily="2" charset="0"/>
              </a:rPr>
              <a:t>3</a:t>
            </a:r>
            <a:r>
              <a:rPr lang="bn-IN" sz="320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0" name="TextBox 29">
            <a:extLst>
              <a:ext uri="{FF2B5EF4-FFF2-40B4-BE49-F238E27FC236}">
                <a16:creationId xmlns:a16="http://schemas.microsoft.com/office/drawing/2014/main" id="{938AA8C6-3B3C-4DF3-9B0A-22BA4BFFA059}"/>
              </a:ext>
            </a:extLst>
          </p:cNvPr>
          <p:cNvSpPr txBox="1"/>
          <p:nvPr/>
        </p:nvSpPr>
        <p:spPr>
          <a:xfrm>
            <a:off x="3986433" y="4912057"/>
            <a:ext cx="805029" cy="584775"/>
          </a:xfrm>
          <a:prstGeom prst="rect">
            <a:avLst/>
          </a:prstGeom>
          <a:noFill/>
        </p:spPr>
        <p:txBody>
          <a:bodyPr wrap="none" rtlCol="0">
            <a:spAutoFit/>
          </a:bodyPr>
          <a:lstStyle/>
          <a:p>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তবে,</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1" name="TextBox 30">
            <a:extLst>
              <a:ext uri="{FF2B5EF4-FFF2-40B4-BE49-F238E27FC236}">
                <a16:creationId xmlns:a16="http://schemas.microsoft.com/office/drawing/2014/main" id="{CD19664F-5B62-4758-8B6A-E128C9018C56}"/>
              </a:ext>
            </a:extLst>
          </p:cNvPr>
          <p:cNvSpPr txBox="1"/>
          <p:nvPr/>
        </p:nvSpPr>
        <p:spPr>
          <a:xfrm>
            <a:off x="3986433" y="5259835"/>
            <a:ext cx="805029" cy="584775"/>
          </a:xfrm>
          <a:prstGeom prst="rect">
            <a:avLst/>
          </a:prstGeom>
          <a:noFill/>
        </p:spPr>
        <p:txBody>
          <a:bodyPr wrap="none" rtlCol="0">
            <a:spAutoFit/>
          </a:bodyPr>
          <a:lstStyle/>
          <a:p>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তবে,</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2" name="TextBox 31">
            <a:extLst>
              <a:ext uri="{FF2B5EF4-FFF2-40B4-BE49-F238E27FC236}">
                <a16:creationId xmlns:a16="http://schemas.microsoft.com/office/drawing/2014/main" id="{BED8EFAC-155E-4318-9DD7-E9463F55128F}"/>
              </a:ext>
            </a:extLst>
          </p:cNvPr>
          <p:cNvSpPr txBox="1"/>
          <p:nvPr/>
        </p:nvSpPr>
        <p:spPr>
          <a:xfrm>
            <a:off x="4684854" y="4509163"/>
            <a:ext cx="1205779" cy="584775"/>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cs typeface="NikoshBAN" panose="02000000000000000000" pitchFamily="2" charset="0"/>
              </a:rPr>
              <a:t>E</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cs typeface="NikoshBAN" panose="02000000000000000000" pitchFamily="2" charset="0"/>
              </a:rPr>
              <a:t>2n</a:t>
            </a:r>
            <a:r>
              <a:rPr lang="en-US" sz="3200" baseline="30000" dirty="0">
                <a:effectLst>
                  <a:outerShdw blurRad="38100" dist="38100" dir="2700000" algn="tl">
                    <a:srgbClr val="000000">
                      <a:alpha val="43137"/>
                    </a:srgbClr>
                  </a:outerShdw>
                </a:effectLst>
                <a:cs typeface="NikoshBAN" panose="02000000000000000000" pitchFamily="2" charset="0"/>
              </a:rPr>
              <a:t>2</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3" name="TextBox 32">
            <a:extLst>
              <a:ext uri="{FF2B5EF4-FFF2-40B4-BE49-F238E27FC236}">
                <a16:creationId xmlns:a16="http://schemas.microsoft.com/office/drawing/2014/main" id="{8D31C81C-696C-44CC-A14A-56BE1825D7C1}"/>
              </a:ext>
            </a:extLst>
          </p:cNvPr>
          <p:cNvSpPr txBox="1"/>
          <p:nvPr/>
        </p:nvSpPr>
        <p:spPr>
          <a:xfrm>
            <a:off x="4684854" y="4892239"/>
            <a:ext cx="1205779" cy="584775"/>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cs typeface="NikoshBAN" panose="02000000000000000000" pitchFamily="2" charset="0"/>
              </a:rPr>
              <a:t>E</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cs typeface="NikoshBAN" panose="02000000000000000000" pitchFamily="2" charset="0"/>
              </a:rPr>
              <a:t>2n</a:t>
            </a:r>
            <a:r>
              <a:rPr lang="en-US" sz="3200" baseline="30000" dirty="0">
                <a:effectLst>
                  <a:outerShdw blurRad="38100" dist="38100" dir="2700000" algn="tl">
                    <a:srgbClr val="000000">
                      <a:alpha val="43137"/>
                    </a:srgbClr>
                  </a:outerShdw>
                </a:effectLst>
                <a:cs typeface="NikoshBAN" panose="02000000000000000000" pitchFamily="2" charset="0"/>
              </a:rPr>
              <a:t>2</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4" name="TextBox 33">
            <a:extLst>
              <a:ext uri="{FF2B5EF4-FFF2-40B4-BE49-F238E27FC236}">
                <a16:creationId xmlns:a16="http://schemas.microsoft.com/office/drawing/2014/main" id="{87DAFA10-BED3-41EF-9299-FEF7CA591282}"/>
              </a:ext>
            </a:extLst>
          </p:cNvPr>
          <p:cNvSpPr txBox="1"/>
          <p:nvPr/>
        </p:nvSpPr>
        <p:spPr>
          <a:xfrm>
            <a:off x="4684854" y="5281389"/>
            <a:ext cx="1205779" cy="584775"/>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cs typeface="NikoshBAN" panose="02000000000000000000" pitchFamily="2" charset="0"/>
              </a:rPr>
              <a:t>E</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cs typeface="NikoshBAN" panose="02000000000000000000" pitchFamily="2" charset="0"/>
              </a:rPr>
              <a:t>2n</a:t>
            </a:r>
            <a:r>
              <a:rPr lang="en-US" sz="3200" baseline="30000" dirty="0">
                <a:effectLst>
                  <a:outerShdw blurRad="38100" dist="38100" dir="2700000" algn="tl">
                    <a:srgbClr val="000000">
                      <a:alpha val="43137"/>
                    </a:srgbClr>
                  </a:outerShdw>
                </a:effectLst>
                <a:cs typeface="NikoshBAN" panose="02000000000000000000" pitchFamily="2" charset="0"/>
              </a:rPr>
              <a:t>2</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5" name="TextBox 34">
            <a:extLst>
              <a:ext uri="{FF2B5EF4-FFF2-40B4-BE49-F238E27FC236}">
                <a16:creationId xmlns:a16="http://schemas.microsoft.com/office/drawing/2014/main" id="{0287995A-A5FA-4611-96F2-BD99678CFC2C}"/>
              </a:ext>
            </a:extLst>
          </p:cNvPr>
          <p:cNvSpPr txBox="1"/>
          <p:nvPr/>
        </p:nvSpPr>
        <p:spPr>
          <a:xfrm>
            <a:off x="5719279" y="4497733"/>
            <a:ext cx="1361270" cy="584775"/>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cs typeface="NikoshBAN" panose="02000000000000000000" pitchFamily="2" charset="0"/>
              </a:rPr>
              <a:t>2 x 1</a:t>
            </a:r>
            <a:r>
              <a:rPr lang="en-US" sz="3200" baseline="30000" dirty="0">
                <a:effectLst>
                  <a:outerShdw blurRad="38100" dist="38100" dir="2700000" algn="tl">
                    <a:srgbClr val="000000">
                      <a:alpha val="43137"/>
                    </a:srgbClr>
                  </a:outerShdw>
                </a:effectLst>
                <a:cs typeface="NikoshBAN" panose="02000000000000000000" pitchFamily="2" charset="0"/>
              </a:rPr>
              <a:t>2</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6" name="TextBox 35">
            <a:extLst>
              <a:ext uri="{FF2B5EF4-FFF2-40B4-BE49-F238E27FC236}">
                <a16:creationId xmlns:a16="http://schemas.microsoft.com/office/drawing/2014/main" id="{62977918-AB74-4646-92B8-2C513625366E}"/>
              </a:ext>
            </a:extLst>
          </p:cNvPr>
          <p:cNvSpPr txBox="1"/>
          <p:nvPr/>
        </p:nvSpPr>
        <p:spPr>
          <a:xfrm>
            <a:off x="5719279" y="4880809"/>
            <a:ext cx="1361270" cy="584775"/>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cs typeface="NikoshBAN" panose="02000000000000000000" pitchFamily="2" charset="0"/>
              </a:rPr>
              <a:t>2 x 2</a:t>
            </a:r>
            <a:r>
              <a:rPr lang="en-US" sz="3200" baseline="30000" dirty="0">
                <a:effectLst>
                  <a:outerShdw blurRad="38100" dist="38100" dir="2700000" algn="tl">
                    <a:srgbClr val="000000">
                      <a:alpha val="43137"/>
                    </a:srgbClr>
                  </a:outerShdw>
                </a:effectLst>
                <a:cs typeface="NikoshBAN" panose="02000000000000000000" pitchFamily="2" charset="0"/>
              </a:rPr>
              <a:t>2</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7" name="TextBox 36">
            <a:extLst>
              <a:ext uri="{FF2B5EF4-FFF2-40B4-BE49-F238E27FC236}">
                <a16:creationId xmlns:a16="http://schemas.microsoft.com/office/drawing/2014/main" id="{5CEF0F40-CB01-4C21-9EE9-CF38B16029CA}"/>
              </a:ext>
            </a:extLst>
          </p:cNvPr>
          <p:cNvSpPr txBox="1"/>
          <p:nvPr/>
        </p:nvSpPr>
        <p:spPr>
          <a:xfrm>
            <a:off x="5719279" y="5269959"/>
            <a:ext cx="1361270" cy="584775"/>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cs typeface="NikoshBAN" panose="02000000000000000000" pitchFamily="2" charset="0"/>
              </a:rPr>
              <a:t>2 x 3</a:t>
            </a:r>
            <a:r>
              <a:rPr lang="en-US" sz="3200" baseline="30000" dirty="0">
                <a:effectLst>
                  <a:outerShdw blurRad="38100" dist="38100" dir="2700000" algn="tl">
                    <a:srgbClr val="000000">
                      <a:alpha val="43137"/>
                    </a:srgbClr>
                  </a:outerShdw>
                </a:effectLst>
                <a:cs typeface="NikoshBAN" panose="02000000000000000000" pitchFamily="2" charset="0"/>
              </a:rPr>
              <a:t>2</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8" name="TextBox 37">
            <a:extLst>
              <a:ext uri="{FF2B5EF4-FFF2-40B4-BE49-F238E27FC236}">
                <a16:creationId xmlns:a16="http://schemas.microsoft.com/office/drawing/2014/main" id="{70D3A01E-3653-4028-82F7-665D378B5C05}"/>
              </a:ext>
            </a:extLst>
          </p:cNvPr>
          <p:cNvSpPr txBox="1"/>
          <p:nvPr/>
        </p:nvSpPr>
        <p:spPr>
          <a:xfrm>
            <a:off x="7020590" y="4497733"/>
            <a:ext cx="984565" cy="584775"/>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cs typeface="NikoshBAN" panose="02000000000000000000" pitchFamily="2" charset="0"/>
              </a:rPr>
              <a:t>2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9" name="TextBox 38">
            <a:extLst>
              <a:ext uri="{FF2B5EF4-FFF2-40B4-BE49-F238E27FC236}">
                <a16:creationId xmlns:a16="http://schemas.microsoft.com/office/drawing/2014/main" id="{ADD4985A-6DA2-41A9-BA2E-E2A240CD3D78}"/>
              </a:ext>
            </a:extLst>
          </p:cNvPr>
          <p:cNvSpPr txBox="1"/>
          <p:nvPr/>
        </p:nvSpPr>
        <p:spPr>
          <a:xfrm>
            <a:off x="7020590" y="4880809"/>
            <a:ext cx="984565" cy="584775"/>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cs typeface="NikoshBAN" panose="02000000000000000000" pitchFamily="2" charset="0"/>
              </a:rPr>
              <a:t>8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0" name="TextBox 39">
            <a:extLst>
              <a:ext uri="{FF2B5EF4-FFF2-40B4-BE49-F238E27FC236}">
                <a16:creationId xmlns:a16="http://schemas.microsoft.com/office/drawing/2014/main" id="{9FFAA574-A48B-4C48-AE3D-8D4AFE264DCC}"/>
              </a:ext>
            </a:extLst>
          </p:cNvPr>
          <p:cNvSpPr txBox="1"/>
          <p:nvPr/>
        </p:nvSpPr>
        <p:spPr>
          <a:xfrm>
            <a:off x="7020590" y="5269959"/>
            <a:ext cx="1293944" cy="584775"/>
          </a:xfrm>
          <a:prstGeom prst="rect">
            <a:avLst/>
          </a:prstGeom>
          <a:noFill/>
        </p:spPr>
        <p:txBody>
          <a:bodyPr wrap="none" rtlCol="0">
            <a:spAutoFit/>
          </a:bodyPr>
          <a:lstStyle/>
          <a:p>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dirty="0">
                <a:effectLst>
                  <a:outerShdw blurRad="38100" dist="38100" dir="2700000" algn="tl">
                    <a:srgbClr val="000000">
                      <a:alpha val="43137"/>
                    </a:srgbClr>
                  </a:outerShdw>
                </a:effectLst>
                <a:cs typeface="NikoshBAN" panose="02000000000000000000" pitchFamily="2" charset="0"/>
              </a:rPr>
              <a:t>18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 </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4395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0 3.7037E-6 C 0.09826 3.7037E-6 0.1783 0.10648 0.1783 0.23796 C 0.1783 0.36944 0.09826 0.47615 0 0.47615 C -0.09826 0.47615 -0.17795 0.36944 -0.17795 0.23796 C -0.17795 0.10648 -0.09826 3.7037E-6 0 3.7037E-6 Z " pathEditMode="relative" rAng="0" ptsTypes="AAAAA">
                                      <p:cBhvr>
                                        <p:cTn id="6" dur="10000" fill="hold"/>
                                        <p:tgtEl>
                                          <p:spTgt spid="4"/>
                                        </p:tgtEl>
                                        <p:attrNameLst>
                                          <p:attrName>ppt_x</p:attrName>
                                          <p:attrName>ppt_y</p:attrName>
                                        </p:attrNameLst>
                                      </p:cBhvr>
                                      <p:rCtr x="17" y="23796"/>
                                    </p:animMotion>
                                  </p:childTnLst>
                                </p:cTn>
                              </p:par>
                              <p:par>
                                <p:cTn id="7" presetID="1" presetClass="path" presetSubtype="0" repeatCount="indefinite" fill="hold" grpId="0" nodeType="withEffect">
                                  <p:stCondLst>
                                    <p:cond delay="0"/>
                                  </p:stCondLst>
                                  <p:childTnLst>
                                    <p:animMotion origin="layout" path="M -2.5E-6 -0.00139 C 0.03785 0.11806 -0.00468 0.25648 -0.09583 0.30764 C -0.18646 0.3588 -0.29097 0.30417 -0.32916 0.18496 C -0.36666 0.06597 -0.32361 -0.07199 -0.23281 -0.12361 C -0.14218 -0.175 -0.03802 -0.11991 -2.5E-6 -0.00139 Z " pathEditMode="relative" rAng="4020000" ptsTypes="AAAAA">
                                      <p:cBhvr>
                                        <p:cTn id="8" dur="10000" fill="hold"/>
                                        <p:tgtEl>
                                          <p:spTgt spid="9"/>
                                        </p:tgtEl>
                                        <p:attrNameLst>
                                          <p:attrName>ppt_x</p:attrName>
                                          <p:attrName>ppt_y</p:attrName>
                                        </p:attrNameLst>
                                      </p:cBhvr>
                                      <p:rCtr x="-16441" y="9329"/>
                                    </p:animMotion>
                                  </p:childTnLst>
                                </p:cTn>
                              </p:par>
                              <p:par>
                                <p:cTn id="9" presetID="1" presetClass="path" presetSubtype="0" repeatCount="indefinite" fill="hold" grpId="0" nodeType="withEffect">
                                  <p:stCondLst>
                                    <p:cond delay="0"/>
                                  </p:stCondLst>
                                  <p:childTnLst>
                                    <p:animMotion origin="layout" path="M -0.00087 -0.00208 C -0.05261 0.10926 -0.16337 0.14375 -0.24653 0.07454 C -0.33038 0.00463 -0.35573 -0.14259 -0.3033 -0.2544 C -0.25122 -0.36597 -0.14115 -0.39954 -0.05747 -0.33009 C 0.02604 -0.26019 0.05139 -0.11296 -0.00087 -0.00208 Z " pathEditMode="relative" rAng="7320000" ptsTypes="AAAAA">
                                      <p:cBhvr>
                                        <p:cTn id="10" dur="10000" fill="hold"/>
                                        <p:tgtEl>
                                          <p:spTgt spid="6"/>
                                        </p:tgtEl>
                                        <p:attrNameLst>
                                          <p:attrName>ppt_x</p:attrName>
                                          <p:attrName>ppt_y</p:attrName>
                                        </p:attrNameLst>
                                      </p:cBhvr>
                                      <p:rCtr x="-15122" y="-12593"/>
                                    </p:animMotion>
                                  </p:childTnLst>
                                </p:cTn>
                              </p:par>
                              <p:par>
                                <p:cTn id="11" presetID="1" presetClass="path" presetSubtype="0" repeatCount="indefinite" fill="hold" grpId="0" nodeType="withEffect">
                                  <p:stCondLst>
                                    <p:cond delay="0"/>
                                  </p:stCondLst>
                                  <p:childTnLst>
                                    <p:animMotion origin="layout" path="M -0.00069 4.07407E-6 C -0.09809 4.07407E-6 -0.17778 -0.10649 -0.17778 -0.23797 C -0.17778 -0.36945 -0.09809 -0.47616 -0.00069 -0.47616 C 0.09635 -0.47616 0.175 -0.36945 0.175 -0.23797 C 0.175 -0.10649 0.09635 4.07407E-6 -0.00069 4.07407E-6 Z " pathEditMode="relative" rAng="10800000" ptsTypes="AAAAA">
                                      <p:cBhvr>
                                        <p:cTn id="12" dur="10000" fill="hold"/>
                                        <p:tgtEl>
                                          <p:spTgt spid="7"/>
                                        </p:tgtEl>
                                        <p:attrNameLst>
                                          <p:attrName>ppt_x</p:attrName>
                                          <p:attrName>ppt_y</p:attrName>
                                        </p:attrNameLst>
                                      </p:cBhvr>
                                      <p:rCtr x="-69" y="-23796"/>
                                    </p:animMotion>
                                  </p:childTnLst>
                                </p:cTn>
                              </p:par>
                              <p:par>
                                <p:cTn id="13" presetID="1" presetClass="path" presetSubtype="0" repeatCount="indefinite" fill="hold" grpId="0" nodeType="withEffect">
                                  <p:stCondLst>
                                    <p:cond delay="0"/>
                                  </p:stCondLst>
                                  <p:childTnLst>
                                    <p:animMotion origin="layout" path="M -0.00156 0.00023 C -0.04288 -0.11806 -0.00416 -0.25973 0.08525 -0.31528 C 0.17413 -0.37107 0.28091 -0.31945 0.3224 -0.2007 C 0.36337 -0.08264 0.32448 0.05763 0.23473 0.11365 C 0.14584 0.16875 0.03993 0.11805 -0.00156 0.00023 Z " pathEditMode="relative" rAng="14700000" ptsTypes="AAAAA">
                                      <p:cBhvr>
                                        <p:cTn id="14" dur="10000" fill="hold"/>
                                        <p:tgtEl>
                                          <p:spTgt spid="8"/>
                                        </p:tgtEl>
                                        <p:attrNameLst>
                                          <p:attrName>ppt_x</p:attrName>
                                          <p:attrName>ppt_y</p:attrName>
                                        </p:attrNameLst>
                                      </p:cBhvr>
                                      <p:rCtr x="16181" y="-10116"/>
                                    </p:animMotion>
                                  </p:childTnLst>
                                </p:cTn>
                              </p:par>
                              <p:par>
                                <p:cTn id="15" presetID="1" presetClass="path" presetSubtype="0" repeatCount="indefinite" fill="hold" grpId="0" nodeType="withEffect">
                                  <p:stCondLst>
                                    <p:cond delay="0"/>
                                  </p:stCondLst>
                                  <p:childTnLst>
                                    <p:animMotion origin="layout" path="M -0.00052 0.00023 C 0.04584 -0.11528 0.15417 -0.16042 0.24132 -0.09884 C 0.3283 -0.03727 0.36094 0.10787 0.31493 0.22361 C 0.26858 0.33935 0.16042 0.38357 0.07344 0.32222 C -0.01371 0.26019 -0.04687 0.11597 -0.00052 0.00023 Z " pathEditMode="relative" rAng="17880000" ptsTypes="AAAAA">
                                      <p:cBhvr>
                                        <p:cTn id="16" dur="10000" fill="hold"/>
                                        <p:tgtEl>
                                          <p:spTgt spid="5"/>
                                        </p:tgtEl>
                                        <p:attrNameLst>
                                          <p:attrName>ppt_x</p:attrName>
                                          <p:attrName>ppt_y</p:attrName>
                                        </p:attrNameLst>
                                      </p:cBhvr>
                                      <p:rCtr x="15781" y="11134"/>
                                    </p:animMotion>
                                  </p:childTnLst>
                                </p:cTn>
                              </p:par>
                              <p:par>
                                <p:cTn id="17" presetID="1" presetClass="path" presetSubtype="0" repeatCount="indefinite" fill="hold" grpId="0" nodeType="withEffect">
                                  <p:stCondLst>
                                    <p:cond delay="0"/>
                                  </p:stCondLst>
                                  <p:childTnLst>
                                    <p:animMotion origin="layout" path="M 0 -0.00533 C 0.06215 -0.00533 0.11285 0.06226 0.11285 0.1456 C 0.11285 0.2287 0.06215 0.29676 0 0.29676 C -0.06233 0.29676 -0.11267 0.2287 -0.11267 0.1456 C -0.11267 0.06226 -0.06233 -0.00533 0 -0.00533 Z " pathEditMode="relative" rAng="0" ptsTypes="AAAAA">
                                      <p:cBhvr>
                                        <p:cTn id="18" dur="10000" fill="hold"/>
                                        <p:tgtEl>
                                          <p:spTgt spid="10"/>
                                        </p:tgtEl>
                                        <p:attrNameLst>
                                          <p:attrName>ppt_x</p:attrName>
                                          <p:attrName>ppt_y</p:attrName>
                                        </p:attrNameLst>
                                      </p:cBhvr>
                                      <p:rCtr x="0" y="15093"/>
                                    </p:animMotion>
                                  </p:childTnLst>
                                </p:cTn>
                              </p:par>
                              <p:par>
                                <p:cTn id="19" presetID="1" presetClass="path" presetSubtype="0" repeatCount="indefinite" fill="hold" grpId="0" nodeType="withEffect">
                                  <p:stCondLst>
                                    <p:cond delay="0"/>
                                  </p:stCondLst>
                                  <p:childTnLst>
                                    <p:animMotion origin="layout" path="M -0.00069 -0.00092 C -0.06389 -0.00092 -0.11562 -0.06852 -0.11562 -0.15185 C -0.11562 -0.23518 -0.06389 -0.30301 -0.00069 -0.30301 C 0.06267 -0.30301 0.11389 -0.23518 0.11389 -0.15185 C 0.11389 -0.06852 0.06267 -0.00092 -0.00069 -0.00092 Z " pathEditMode="relative" rAng="10800000" ptsTypes="AAAAA">
                                      <p:cBhvr>
                                        <p:cTn id="20" dur="10000" fill="hold"/>
                                        <p:tgtEl>
                                          <p:spTgt spid="11"/>
                                        </p:tgtEl>
                                        <p:attrNameLst>
                                          <p:attrName>ppt_x</p:attrName>
                                          <p:attrName>ppt_y</p:attrName>
                                        </p:attrNameLst>
                                      </p:cBhvr>
                                      <p:rCtr x="-17" y="-15093"/>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500"/>
                                        <p:tgtEl>
                                          <p:spTgt spid="3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500"/>
                                        <p:tgtEl>
                                          <p:spTgt spid="2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500"/>
                                        <p:tgtEl>
                                          <p:spTgt spid="3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5" grpId="0"/>
      <p:bldP spid="16" grpId="0"/>
      <p:bldP spid="17" grpId="0"/>
      <p:bldP spid="19" grpId="0"/>
      <p:bldP spid="20" grpId="0"/>
      <p:bldP spid="25" grpId="0"/>
      <p:bldP spid="26" grpId="0"/>
      <p:bldP spid="30" grpId="0"/>
      <p:bldP spid="31" grpId="0"/>
      <p:bldP spid="32" grpId="0"/>
      <p:bldP spid="33" grpId="0"/>
      <p:bldP spid="34" grpId="0"/>
      <p:bldP spid="35" grpId="0"/>
      <p:bldP spid="36" grpId="0"/>
      <p:bldP spid="37" grpId="0"/>
      <p:bldP spid="38" grpId="0"/>
      <p:bldP spid="39"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DBB38B-E4BF-41D4-A81C-0F0136CD066A}"/>
              </a:ext>
            </a:extLst>
          </p:cNvPr>
          <p:cNvSpPr txBox="1"/>
          <p:nvPr/>
        </p:nvSpPr>
        <p:spPr>
          <a:xfrm>
            <a:off x="2163704" y="468348"/>
            <a:ext cx="4904139" cy="646331"/>
          </a:xfrm>
          <a:prstGeom prst="rect">
            <a:avLst/>
          </a:prstGeom>
          <a:gradFill flip="none" rotWithShape="1">
            <a:gsLst>
              <a:gs pos="100000">
                <a:srgbClr val="00B050"/>
              </a:gs>
              <a:gs pos="88000">
                <a:schemeClr val="bg1"/>
              </a:gs>
            </a:gsLst>
            <a:path path="shape">
              <a:fillToRect l="50000" t="50000" r="50000" b="50000"/>
            </a:path>
            <a:tileRect/>
          </a:gradFill>
          <a:ln>
            <a:solidFill>
              <a:srgbClr val="00B050"/>
            </a:solidFill>
          </a:ln>
        </p:spPr>
        <p:txBody>
          <a:bodyPr wrap="square" rtlCol="0">
            <a:spAutoFit/>
          </a:bodyPr>
          <a:lstStyle/>
          <a:p>
            <a:pPr algn="ct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কাজ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6" name="Group 5">
            <a:extLst>
              <a:ext uri="{FF2B5EF4-FFF2-40B4-BE49-F238E27FC236}">
                <a16:creationId xmlns:a16="http://schemas.microsoft.com/office/drawing/2014/main" id="{979F6C97-3ECC-4DB1-9201-6465708412A4}"/>
              </a:ext>
            </a:extLst>
          </p:cNvPr>
          <p:cNvGrpSpPr/>
          <p:nvPr/>
        </p:nvGrpSpPr>
        <p:grpSpPr>
          <a:xfrm>
            <a:off x="1232284" y="2669031"/>
            <a:ext cx="444276" cy="407596"/>
            <a:chOff x="2163704" y="2080260"/>
            <a:chExt cx="560634" cy="514350"/>
          </a:xfrm>
        </p:grpSpPr>
        <p:sp>
          <p:nvSpPr>
            <p:cNvPr id="4" name="Rectangle 3">
              <a:extLst>
                <a:ext uri="{FF2B5EF4-FFF2-40B4-BE49-F238E27FC236}">
                  <a16:creationId xmlns:a16="http://schemas.microsoft.com/office/drawing/2014/main" id="{3A72D147-2B4D-45BE-855A-EEDF59FD682C}"/>
                </a:ext>
              </a:extLst>
            </p:cNvPr>
            <p:cNvSpPr/>
            <p:nvPr/>
          </p:nvSpPr>
          <p:spPr>
            <a:xfrm>
              <a:off x="2163704" y="2080260"/>
              <a:ext cx="373756" cy="3429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53D7A10-5873-4667-BB83-63EC19D98F7C}"/>
                </a:ext>
              </a:extLst>
            </p:cNvPr>
            <p:cNvSpPr/>
            <p:nvPr/>
          </p:nvSpPr>
          <p:spPr>
            <a:xfrm>
              <a:off x="2350582" y="2251710"/>
              <a:ext cx="373756" cy="3429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95758DE8-E45E-45F3-B93B-33963781F17E}"/>
              </a:ext>
            </a:extLst>
          </p:cNvPr>
          <p:cNvSpPr txBox="1"/>
          <p:nvPr/>
        </p:nvSpPr>
        <p:spPr>
          <a:xfrm>
            <a:off x="1824652" y="2561808"/>
            <a:ext cx="6873998" cy="707886"/>
          </a:xfrm>
          <a:prstGeom prst="rect">
            <a:avLst/>
          </a:prstGeom>
          <a:noFill/>
        </p:spPr>
        <p:txBody>
          <a:bodyPr wrap="none" rtlCol="0">
            <a:spAutoFit/>
          </a:bodyPr>
          <a:lstStyle/>
          <a:p>
            <a:r>
              <a:rPr lang="bn-IN"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পরমাণু বা অ্যাটমের কয়টি অংশ ও কী কী?</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8" name="Group 7">
            <a:extLst>
              <a:ext uri="{FF2B5EF4-FFF2-40B4-BE49-F238E27FC236}">
                <a16:creationId xmlns:a16="http://schemas.microsoft.com/office/drawing/2014/main" id="{2E437187-83D9-40FA-900A-94C5B5B581D7}"/>
              </a:ext>
            </a:extLst>
          </p:cNvPr>
          <p:cNvGrpSpPr/>
          <p:nvPr/>
        </p:nvGrpSpPr>
        <p:grpSpPr>
          <a:xfrm>
            <a:off x="1232284" y="3536223"/>
            <a:ext cx="444276" cy="407596"/>
            <a:chOff x="2163704" y="2080260"/>
            <a:chExt cx="560634" cy="514350"/>
          </a:xfrm>
        </p:grpSpPr>
        <p:sp>
          <p:nvSpPr>
            <p:cNvPr id="9" name="Rectangle 8">
              <a:extLst>
                <a:ext uri="{FF2B5EF4-FFF2-40B4-BE49-F238E27FC236}">
                  <a16:creationId xmlns:a16="http://schemas.microsoft.com/office/drawing/2014/main" id="{5072E3A5-A854-4DFB-BE33-7485DB7570E7}"/>
                </a:ext>
              </a:extLst>
            </p:cNvPr>
            <p:cNvSpPr/>
            <p:nvPr/>
          </p:nvSpPr>
          <p:spPr>
            <a:xfrm>
              <a:off x="2163704" y="2080260"/>
              <a:ext cx="373756" cy="3429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1F37D4-D4C2-4A04-B68A-2BF085B5B288}"/>
                </a:ext>
              </a:extLst>
            </p:cNvPr>
            <p:cNvSpPr/>
            <p:nvPr/>
          </p:nvSpPr>
          <p:spPr>
            <a:xfrm>
              <a:off x="2350582" y="2251710"/>
              <a:ext cx="373756" cy="3429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61BDD199-C65D-4D62-8D8A-5397804A97FE}"/>
              </a:ext>
            </a:extLst>
          </p:cNvPr>
          <p:cNvSpPr txBox="1"/>
          <p:nvPr/>
        </p:nvSpPr>
        <p:spPr>
          <a:xfrm>
            <a:off x="1824652" y="3429000"/>
            <a:ext cx="5796780" cy="707886"/>
          </a:xfrm>
          <a:prstGeom prst="rect">
            <a:avLst/>
          </a:prstGeom>
          <a:noFill/>
        </p:spPr>
        <p:txBody>
          <a:bodyPr wrap="none" rtlCol="0">
            <a:spAutoFit/>
          </a:bodyPr>
          <a:lstStyle/>
          <a:p>
            <a:r>
              <a:rPr lang="bn-IN"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বিদ্যুৎ বা ইলেকট্রিসিটি কাকে বলে? </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495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7"/>
                                        </p:tgtEl>
                                        <p:attrNameLst>
                                          <p:attrName>ppt_y</p:attrName>
                                        </p:attrNameLst>
                                      </p:cBhvr>
                                      <p:tavLst>
                                        <p:tav tm="0">
                                          <p:val>
                                            <p:strVal val="#ppt_y"/>
                                          </p:val>
                                        </p:tav>
                                        <p:tav tm="100000">
                                          <p:val>
                                            <p:strVal val="#ppt_y"/>
                                          </p:val>
                                        </p:tav>
                                      </p:tavLst>
                                    </p:anim>
                                    <p:anim calcmode="lin" valueType="num">
                                      <p:cBhvr>
                                        <p:cTn id="1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1"/>
                                        </p:tgtEl>
                                        <p:attrNameLst>
                                          <p:attrName>ppt_y</p:attrName>
                                        </p:attrNameLst>
                                      </p:cBhvr>
                                      <p:tavLst>
                                        <p:tav tm="0">
                                          <p:val>
                                            <p:strVal val="#ppt_y"/>
                                          </p:val>
                                        </p:tav>
                                        <p:tav tm="100000">
                                          <p:val>
                                            <p:strVal val="#ppt_y"/>
                                          </p:val>
                                        </p:tav>
                                      </p:tavLst>
                                    </p:anim>
                                    <p:anim calcmode="lin" valueType="num">
                                      <p:cBhvr>
                                        <p:cTn id="2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86E10-9C58-43A1-AD08-96BEC8E6A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061" y="1358304"/>
            <a:ext cx="2857500" cy="2143125"/>
          </a:xfrm>
          <a:prstGeom prst="rect">
            <a:avLst/>
          </a:prstGeom>
        </p:spPr>
      </p:pic>
      <p:pic>
        <p:nvPicPr>
          <p:cNvPr id="5" name="Picture 4">
            <a:extLst>
              <a:ext uri="{FF2B5EF4-FFF2-40B4-BE49-F238E27FC236}">
                <a16:creationId xmlns:a16="http://schemas.microsoft.com/office/drawing/2014/main" id="{47253595-2434-41DB-8324-D239E0C0701E}"/>
              </a:ext>
            </a:extLst>
          </p:cNvPr>
          <p:cNvPicPr>
            <a:picLocks noChangeAspect="1"/>
          </p:cNvPicPr>
          <p:nvPr/>
        </p:nvPicPr>
        <p:blipFill>
          <a:blip r:embed="rId4">
            <a:clrChange>
              <a:clrFrom>
                <a:srgbClr val="DBDBDB"/>
              </a:clrFrom>
              <a:clrTo>
                <a:srgbClr val="DBDBDB">
                  <a:alpha val="0"/>
                </a:srgbClr>
              </a:clrTo>
            </a:clrChange>
            <a:extLst>
              <a:ext uri="{28A0092B-C50C-407E-A947-70E740481C1C}">
                <a14:useLocalDpi xmlns:a14="http://schemas.microsoft.com/office/drawing/2010/main" val="0"/>
              </a:ext>
            </a:extLst>
          </a:blip>
          <a:stretch>
            <a:fillRect/>
          </a:stretch>
        </p:blipFill>
        <p:spPr>
          <a:xfrm>
            <a:off x="5468441" y="1544041"/>
            <a:ext cx="2581275" cy="1771650"/>
          </a:xfrm>
          <a:prstGeom prst="rect">
            <a:avLst/>
          </a:prstGeom>
        </p:spPr>
      </p:pic>
      <p:pic>
        <p:nvPicPr>
          <p:cNvPr id="9" name="Picture 8">
            <a:extLst>
              <a:ext uri="{FF2B5EF4-FFF2-40B4-BE49-F238E27FC236}">
                <a16:creationId xmlns:a16="http://schemas.microsoft.com/office/drawing/2014/main" id="{ADF1FDD1-BA43-4F7C-90CB-E5261609D7BE}"/>
              </a:ext>
            </a:extLst>
          </p:cNvPr>
          <p:cNvPicPr>
            <a:picLocks noChangeAspect="1"/>
          </p:cNvPicPr>
          <p:nvPr/>
        </p:nvPicPr>
        <p:blipFill rotWithShape="1">
          <a:blip r:embed="rId5">
            <a:extLst>
              <a:ext uri="{28A0092B-C50C-407E-A947-70E740481C1C}">
                <a14:useLocalDpi xmlns:a14="http://schemas.microsoft.com/office/drawing/2010/main" val="0"/>
              </a:ext>
            </a:extLst>
          </a:blip>
          <a:srcRect l="43223" t="55059"/>
          <a:stretch/>
        </p:blipFill>
        <p:spPr>
          <a:xfrm>
            <a:off x="4966471" y="4336460"/>
            <a:ext cx="2974386" cy="1566727"/>
          </a:xfrm>
          <a:prstGeom prst="rect">
            <a:avLst/>
          </a:prstGeom>
        </p:spPr>
      </p:pic>
      <p:pic>
        <p:nvPicPr>
          <p:cNvPr id="11" name="Picture 10">
            <a:extLst>
              <a:ext uri="{FF2B5EF4-FFF2-40B4-BE49-F238E27FC236}">
                <a16:creationId xmlns:a16="http://schemas.microsoft.com/office/drawing/2014/main" id="{8D78F32B-85A3-43D9-AB93-F4B398AD1085}"/>
              </a:ext>
            </a:extLst>
          </p:cNvPr>
          <p:cNvPicPr>
            <a:picLocks noChangeAspect="1"/>
          </p:cNvPicPr>
          <p:nvPr/>
        </p:nvPicPr>
        <p:blipFill rotWithShape="1">
          <a:blip r:embed="rId6">
            <a:extLst>
              <a:ext uri="{28A0092B-C50C-407E-A947-70E740481C1C}">
                <a14:useLocalDpi xmlns:a14="http://schemas.microsoft.com/office/drawing/2010/main" val="0"/>
              </a:ext>
            </a:extLst>
          </a:blip>
          <a:srcRect l="3130" t="50000" r="52106" b="-101"/>
          <a:stretch/>
        </p:blipFill>
        <p:spPr>
          <a:xfrm>
            <a:off x="1149531" y="4191717"/>
            <a:ext cx="2429691" cy="1856212"/>
          </a:xfrm>
          <a:prstGeom prst="rect">
            <a:avLst/>
          </a:prstGeom>
        </p:spPr>
      </p:pic>
      <p:sp>
        <p:nvSpPr>
          <p:cNvPr id="12" name="TextBox 11">
            <a:extLst>
              <a:ext uri="{FF2B5EF4-FFF2-40B4-BE49-F238E27FC236}">
                <a16:creationId xmlns:a16="http://schemas.microsoft.com/office/drawing/2014/main" id="{B73AD5AB-0BDE-4881-898C-82CF6B827D3F}"/>
              </a:ext>
            </a:extLst>
          </p:cNvPr>
          <p:cNvSpPr txBox="1"/>
          <p:nvPr/>
        </p:nvSpPr>
        <p:spPr>
          <a:xfrm>
            <a:off x="1743890" y="3396925"/>
            <a:ext cx="1240972" cy="523220"/>
          </a:xfrm>
          <a:prstGeom prst="rect">
            <a:avLst/>
          </a:prstGeom>
          <a:noFill/>
        </p:spPr>
        <p:txBody>
          <a:bodyPr wrap="square" rtlCol="0">
            <a:spAutoFit/>
          </a:bodyPr>
          <a:lstStyle/>
          <a:p>
            <a:pPr algn="ctr"/>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সোনা</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EC8EC778-E47B-4A39-A902-C7555D05D2E5}"/>
              </a:ext>
            </a:extLst>
          </p:cNvPr>
          <p:cNvSpPr txBox="1"/>
          <p:nvPr/>
        </p:nvSpPr>
        <p:spPr>
          <a:xfrm>
            <a:off x="6220308" y="3369103"/>
            <a:ext cx="1077539" cy="523220"/>
          </a:xfrm>
          <a:prstGeom prst="rect">
            <a:avLst/>
          </a:prstGeom>
          <a:noFill/>
        </p:spPr>
        <p:txBody>
          <a:bodyPr wrap="none" rtlCol="0">
            <a:spAutoFit/>
          </a:bodyPr>
          <a:lstStyle/>
          <a:p>
            <a:r>
              <a:rPr lang="bn-BD" sz="2800" b="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প্লাটি</a:t>
            </a:r>
            <a:r>
              <a:rPr lang="bn-IN" sz="2800" b="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a:t>
            </a:r>
            <a:endParaRPr lang="en-US" sz="2800" b="1" dirty="0">
              <a:solidFill>
                <a:schemeClr val="tx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1584FF4F-B319-4973-96BE-591EC52CC94E}"/>
              </a:ext>
            </a:extLst>
          </p:cNvPr>
          <p:cNvSpPr txBox="1"/>
          <p:nvPr/>
        </p:nvSpPr>
        <p:spPr>
          <a:xfrm>
            <a:off x="1743890" y="6153186"/>
            <a:ext cx="1240972" cy="523220"/>
          </a:xfrm>
          <a:prstGeom prst="rect">
            <a:avLst/>
          </a:prstGeom>
          <a:noFill/>
        </p:spPr>
        <p:txBody>
          <a:bodyPr wrap="square" rtlCol="0">
            <a:spAutoFit/>
          </a:bodyPr>
          <a:lstStyle/>
          <a:p>
            <a:pPr algn="ctr"/>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আয়োডিন</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59B2EF3E-871F-4DF7-98BE-A5EAD8C1EA88}"/>
              </a:ext>
            </a:extLst>
          </p:cNvPr>
          <p:cNvSpPr txBox="1"/>
          <p:nvPr/>
        </p:nvSpPr>
        <p:spPr>
          <a:xfrm>
            <a:off x="6056875" y="6153186"/>
            <a:ext cx="1240972" cy="523220"/>
          </a:xfrm>
          <a:prstGeom prst="rect">
            <a:avLst/>
          </a:prstGeom>
          <a:noFill/>
        </p:spPr>
        <p:txBody>
          <a:bodyPr wrap="square" rtlCol="0">
            <a:spAutoFit/>
          </a:bodyPr>
          <a:lstStyle/>
          <a:p>
            <a:pPr algn="ctr"/>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পারদ</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6" name="Rectangle 15">
            <a:extLst>
              <a:ext uri="{FF2B5EF4-FFF2-40B4-BE49-F238E27FC236}">
                <a16:creationId xmlns:a16="http://schemas.microsoft.com/office/drawing/2014/main" id="{FE9ACE9D-35E2-4586-BB9D-139B8B209B06}"/>
              </a:ext>
            </a:extLst>
          </p:cNvPr>
          <p:cNvSpPr/>
          <p:nvPr/>
        </p:nvSpPr>
        <p:spPr>
          <a:xfrm>
            <a:off x="2198171" y="447963"/>
            <a:ext cx="4573951" cy="609600"/>
          </a:xfrm>
          <a:prstGeom prst="rect">
            <a:avLst/>
          </a:prstGeom>
          <a:gradFill>
            <a:gsLst>
              <a:gs pos="92000">
                <a:schemeClr val="bg1"/>
              </a:gs>
              <a:gs pos="100000">
                <a:srgbClr val="00B050"/>
              </a:gs>
            </a:gsLst>
            <a:path path="shape">
              <a:fillToRect l="50000" t="50000" r="50000" b="50000"/>
            </a:path>
          </a:gradFill>
          <a:ln>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4400" i="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4400" dirty="0">
                <a:solidFill>
                  <a:schemeClr val="tx1"/>
                </a:solidFill>
                <a:effectLst>
                  <a:outerShdw blurRad="38100" dist="38100" dir="2700000" algn="tl">
                    <a:srgbClr val="000000">
                      <a:alpha val="43137"/>
                    </a:srgbClr>
                  </a:outerShdw>
                </a:effectLst>
                <a:latin typeface="NikoshBAN" pitchFamily="2" charset="0"/>
                <a:cs typeface="NikoshBAN" pitchFamily="2" charset="0"/>
              </a:rPr>
              <a:t>মৌলিক পদার্থ</a:t>
            </a:r>
            <a:endParaRPr lang="en-US" sz="44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45337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567B6C-E5EF-4A25-8DF3-5E11F1C9BC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92" t="7219" r="38390"/>
          <a:stretch/>
        </p:blipFill>
        <p:spPr>
          <a:xfrm rot="5400000">
            <a:off x="3366418" y="-179707"/>
            <a:ext cx="2272937" cy="4773604"/>
          </a:xfrm>
          <a:prstGeom prst="rect">
            <a:avLst/>
          </a:prstGeom>
          <a:ln>
            <a:noFill/>
          </a:ln>
          <a:effectLst>
            <a:softEdge rad="112500"/>
          </a:effectLst>
        </p:spPr>
      </p:pic>
      <p:sp>
        <p:nvSpPr>
          <p:cNvPr id="4" name="TextBox 3">
            <a:extLst>
              <a:ext uri="{FF2B5EF4-FFF2-40B4-BE49-F238E27FC236}">
                <a16:creationId xmlns:a16="http://schemas.microsoft.com/office/drawing/2014/main" id="{69EABCCA-118B-412A-922C-EE6712B498FC}"/>
              </a:ext>
            </a:extLst>
          </p:cNvPr>
          <p:cNvSpPr txBox="1"/>
          <p:nvPr/>
        </p:nvSpPr>
        <p:spPr>
          <a:xfrm>
            <a:off x="3836681" y="2424546"/>
            <a:ext cx="901337" cy="584775"/>
          </a:xfrm>
          <a:prstGeom prst="rect">
            <a:avLst/>
          </a:prstGeom>
          <a:noFill/>
        </p:spPr>
        <p:txBody>
          <a:bodyPr wrap="square" rtlCol="0">
            <a:spAutoFit/>
          </a:bodyPr>
          <a:lstStyle/>
          <a:p>
            <a:r>
              <a:rPr lang="en-US" sz="3200" b="1" dirty="0"/>
              <a:t>H</a:t>
            </a:r>
            <a:r>
              <a:rPr lang="en-US" sz="3200" b="1" baseline="-25000" dirty="0"/>
              <a:t>2</a:t>
            </a:r>
            <a:r>
              <a:rPr lang="en-US" sz="3200" b="1" dirty="0"/>
              <a:t>O</a:t>
            </a:r>
          </a:p>
        </p:txBody>
      </p:sp>
      <p:sp>
        <p:nvSpPr>
          <p:cNvPr id="5" name="TextBox 4">
            <a:extLst>
              <a:ext uri="{FF2B5EF4-FFF2-40B4-BE49-F238E27FC236}">
                <a16:creationId xmlns:a16="http://schemas.microsoft.com/office/drawing/2014/main" id="{56D69608-8BA2-48C9-8118-0271537DD9D0}"/>
              </a:ext>
            </a:extLst>
          </p:cNvPr>
          <p:cNvSpPr txBox="1"/>
          <p:nvPr/>
        </p:nvSpPr>
        <p:spPr>
          <a:xfrm>
            <a:off x="3836681" y="4138834"/>
            <a:ext cx="583814" cy="584775"/>
          </a:xfrm>
          <a:prstGeom prst="rect">
            <a:avLst/>
          </a:prstGeom>
          <a:noFill/>
        </p:spPr>
        <p:txBody>
          <a:bodyPr wrap="none" rtlCol="0">
            <a:spAutoFit/>
          </a:bodyPr>
          <a:lstStyle/>
          <a:p>
            <a:r>
              <a:rPr lang="en-US" sz="3200" b="1" dirty="0"/>
              <a:t>H</a:t>
            </a:r>
            <a:r>
              <a:rPr lang="en-US" sz="3200" b="1" baseline="-25000" dirty="0"/>
              <a:t>2</a:t>
            </a:r>
            <a:endParaRPr lang="en-US" sz="1600" b="1" baseline="-25000" dirty="0"/>
          </a:p>
        </p:txBody>
      </p:sp>
      <p:sp>
        <p:nvSpPr>
          <p:cNvPr id="6" name="Rectangle 5">
            <a:extLst>
              <a:ext uri="{FF2B5EF4-FFF2-40B4-BE49-F238E27FC236}">
                <a16:creationId xmlns:a16="http://schemas.microsoft.com/office/drawing/2014/main" id="{4A3B9C78-F023-4BAD-80F1-63ABDFF088B9}"/>
              </a:ext>
            </a:extLst>
          </p:cNvPr>
          <p:cNvSpPr/>
          <p:nvPr/>
        </p:nvSpPr>
        <p:spPr>
          <a:xfrm>
            <a:off x="4230866" y="4138834"/>
            <a:ext cx="461986" cy="584775"/>
          </a:xfrm>
          <a:prstGeom prst="rect">
            <a:avLst/>
          </a:prstGeom>
        </p:spPr>
        <p:txBody>
          <a:bodyPr wrap="none">
            <a:spAutoFit/>
          </a:bodyPr>
          <a:lstStyle/>
          <a:p>
            <a:r>
              <a:rPr lang="en-US" sz="3200" b="1" dirty="0"/>
              <a:t>O</a:t>
            </a:r>
            <a:endParaRPr lang="en-US" sz="3200" dirty="0"/>
          </a:p>
        </p:txBody>
      </p:sp>
      <p:sp>
        <p:nvSpPr>
          <p:cNvPr id="7" name="Rectangle 6">
            <a:extLst>
              <a:ext uri="{FF2B5EF4-FFF2-40B4-BE49-F238E27FC236}">
                <a16:creationId xmlns:a16="http://schemas.microsoft.com/office/drawing/2014/main" id="{8443E317-2637-4152-946E-4816EDF13A2B}"/>
              </a:ext>
            </a:extLst>
          </p:cNvPr>
          <p:cNvSpPr/>
          <p:nvPr/>
        </p:nvSpPr>
        <p:spPr>
          <a:xfrm>
            <a:off x="2198171" y="447963"/>
            <a:ext cx="4573951" cy="609600"/>
          </a:xfrm>
          <a:prstGeom prst="rect">
            <a:avLst/>
          </a:prstGeom>
          <a:gradFill>
            <a:gsLst>
              <a:gs pos="92000">
                <a:schemeClr val="bg1"/>
              </a:gs>
              <a:gs pos="100000">
                <a:srgbClr val="00B050"/>
              </a:gs>
            </a:gsLst>
            <a:path path="shape">
              <a:fillToRect l="50000" t="50000" r="50000" b="50000"/>
            </a:path>
          </a:gradFill>
          <a:ln>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4400" i="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4400" dirty="0">
                <a:solidFill>
                  <a:schemeClr val="tx1"/>
                </a:solidFill>
                <a:effectLst>
                  <a:outerShdw blurRad="38100" dist="38100" dir="2700000" algn="tl">
                    <a:srgbClr val="000000">
                      <a:alpha val="43137"/>
                    </a:srgbClr>
                  </a:outerShdw>
                </a:effectLst>
                <a:latin typeface="NikoshBAN" pitchFamily="2" charset="0"/>
                <a:cs typeface="NikoshBAN" pitchFamily="2" charset="0"/>
              </a:rPr>
              <a:t>যৌগিক পদার্থ</a:t>
            </a:r>
            <a:endParaRPr lang="en-US" sz="44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 name="TextBox 1">
            <a:extLst>
              <a:ext uri="{FF2B5EF4-FFF2-40B4-BE49-F238E27FC236}">
                <a16:creationId xmlns:a16="http://schemas.microsoft.com/office/drawing/2014/main" id="{A62B889D-BF8E-4CBE-A74C-C0741120C2EE}"/>
              </a:ext>
            </a:extLst>
          </p:cNvPr>
          <p:cNvSpPr txBox="1"/>
          <p:nvPr/>
        </p:nvSpPr>
        <p:spPr>
          <a:xfrm>
            <a:off x="639334" y="5321329"/>
            <a:ext cx="7911140" cy="1200329"/>
          </a:xfrm>
          <a:prstGeom prst="rect">
            <a:avLst/>
          </a:prstGeom>
          <a:noFill/>
        </p:spPr>
        <p:txBody>
          <a:bodyPr wrap="none" rtlCol="0">
            <a:spAutoFit/>
          </a:bodyPr>
          <a:lstStyle/>
          <a:p>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পানির </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একেকটি অণু একটি অক্সিজেন</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পরমাণু এবং দু’টি </a:t>
            </a:r>
            <a:endPar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হাইড্রোজেন পরমাণুর সমযোজী বন্ধনে গঠিত</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2147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42" presetClass="path" presetSubtype="0" accel="50000" decel="50000" fill="hold" grpId="1" nodeType="afterEffect">
                                  <p:stCondLst>
                                    <p:cond delay="0"/>
                                  </p:stCondLst>
                                  <p:childTnLst>
                                    <p:animMotion origin="layout" path="M -3.61111E-6 -4.81481E-6 L -3.61111E-6 0.25 " pathEditMode="relative" rAng="0" ptsTypes="AA">
                                      <p:cBhvr>
                                        <p:cTn id="14" dur="2000" fill="hold"/>
                                        <p:tgtEl>
                                          <p:spTgt spid="4"/>
                                        </p:tgtEl>
                                        <p:attrNameLst>
                                          <p:attrName>ppt_x</p:attrName>
                                          <p:attrName>ppt_y</p:attrName>
                                        </p:attrNameLst>
                                      </p:cBhvr>
                                      <p:rCtr x="0" y="12500"/>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2"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1"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2.5E-6 -4.81481E-6 L -0.0993 0.07292 " pathEditMode="relative" rAng="0" ptsTypes="AA">
                                      <p:cBhvr>
                                        <p:cTn id="27" dur="2000" fill="hold"/>
                                        <p:tgtEl>
                                          <p:spTgt spid="5"/>
                                        </p:tgtEl>
                                        <p:attrNameLst>
                                          <p:attrName>ppt_x</p:attrName>
                                          <p:attrName>ppt_y</p:attrName>
                                        </p:attrNameLst>
                                      </p:cBhvr>
                                      <p:rCtr x="-4965" y="3634"/>
                                    </p:animMotion>
                                  </p:childTnLst>
                                </p:cTn>
                              </p:par>
                              <p:par>
                                <p:cTn id="28" presetID="42" presetClass="path" presetSubtype="0" accel="50000" decel="50000" fill="hold" grpId="0" nodeType="withEffect">
                                  <p:stCondLst>
                                    <p:cond delay="0"/>
                                  </p:stCondLst>
                                  <p:childTnLst>
                                    <p:animMotion origin="layout" path="M 2.77778E-6 -4.81481E-6 L 0.12309 0.08519 " pathEditMode="relative" rAng="0" ptsTypes="AA">
                                      <p:cBhvr>
                                        <p:cTn id="29" dur="2000" fill="hold"/>
                                        <p:tgtEl>
                                          <p:spTgt spid="6"/>
                                        </p:tgtEl>
                                        <p:attrNameLst>
                                          <p:attrName>ppt_x</p:attrName>
                                          <p:attrName>ppt_y</p:attrName>
                                        </p:attrNameLst>
                                      </p:cBhvr>
                                      <p:rCtr x="6146" y="4259"/>
                                    </p:animMotion>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6" grpId="0"/>
      <p:bldP spid="6" grpId="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DB7560-F413-4382-8809-88ACBBEB7632}"/>
              </a:ext>
            </a:extLst>
          </p:cNvPr>
          <p:cNvSpPr/>
          <p:nvPr/>
        </p:nvSpPr>
        <p:spPr>
          <a:xfrm>
            <a:off x="609600" y="2278559"/>
            <a:ext cx="8534400" cy="646331"/>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bn-BD" sz="3600" cap="none" spc="150" dirty="0">
                <a:ln w="11430"/>
                <a:effectLst>
                  <a:outerShdw blurRad="25400" algn="tl" rotWithShape="0">
                    <a:srgbClr val="000000">
                      <a:alpha val="43000"/>
                    </a:srgbClr>
                  </a:outerShdw>
                </a:effectLst>
                <a:latin typeface="NikoshBAN" panose="02000000000000000000" pitchFamily="2" charset="0"/>
                <a:cs typeface="NikoshBAN" pitchFamily="2" charset="0"/>
              </a:rPr>
              <a:t>১।</a:t>
            </a:r>
            <a:r>
              <a:rPr lang="bn-IN" sz="3600" cap="none" spc="150" dirty="0">
                <a:ln w="11430"/>
                <a:effectLst>
                  <a:outerShdw blurRad="25400" algn="tl" rotWithShape="0">
                    <a:srgbClr val="000000">
                      <a:alpha val="43000"/>
                    </a:srgbClr>
                  </a:outerShdw>
                </a:effectLst>
                <a:latin typeface="NikoshBAN" panose="02000000000000000000" pitchFamily="2" charset="0"/>
                <a:cs typeface="NikoshBAN" pitchFamily="2" charset="0"/>
              </a:rPr>
              <a:t> পরমাণুর নিউক্লিয়াসে কী কী কণিকা থাকে? </a:t>
            </a:r>
            <a:endParaRPr lang="en-US" sz="3600" cap="none" spc="150" dirty="0">
              <a:ln w="11430"/>
              <a:effectLst>
                <a:outerShdw blurRad="25400" algn="tl" rotWithShape="0">
                  <a:srgbClr val="000000">
                    <a:alpha val="43000"/>
                  </a:srgbClr>
                </a:outerShdw>
              </a:effectLst>
              <a:latin typeface="NikoshBAN" panose="02000000000000000000" pitchFamily="2" charset="0"/>
              <a:cs typeface="NikoshBAN" pitchFamily="2" charset="0"/>
            </a:endParaRPr>
          </a:p>
        </p:txBody>
      </p:sp>
      <p:sp>
        <p:nvSpPr>
          <p:cNvPr id="4" name="Rectangle 3">
            <a:extLst>
              <a:ext uri="{FF2B5EF4-FFF2-40B4-BE49-F238E27FC236}">
                <a16:creationId xmlns:a16="http://schemas.microsoft.com/office/drawing/2014/main" id="{E7D4B848-4CB2-4955-ACAE-7581CFE70B7C}"/>
              </a:ext>
            </a:extLst>
          </p:cNvPr>
          <p:cNvSpPr/>
          <p:nvPr/>
        </p:nvSpPr>
        <p:spPr>
          <a:xfrm>
            <a:off x="516699" y="2828835"/>
            <a:ext cx="8627301" cy="120032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bn-BD" sz="3600" spc="150" dirty="0">
                <a:ln w="11430"/>
                <a:solidFill>
                  <a:srgbClr val="000066"/>
                </a:solidFill>
                <a:effectLst>
                  <a:outerShdw blurRad="25400" algn="tl" rotWithShape="0">
                    <a:srgbClr val="000000">
                      <a:alpha val="43000"/>
                    </a:srgbClr>
                  </a:outerShdw>
                </a:effectLst>
                <a:latin typeface="NikoshBAN" pitchFamily="2" charset="0"/>
                <a:cs typeface="NikoshBAN" pitchFamily="2" charset="0"/>
              </a:rPr>
              <a:t>২।</a:t>
            </a:r>
            <a:r>
              <a:rPr lang="bn-IN" sz="3600" spc="150" dirty="0">
                <a:ln w="11430"/>
                <a:solidFill>
                  <a:srgbClr val="000066"/>
                </a:solidFill>
                <a:effectLst>
                  <a:outerShdw blurRad="25400" algn="tl" rotWithShape="0">
                    <a:srgbClr val="000000">
                      <a:alpha val="43000"/>
                    </a:srgbClr>
                  </a:outerShdw>
                </a:effectLst>
                <a:latin typeface="NikoshBAN" pitchFamily="2" charset="0"/>
                <a:cs typeface="NikoshBAN" pitchFamily="2" charset="0"/>
              </a:rPr>
              <a:t> ইলেকট্রন, প্রোটন ও নিউট্রন কি ধরনের চার্জ </a:t>
            </a:r>
          </a:p>
          <a:p>
            <a:r>
              <a:rPr lang="bn-IN" sz="3600" spc="150" dirty="0">
                <a:ln w="11430"/>
                <a:solidFill>
                  <a:srgbClr val="000066"/>
                </a:solidFill>
                <a:effectLst>
                  <a:outerShdw blurRad="25400" algn="tl" rotWithShape="0">
                    <a:srgbClr val="000000">
                      <a:alpha val="43000"/>
                    </a:srgbClr>
                  </a:outerShdw>
                </a:effectLst>
                <a:latin typeface="NikoshBAN" pitchFamily="2" charset="0"/>
                <a:cs typeface="NikoshBAN" pitchFamily="2" charset="0"/>
              </a:rPr>
              <a:t>    বহন করে? </a:t>
            </a:r>
            <a:endParaRPr lang="en-US" sz="3600" cap="none" spc="150" dirty="0">
              <a:ln w="11430"/>
              <a:solidFill>
                <a:srgbClr val="000066"/>
              </a:solidFill>
              <a:effectLst>
                <a:outerShdw blurRad="25400" algn="tl" rotWithShape="0">
                  <a:srgbClr val="000000">
                    <a:alpha val="43000"/>
                  </a:srgbClr>
                </a:outerShdw>
              </a:effectLst>
              <a:latin typeface="NikoshBAN" pitchFamily="2" charset="0"/>
              <a:cs typeface="NikoshBAN" pitchFamily="2" charset="0"/>
            </a:endParaRPr>
          </a:p>
        </p:txBody>
      </p:sp>
      <p:sp>
        <p:nvSpPr>
          <p:cNvPr id="5" name="Rectangle 4">
            <a:extLst>
              <a:ext uri="{FF2B5EF4-FFF2-40B4-BE49-F238E27FC236}">
                <a16:creationId xmlns:a16="http://schemas.microsoft.com/office/drawing/2014/main" id="{2E257979-A33D-4EB5-BFB5-3DED0646656C}"/>
              </a:ext>
            </a:extLst>
          </p:cNvPr>
          <p:cNvSpPr/>
          <p:nvPr/>
        </p:nvSpPr>
        <p:spPr>
          <a:xfrm>
            <a:off x="516699" y="3846408"/>
            <a:ext cx="8534400" cy="646331"/>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bn-BD" sz="3600" cap="none" spc="150" dirty="0">
                <a:ln w="11430"/>
                <a:effectLst>
                  <a:outerShdw blurRad="25400" algn="tl" rotWithShape="0">
                    <a:srgbClr val="000000">
                      <a:alpha val="43000"/>
                    </a:srgbClr>
                  </a:outerShdw>
                </a:effectLst>
                <a:latin typeface="NikoshBAN" pitchFamily="2" charset="0"/>
                <a:cs typeface="NikoshBAN" pitchFamily="2" charset="0"/>
              </a:rPr>
              <a:t>৩।</a:t>
            </a:r>
            <a:r>
              <a:rPr lang="bn-IN" sz="3600" cap="none" spc="150" dirty="0">
                <a:ln w="11430"/>
                <a:effectLst>
                  <a:outerShdw blurRad="25400" algn="tl" rotWithShape="0">
                    <a:srgbClr val="000000">
                      <a:alpha val="43000"/>
                    </a:srgbClr>
                  </a:outerShdw>
                </a:effectLst>
                <a:latin typeface="NikoshBAN" pitchFamily="2" charset="0"/>
                <a:cs typeface="NikoshBAN" pitchFamily="2" charset="0"/>
              </a:rPr>
              <a:t> পারমাণবিক সংখ্যা কী? </a:t>
            </a:r>
            <a:endParaRPr lang="en-US" sz="3600" cap="none" spc="150" dirty="0">
              <a:ln w="11430"/>
              <a:effectLst>
                <a:outerShdw blurRad="25400" algn="tl" rotWithShape="0">
                  <a:srgbClr val="000000">
                    <a:alpha val="43000"/>
                  </a:srgbClr>
                </a:outerShdw>
              </a:effectLst>
              <a:latin typeface="NikoshBAN" pitchFamily="2" charset="0"/>
              <a:cs typeface="NikoshBAN" pitchFamily="2" charset="0"/>
            </a:endParaRPr>
          </a:p>
        </p:txBody>
      </p:sp>
      <p:sp>
        <p:nvSpPr>
          <p:cNvPr id="6" name="TextBox 5">
            <a:extLst>
              <a:ext uri="{FF2B5EF4-FFF2-40B4-BE49-F238E27FC236}">
                <a16:creationId xmlns:a16="http://schemas.microsoft.com/office/drawing/2014/main" id="{E9E2EF5F-F025-49B7-B720-98E510CCB2F4}"/>
              </a:ext>
            </a:extLst>
          </p:cNvPr>
          <p:cNvSpPr txBox="1"/>
          <p:nvPr/>
        </p:nvSpPr>
        <p:spPr>
          <a:xfrm>
            <a:off x="2259874" y="397498"/>
            <a:ext cx="4571999" cy="646331"/>
          </a:xfrm>
          <a:prstGeom prst="rect">
            <a:avLst/>
          </a:prstGeom>
          <a:gradFill flip="none" rotWithShape="1">
            <a:gsLst>
              <a:gs pos="100000">
                <a:srgbClr val="00B050"/>
              </a:gs>
              <a:gs pos="88000">
                <a:schemeClr val="bg1"/>
              </a:gs>
            </a:gsLst>
            <a:path path="shape">
              <a:fillToRect l="50000" t="50000" r="50000" b="50000"/>
            </a:path>
            <a:tileRect/>
          </a:gradFill>
          <a:ln>
            <a:solidFill>
              <a:srgbClr val="00B050"/>
            </a:solidFill>
          </a:ln>
        </p:spPr>
        <p:txBody>
          <a:bodyPr wrap="square" rtlCol="0">
            <a:spAutoFit/>
          </a:bodyPr>
          <a:lstStyle/>
          <a:p>
            <a:pPr algn="ctr"/>
            <a:r>
              <a:rPr lang="bn-BD" sz="3600" b="1" spc="150" dirty="0">
                <a:ln w="11430"/>
                <a:solidFill>
                  <a:srgbClr val="003300"/>
                </a:solidFill>
                <a:effectLst>
                  <a:outerShdw blurRad="25400" algn="tl" rotWithShape="0">
                    <a:srgbClr val="000000">
                      <a:alpha val="43000"/>
                    </a:srgbClr>
                  </a:outerShdw>
                </a:effectLst>
                <a:latin typeface="NikoshBAN" pitchFamily="2" charset="0"/>
                <a:cs typeface="NikoshBAN" pitchFamily="2" charset="0"/>
              </a:rPr>
              <a:t>মূল্যায়ন</a:t>
            </a:r>
            <a:endParaRPr lang="en-US" sz="3600" b="1" spc="150" dirty="0">
              <a:ln w="11430"/>
              <a:solidFill>
                <a:srgbClr val="003300"/>
              </a:solidFill>
              <a:effectLst>
                <a:outerShdw blurRad="25400" algn="tl" rotWithShape="0">
                  <a:srgbClr val="000000">
                    <a:alpha val="43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26679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0474BDC-D7F4-4BFB-B152-26017C00D091}"/>
              </a:ext>
            </a:extLst>
          </p:cNvPr>
          <p:cNvSpPr txBox="1"/>
          <p:nvPr/>
        </p:nvSpPr>
        <p:spPr>
          <a:xfrm>
            <a:off x="1130853" y="3842118"/>
            <a:ext cx="3021807" cy="1800749"/>
          </a:xfrm>
          <a:prstGeom prst="rect">
            <a:avLst/>
          </a:prstGeom>
          <a:noFill/>
          <a:ln w="38100">
            <a:solidFill>
              <a:schemeClr val="tx1">
                <a:lumMod val="50000"/>
                <a:lumOff val="50000"/>
              </a:schemeClr>
            </a:solidFill>
          </a:ln>
        </p:spPr>
        <p:txBody>
          <a:bodyPr wrap="square" rtlCol="0">
            <a:spAutoFit/>
          </a:bodyPr>
          <a:lstStyle/>
          <a:p>
            <a:pPr algn="ctr"/>
            <a:r>
              <a:rPr lang="en-US" sz="3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 </a:t>
            </a:r>
            <a:r>
              <a:rPr lang="en-US" sz="3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নূর</a:t>
            </a:r>
            <a:r>
              <a:rPr lang="en-US" sz="3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a:t>
            </a:r>
            <a:r>
              <a:rPr lang="en-US" sz="3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আলম</a:t>
            </a:r>
            <a:r>
              <a:rPr lang="en-US" sz="3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r>
              <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ট্রেড ইন্সট্রাক্টর (ইলেকট্রিক্যাল)</a:t>
            </a:r>
          </a:p>
          <a:p>
            <a:pPr algn="ctr"/>
            <a:r>
              <a:rPr lang="en-US"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পুরুলিয়া</a:t>
            </a:r>
            <a:r>
              <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আদর্শ</a:t>
            </a:r>
            <a:r>
              <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বহুমূখী</a:t>
            </a:r>
            <a:r>
              <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উচ্চ</a:t>
            </a:r>
            <a:r>
              <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বিদ্যালয়</a:t>
            </a:r>
            <a:endPar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গুরুদাসপুর</a:t>
            </a:r>
            <a:r>
              <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নাটোর।                                       </a:t>
            </a:r>
            <a:r>
              <a:rPr lang="en-US" sz="1351" b="1" dirty="0">
                <a:solidFill>
                  <a:srgbClr val="002060"/>
                </a:solidFill>
                <a:effectLst>
                  <a:outerShdw blurRad="38100" dist="38100" dir="2700000" algn="tl">
                    <a:srgbClr val="000000">
                      <a:alpha val="43137"/>
                    </a:srgbClr>
                  </a:outerShdw>
                </a:effectLst>
                <a:latin typeface="Calibri" panose="020F0502020204030204" pitchFamily="34" charset="0"/>
                <a:cs typeface="NikoshBAN" panose="02000000000000000000" pitchFamily="2" charset="0"/>
              </a:rPr>
              <a:t>e-mail:nooralamphs@gmail.com  Mob:01740966042</a:t>
            </a:r>
          </a:p>
        </p:txBody>
      </p:sp>
      <p:sp>
        <p:nvSpPr>
          <p:cNvPr id="10" name="TextBox 9">
            <a:extLst>
              <a:ext uri="{FF2B5EF4-FFF2-40B4-BE49-F238E27FC236}">
                <a16:creationId xmlns:a16="http://schemas.microsoft.com/office/drawing/2014/main" id="{086A9318-C506-4C76-9F7D-47014EC22A0A}"/>
              </a:ext>
            </a:extLst>
          </p:cNvPr>
          <p:cNvSpPr txBox="1"/>
          <p:nvPr/>
        </p:nvSpPr>
        <p:spPr>
          <a:xfrm>
            <a:off x="5180016" y="3846671"/>
            <a:ext cx="3077331" cy="1661993"/>
          </a:xfrm>
          <a:prstGeom prst="rect">
            <a:avLst/>
          </a:prstGeom>
          <a:noFill/>
          <a:ln w="38100">
            <a:solidFill>
              <a:schemeClr val="tx1">
                <a:lumMod val="50000"/>
                <a:lumOff val="50000"/>
              </a:schemeClr>
            </a:solidFill>
          </a:ln>
        </p:spPr>
        <p:txBody>
          <a:bodyPr wrap="square" rtlCol="0">
            <a:spAutoFit/>
          </a:bodyPr>
          <a:lstStyle/>
          <a:p>
            <a:pPr algn="ctr"/>
            <a:r>
              <a:rPr lang="bn-IN" sz="3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নব</a:t>
            </a:r>
            <a:r>
              <a:rPr lang="en-US" sz="3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 </a:t>
            </a:r>
            <a:r>
              <a:rPr lang="en-US" sz="3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endParaRPr lang="en-US" sz="3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জেনারেল ইলেকট্রিক্যাল ওয়ার্কস-১</a:t>
            </a:r>
          </a:p>
          <a:p>
            <a:pPr algn="ctr"/>
            <a:r>
              <a:rPr lang="en-US"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a:t>
            </a:r>
            <a:r>
              <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প্রথম</a:t>
            </a:r>
            <a:endPar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 ৪০ মিনিট</a:t>
            </a:r>
          </a:p>
          <a:p>
            <a:pPr algn="ctr"/>
            <a:endPar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1" name="Picture 10">
            <a:extLst>
              <a:ext uri="{FF2B5EF4-FFF2-40B4-BE49-F238E27FC236}">
                <a16:creationId xmlns:a16="http://schemas.microsoft.com/office/drawing/2014/main" id="{3DE0F5D4-3ED4-4F88-A1D3-4DB49D81B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9631" y="3478842"/>
            <a:ext cx="882255" cy="2653551"/>
          </a:xfrm>
          <a:prstGeom prst="rect">
            <a:avLst/>
          </a:prstGeom>
          <a:ln>
            <a:noFill/>
          </a:ln>
          <a:effectLst>
            <a:outerShdw blurRad="292100" dist="139700" dir="2700000" algn="tl" rotWithShape="0">
              <a:srgbClr val="333333">
                <a:alpha val="65000"/>
              </a:srgbClr>
            </a:outerShdw>
          </a:effectLst>
        </p:spPr>
      </p:pic>
      <p:grpSp>
        <p:nvGrpSpPr>
          <p:cNvPr id="12" name="Group 11">
            <a:extLst>
              <a:ext uri="{FF2B5EF4-FFF2-40B4-BE49-F238E27FC236}">
                <a16:creationId xmlns:a16="http://schemas.microsoft.com/office/drawing/2014/main" id="{656B31D4-2565-4F3B-880E-46FB09681EBD}"/>
              </a:ext>
            </a:extLst>
          </p:cNvPr>
          <p:cNvGrpSpPr/>
          <p:nvPr/>
        </p:nvGrpSpPr>
        <p:grpSpPr>
          <a:xfrm>
            <a:off x="3470215" y="247680"/>
            <a:ext cx="2537345" cy="1037622"/>
            <a:chOff x="2897746" y="953037"/>
            <a:chExt cx="3296992" cy="1184856"/>
          </a:xfrm>
        </p:grpSpPr>
        <p:sp>
          <p:nvSpPr>
            <p:cNvPr id="13" name="Pentagon 6">
              <a:extLst>
                <a:ext uri="{FF2B5EF4-FFF2-40B4-BE49-F238E27FC236}">
                  <a16:creationId xmlns:a16="http://schemas.microsoft.com/office/drawing/2014/main" id="{B54CFE32-93A0-4087-8850-A0ECBCA1066C}"/>
                </a:ext>
              </a:extLst>
            </p:cNvPr>
            <p:cNvSpPr/>
            <p:nvPr/>
          </p:nvSpPr>
          <p:spPr>
            <a:xfrm rot="10800000">
              <a:off x="2897746" y="953037"/>
              <a:ext cx="3296992" cy="1184856"/>
            </a:xfrm>
            <a:prstGeom prst="homePlate">
              <a:avLst/>
            </a:prstGeom>
            <a:gradFill flip="none" rotWithShape="1">
              <a:gsLst>
                <a:gs pos="100000">
                  <a:srgbClr val="FF0000"/>
                </a:gs>
                <a:gs pos="62000">
                  <a:schemeClr val="tx1"/>
                </a:gs>
                <a:gs pos="31000">
                  <a:schemeClr val="accent1">
                    <a:lumMod val="30000"/>
                    <a:lumOff val="70000"/>
                  </a:schemeClr>
                </a:gs>
              </a:gsLst>
              <a:path path="shape">
                <a:fillToRect l="50000" t="50000" r="50000" b="50000"/>
              </a:path>
              <a:tileRect/>
            </a:gra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EEEBEDE-091F-4D14-B7E5-4D07F0408964}"/>
                </a:ext>
              </a:extLst>
            </p:cNvPr>
            <p:cNvSpPr txBox="1"/>
            <p:nvPr/>
          </p:nvSpPr>
          <p:spPr>
            <a:xfrm>
              <a:off x="3350519" y="1232655"/>
              <a:ext cx="2464595" cy="667752"/>
            </a:xfrm>
            <a:prstGeom prst="rect">
              <a:avLst/>
            </a:prstGeom>
            <a:noFill/>
          </p:spPr>
          <p:txBody>
            <a:bodyPr wrap="square" rtlCol="0">
              <a:spAutoFit/>
            </a:bodyPr>
            <a:lstStyle/>
            <a:p>
              <a:pPr algn="ct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pic>
        <p:nvPicPr>
          <p:cNvPr id="15" name="Picture 14">
            <a:extLst>
              <a:ext uri="{FF2B5EF4-FFF2-40B4-BE49-F238E27FC236}">
                <a16:creationId xmlns:a16="http://schemas.microsoft.com/office/drawing/2014/main" id="{C0A3B541-EA11-4D44-8FBB-A52A82812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853" y="1285302"/>
            <a:ext cx="2194498" cy="2194498"/>
          </a:xfrm>
          <a:prstGeom prst="rect">
            <a:avLst/>
          </a:prstGeom>
          <a:ln>
            <a:noFill/>
          </a:ln>
          <a:effectLst>
            <a:outerShdw blurRad="190500" algn="tl" rotWithShape="0">
              <a:srgbClr val="000000">
                <a:alpha val="70000"/>
              </a:srgbClr>
            </a:outerShdw>
          </a:effec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9083" y="1285302"/>
            <a:ext cx="1748263" cy="21935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193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9991E3-4AD8-4088-9504-5CEE322C06CC}"/>
              </a:ext>
            </a:extLst>
          </p:cNvPr>
          <p:cNvSpPr txBox="1"/>
          <p:nvPr/>
        </p:nvSpPr>
        <p:spPr>
          <a:xfrm>
            <a:off x="2259874" y="397498"/>
            <a:ext cx="4571999" cy="646331"/>
          </a:xfrm>
          <a:prstGeom prst="rect">
            <a:avLst/>
          </a:prstGeom>
          <a:gradFill flip="none" rotWithShape="1">
            <a:gsLst>
              <a:gs pos="100000">
                <a:srgbClr val="00B050"/>
              </a:gs>
              <a:gs pos="88000">
                <a:schemeClr val="bg1"/>
              </a:gs>
            </a:gsLst>
            <a:path path="shape">
              <a:fillToRect l="50000" t="50000" r="50000" b="50000"/>
            </a:path>
            <a:tileRect/>
          </a:gradFill>
          <a:ln>
            <a:solidFill>
              <a:srgbClr val="00B050"/>
            </a:solidFill>
          </a:ln>
        </p:spPr>
        <p:txBody>
          <a:bodyPr wrap="square" rtlCol="0">
            <a:spAutoFit/>
          </a:bodyPr>
          <a:lstStyle/>
          <a:p>
            <a:pPr algn="ct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3" name="Group 2">
            <a:extLst>
              <a:ext uri="{FF2B5EF4-FFF2-40B4-BE49-F238E27FC236}">
                <a16:creationId xmlns:a16="http://schemas.microsoft.com/office/drawing/2014/main" id="{FDD39D4C-D50B-43B0-A210-8FEA77006421}"/>
              </a:ext>
            </a:extLst>
          </p:cNvPr>
          <p:cNvGrpSpPr/>
          <p:nvPr/>
        </p:nvGrpSpPr>
        <p:grpSpPr>
          <a:xfrm>
            <a:off x="1328847" y="2513685"/>
            <a:ext cx="444276" cy="407596"/>
            <a:chOff x="2163704" y="2080260"/>
            <a:chExt cx="560634" cy="514350"/>
          </a:xfrm>
        </p:grpSpPr>
        <p:sp>
          <p:nvSpPr>
            <p:cNvPr id="4" name="Rectangle 3">
              <a:extLst>
                <a:ext uri="{FF2B5EF4-FFF2-40B4-BE49-F238E27FC236}">
                  <a16:creationId xmlns:a16="http://schemas.microsoft.com/office/drawing/2014/main" id="{497C49E0-4990-4612-9A82-869C3871D697}"/>
                </a:ext>
              </a:extLst>
            </p:cNvPr>
            <p:cNvSpPr/>
            <p:nvPr/>
          </p:nvSpPr>
          <p:spPr>
            <a:xfrm>
              <a:off x="2163704" y="2080260"/>
              <a:ext cx="373756" cy="3429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D10FBEC-8A8F-4333-9C8C-860C2CA1C421}"/>
                </a:ext>
              </a:extLst>
            </p:cNvPr>
            <p:cNvSpPr/>
            <p:nvPr/>
          </p:nvSpPr>
          <p:spPr>
            <a:xfrm>
              <a:off x="2350582" y="2251710"/>
              <a:ext cx="373756" cy="3429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1FCAD384-B215-4F49-BE97-B9FCB137F48D}"/>
              </a:ext>
            </a:extLst>
          </p:cNvPr>
          <p:cNvSpPr txBox="1"/>
          <p:nvPr/>
        </p:nvSpPr>
        <p:spPr>
          <a:xfrm>
            <a:off x="1921215" y="2406462"/>
            <a:ext cx="6202339" cy="707886"/>
          </a:xfrm>
          <a:prstGeom prst="rect">
            <a:avLst/>
          </a:prstGeom>
          <a:noFill/>
        </p:spPr>
        <p:txBody>
          <a:bodyPr wrap="none" rtlCol="0">
            <a:spAutoFit/>
          </a:bodyPr>
          <a:lstStyle/>
          <a:p>
            <a:r>
              <a:rPr lang="bn-IN"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পরমাণু বা অ্যাটমের গঠন চিত্র দেখাও। </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7" name="Group 6">
            <a:extLst>
              <a:ext uri="{FF2B5EF4-FFF2-40B4-BE49-F238E27FC236}">
                <a16:creationId xmlns:a16="http://schemas.microsoft.com/office/drawing/2014/main" id="{9135EA89-F3BC-4061-AC0F-4335F4A83C16}"/>
              </a:ext>
            </a:extLst>
          </p:cNvPr>
          <p:cNvGrpSpPr/>
          <p:nvPr/>
        </p:nvGrpSpPr>
        <p:grpSpPr>
          <a:xfrm>
            <a:off x="1328847" y="3520723"/>
            <a:ext cx="444276" cy="407596"/>
            <a:chOff x="2163704" y="2080260"/>
            <a:chExt cx="560634" cy="514350"/>
          </a:xfrm>
        </p:grpSpPr>
        <p:sp>
          <p:nvSpPr>
            <p:cNvPr id="8" name="Rectangle 7">
              <a:extLst>
                <a:ext uri="{FF2B5EF4-FFF2-40B4-BE49-F238E27FC236}">
                  <a16:creationId xmlns:a16="http://schemas.microsoft.com/office/drawing/2014/main" id="{D8AB6230-ED1B-49F0-B581-ECA6509368AD}"/>
                </a:ext>
              </a:extLst>
            </p:cNvPr>
            <p:cNvSpPr/>
            <p:nvPr/>
          </p:nvSpPr>
          <p:spPr>
            <a:xfrm>
              <a:off x="2163704" y="2080260"/>
              <a:ext cx="373756" cy="3429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EA0DAFE-137C-4B83-B19F-4B4CF108F33B}"/>
                </a:ext>
              </a:extLst>
            </p:cNvPr>
            <p:cNvSpPr/>
            <p:nvPr/>
          </p:nvSpPr>
          <p:spPr>
            <a:xfrm>
              <a:off x="2350582" y="2251710"/>
              <a:ext cx="373756" cy="3429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1B4E5AE3-9BCF-44E7-B20B-BF0319945D78}"/>
              </a:ext>
            </a:extLst>
          </p:cNvPr>
          <p:cNvSpPr txBox="1"/>
          <p:nvPr/>
        </p:nvSpPr>
        <p:spPr>
          <a:xfrm>
            <a:off x="1921215" y="3413500"/>
            <a:ext cx="5573962" cy="707886"/>
          </a:xfrm>
          <a:prstGeom prst="rect">
            <a:avLst/>
          </a:prstGeom>
          <a:noFill/>
        </p:spPr>
        <p:txBody>
          <a:bodyPr wrap="none" rtlCol="0">
            <a:spAutoFit/>
          </a:bodyPr>
          <a:lstStyle/>
          <a:p>
            <a:r>
              <a:rPr lang="bn-IN"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অণু ও পরমাণু মধ্যে পার্থক্য লিখ। </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1936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6"/>
                                        </p:tgtEl>
                                        <p:attrNameLst>
                                          <p:attrName>ppt_y</p:attrName>
                                        </p:attrNameLst>
                                      </p:cBhvr>
                                      <p:tavLst>
                                        <p:tav tm="0">
                                          <p:val>
                                            <p:strVal val="#ppt_y"/>
                                          </p:val>
                                        </p:tav>
                                        <p:tav tm="100000">
                                          <p:val>
                                            <p:strVal val="#ppt_y"/>
                                          </p:val>
                                        </p:tav>
                                      </p:tavLst>
                                    </p:anim>
                                    <p:anim calcmode="lin" valueType="num">
                                      <p:cBhvr>
                                        <p:cTn id="1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0"/>
                                        </p:tgtEl>
                                        <p:attrNameLst>
                                          <p:attrName>ppt_y</p:attrName>
                                        </p:attrNameLst>
                                      </p:cBhvr>
                                      <p:tavLst>
                                        <p:tav tm="0">
                                          <p:val>
                                            <p:strVal val="#ppt_y"/>
                                          </p:val>
                                        </p:tav>
                                        <p:tav tm="100000">
                                          <p:val>
                                            <p:strVal val="#ppt_y"/>
                                          </p:val>
                                        </p:tav>
                                      </p:tavLst>
                                    </p:anim>
                                    <p:anim calcmode="lin" valueType="num">
                                      <p:cBhvr>
                                        <p:cTn id="2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1B10D7-256C-447C-AD8A-C24A41933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652E2508-72BC-41FC-8EDB-DFC2D70907A0}"/>
              </a:ext>
            </a:extLst>
          </p:cNvPr>
          <p:cNvSpPr txBox="1"/>
          <p:nvPr/>
        </p:nvSpPr>
        <p:spPr>
          <a:xfrm>
            <a:off x="1309955" y="969573"/>
            <a:ext cx="6524090" cy="4713665"/>
          </a:xfrm>
          <a:prstGeom prst="rect">
            <a:avLst/>
          </a:prstGeom>
          <a:noFill/>
        </p:spPr>
        <p:txBody>
          <a:bodyPr wrap="square" rtlCol="0">
            <a:prstTxWarp prst="textArchUpPour">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en-US" sz="11500" b="1" dirty="0" err="1">
                <a:ln/>
                <a:solidFill>
                  <a:schemeClr val="accent2">
                    <a:lumMod val="75000"/>
                  </a:schemeClr>
                </a:solidFill>
                <a:latin typeface="NikoshBAN" panose="02000000000000000000" pitchFamily="2" charset="0"/>
                <a:cs typeface="NikoshBAN" panose="02000000000000000000" pitchFamily="2" charset="0"/>
              </a:rPr>
              <a:t>ধন্যবাদ</a:t>
            </a:r>
            <a:r>
              <a:rPr lang="en-US" sz="11500" b="1" dirty="0">
                <a:ln/>
                <a:solidFill>
                  <a:schemeClr val="accent3"/>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43667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iterate type="lt">
                                    <p:tmPct val="10000"/>
                                  </p:iterate>
                                  <p:childTnLst>
                                    <p:anim calcmode="discrete" valueType="str">
                                      <p:cBhvr>
                                        <p:cTn id="6" dur="5000" fill="hold"/>
                                        <p:tgtEl>
                                          <p:spTgt spid="3"/>
                                        </p:tgtEl>
                                        <p:attrNameLst>
                                          <p:attrName>style.visibility</p:attrName>
                                        </p:attrNameLst>
                                      </p:cBhvr>
                                      <p:tavLst>
                                        <p:tav tm="0">
                                          <p:val>
                                            <p:strVal val="hidden"/>
                                          </p:val>
                                        </p:tav>
                                        <p:tav tm="50000">
                                          <p:val>
                                            <p:strVal val="visible"/>
                                          </p:val>
                                        </p:tav>
                                      </p:tavLst>
                                    </p:anim>
                                  </p:childTnLst>
                                </p:cTn>
                              </p:par>
                              <p:par>
                                <p:cTn id="7" presetID="22" presetClass="emph" presetSubtype="0" repeatCount="indefinite" fill="hold" grpId="1" nodeType="withEffect">
                                  <p:stCondLst>
                                    <p:cond delay="0"/>
                                  </p:stCondLst>
                                  <p:endCondLst>
                                    <p:cond evt="onNext" delay="0">
                                      <p:tgtEl>
                                        <p:sldTgt/>
                                      </p:tgtEl>
                                    </p:cond>
                                  </p:endCondLst>
                                  <p:iterate type="lt">
                                    <p:tmPct val="10000"/>
                                  </p:iterate>
                                  <p:childTnLst>
                                    <p:animClr clrSpc="hsl" dir="cw">
                                      <p:cBhvr override="childStyle">
                                        <p:cTn id="8" dur="5000" fill="hold"/>
                                        <p:tgtEl>
                                          <p:spTgt spid="3"/>
                                        </p:tgtEl>
                                        <p:attrNameLst>
                                          <p:attrName>style.color</p:attrName>
                                        </p:attrNameLst>
                                      </p:cBhvr>
                                      <p:by>
                                        <p:hsl h="-7200000" s="0" l="0"/>
                                      </p:by>
                                    </p:animClr>
                                    <p:animClr clrSpc="hsl" dir="cw">
                                      <p:cBhvr>
                                        <p:cTn id="9" dur="5000" fill="hold"/>
                                        <p:tgtEl>
                                          <p:spTgt spid="3"/>
                                        </p:tgtEl>
                                        <p:attrNameLst>
                                          <p:attrName>fillcolor</p:attrName>
                                        </p:attrNameLst>
                                      </p:cBhvr>
                                      <p:by>
                                        <p:hsl h="-7200000" s="0" l="0"/>
                                      </p:by>
                                    </p:animClr>
                                    <p:animClr clrSpc="hsl" dir="cw">
                                      <p:cBhvr>
                                        <p:cTn id="10" dur="5000" fill="hold"/>
                                        <p:tgtEl>
                                          <p:spTgt spid="3"/>
                                        </p:tgtEl>
                                        <p:attrNameLst>
                                          <p:attrName>stroke.color</p:attrName>
                                        </p:attrNameLst>
                                      </p:cBhvr>
                                      <p:by>
                                        <p:hsl h="-7200000" s="0" l="0"/>
                                      </p:by>
                                    </p:animClr>
                                    <p:set>
                                      <p:cBhvr>
                                        <p:cTn id="11" dur="50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6BCB25-F051-4DA6-8C10-AF0519CC3F93}"/>
              </a:ext>
            </a:extLst>
          </p:cNvPr>
          <p:cNvGrpSpPr/>
          <p:nvPr/>
        </p:nvGrpSpPr>
        <p:grpSpPr>
          <a:xfrm>
            <a:off x="3690311" y="2052779"/>
            <a:ext cx="572165" cy="682377"/>
            <a:chOff x="4797293" y="1287635"/>
            <a:chExt cx="762886" cy="909836"/>
          </a:xfrm>
        </p:grpSpPr>
        <p:cxnSp>
          <p:nvCxnSpPr>
            <p:cNvPr id="3" name="Straight Connector 2">
              <a:extLst>
                <a:ext uri="{FF2B5EF4-FFF2-40B4-BE49-F238E27FC236}">
                  <a16:creationId xmlns:a16="http://schemas.microsoft.com/office/drawing/2014/main" id="{8726DA1C-5E7D-4333-AE0A-66C687A4B4A2}"/>
                </a:ext>
              </a:extLst>
            </p:cNvPr>
            <p:cNvCxnSpPr/>
            <p:nvPr/>
          </p:nvCxnSpPr>
          <p:spPr>
            <a:xfrm flipV="1">
              <a:off x="5108532" y="1287635"/>
              <a:ext cx="451647" cy="4612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B495DA9-586A-48BB-A528-FC9C10F1B8E3}"/>
                </a:ext>
              </a:extLst>
            </p:cNvPr>
            <p:cNvCxnSpPr/>
            <p:nvPr/>
          </p:nvCxnSpPr>
          <p:spPr>
            <a:xfrm flipV="1">
              <a:off x="4797293" y="1670028"/>
              <a:ext cx="377867" cy="527443"/>
            </a:xfrm>
            <a:prstGeom prst="line">
              <a:avLst/>
            </a:prstGeom>
            <a:ln w="38100">
              <a:noFil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3BABB0CB-7372-45B3-B486-2DF5048449F6}"/>
              </a:ext>
            </a:extLst>
          </p:cNvPr>
          <p:cNvCxnSpPr/>
          <p:nvPr/>
        </p:nvCxnSpPr>
        <p:spPr>
          <a:xfrm>
            <a:off x="2668393" y="4319039"/>
            <a:ext cx="3774908" cy="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5046F5D-C7FB-4E48-B9D4-FD2466016ACF}"/>
              </a:ext>
            </a:extLst>
          </p:cNvPr>
          <p:cNvCxnSpPr>
            <a:cxnSpLocks/>
          </p:cNvCxnSpPr>
          <p:nvPr/>
        </p:nvCxnSpPr>
        <p:spPr>
          <a:xfrm flipH="1">
            <a:off x="6429357" y="2356343"/>
            <a:ext cx="3063" cy="9258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8F4BD8-42ED-4DF1-89B9-2A7EA9B3E93B}"/>
              </a:ext>
            </a:extLst>
          </p:cNvPr>
          <p:cNvCxnSpPr/>
          <p:nvPr/>
        </p:nvCxnSpPr>
        <p:spPr>
          <a:xfrm flipV="1">
            <a:off x="4379778" y="2378060"/>
            <a:ext cx="2063523" cy="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A51CE1A-524B-4545-9782-94AED10BDAE6}"/>
              </a:ext>
            </a:extLst>
          </p:cNvPr>
          <p:cNvCxnSpPr>
            <a:cxnSpLocks/>
          </p:cNvCxnSpPr>
          <p:nvPr/>
        </p:nvCxnSpPr>
        <p:spPr>
          <a:xfrm>
            <a:off x="2673186" y="3414926"/>
            <a:ext cx="0" cy="9207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B8C0692-8FA7-46CD-AB95-526E5FAF9B42}"/>
              </a:ext>
            </a:extLst>
          </p:cNvPr>
          <p:cNvCxnSpPr/>
          <p:nvPr/>
        </p:nvCxnSpPr>
        <p:spPr>
          <a:xfrm>
            <a:off x="2674520" y="2376935"/>
            <a:ext cx="12777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FBCD0F4F-74AF-4CA0-9FF4-8F16818CB22E}"/>
              </a:ext>
            </a:extLst>
          </p:cNvPr>
          <p:cNvSpPr/>
          <p:nvPr/>
        </p:nvSpPr>
        <p:spPr>
          <a:xfrm>
            <a:off x="3903244" y="2336115"/>
            <a:ext cx="73480" cy="6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 name="Oval 13">
            <a:extLst>
              <a:ext uri="{FF2B5EF4-FFF2-40B4-BE49-F238E27FC236}">
                <a16:creationId xmlns:a16="http://schemas.microsoft.com/office/drawing/2014/main" id="{9890B3A6-B404-435F-B644-7AA2CEED3FB3}"/>
              </a:ext>
            </a:extLst>
          </p:cNvPr>
          <p:cNvSpPr/>
          <p:nvPr/>
        </p:nvSpPr>
        <p:spPr>
          <a:xfrm>
            <a:off x="4348196" y="2340196"/>
            <a:ext cx="73480" cy="6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38314EFB-0185-4C3E-9976-5583110D3DFD}"/>
              </a:ext>
            </a:extLst>
          </p:cNvPr>
          <p:cNvCxnSpPr>
            <a:cxnSpLocks/>
          </p:cNvCxnSpPr>
          <p:nvPr/>
        </p:nvCxnSpPr>
        <p:spPr>
          <a:xfrm>
            <a:off x="2670432" y="2359680"/>
            <a:ext cx="0" cy="9016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3E4AB6D-9FD7-4684-B05D-A0730C154155}"/>
              </a:ext>
            </a:extLst>
          </p:cNvPr>
          <p:cNvCxnSpPr>
            <a:cxnSpLocks/>
          </p:cNvCxnSpPr>
          <p:nvPr/>
        </p:nvCxnSpPr>
        <p:spPr>
          <a:xfrm flipH="1">
            <a:off x="6433150" y="3397600"/>
            <a:ext cx="3063" cy="9258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1F9C0A2-A6F9-456C-8F65-2C0C2F596CE5}"/>
              </a:ext>
            </a:extLst>
          </p:cNvPr>
          <p:cNvCxnSpPr>
            <a:cxnSpLocks/>
          </p:cNvCxnSpPr>
          <p:nvPr/>
        </p:nvCxnSpPr>
        <p:spPr>
          <a:xfrm flipH="1">
            <a:off x="2925325" y="3216747"/>
            <a:ext cx="361304" cy="1010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B11BC0E-9F7D-47C5-9C88-6D7E53777485}"/>
              </a:ext>
            </a:extLst>
          </p:cNvPr>
          <p:cNvGrpSpPr/>
          <p:nvPr/>
        </p:nvGrpSpPr>
        <p:grpSpPr>
          <a:xfrm>
            <a:off x="5889731" y="2228901"/>
            <a:ext cx="896404" cy="954188"/>
            <a:chOff x="8180615" y="2024744"/>
            <a:chExt cx="1195205" cy="1272250"/>
          </a:xfrm>
        </p:grpSpPr>
        <p:sp>
          <p:nvSpPr>
            <p:cNvPr id="22" name="Arc 21">
              <a:extLst>
                <a:ext uri="{FF2B5EF4-FFF2-40B4-BE49-F238E27FC236}">
                  <a16:creationId xmlns:a16="http://schemas.microsoft.com/office/drawing/2014/main" id="{6C9224F7-4324-47AF-A747-E6D26D545CCA}"/>
                </a:ext>
              </a:extLst>
            </p:cNvPr>
            <p:cNvSpPr/>
            <p:nvPr/>
          </p:nvSpPr>
          <p:spPr>
            <a:xfrm>
              <a:off x="8180615" y="2024744"/>
              <a:ext cx="1195205" cy="1272250"/>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a:p>
          </p:txBody>
        </p:sp>
        <p:cxnSp>
          <p:nvCxnSpPr>
            <p:cNvPr id="23" name="Straight Arrow Connector 22">
              <a:extLst>
                <a:ext uri="{FF2B5EF4-FFF2-40B4-BE49-F238E27FC236}">
                  <a16:creationId xmlns:a16="http://schemas.microsoft.com/office/drawing/2014/main" id="{E3137BBE-BB6F-43B5-BF90-7216E6F94837}"/>
                </a:ext>
              </a:extLst>
            </p:cNvPr>
            <p:cNvCxnSpPr/>
            <p:nvPr/>
          </p:nvCxnSpPr>
          <p:spPr>
            <a:xfrm>
              <a:off x="9375820" y="2622232"/>
              <a:ext cx="0" cy="2474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B47CE3F3-7019-4DDB-936C-8362B1FEB5BA}"/>
              </a:ext>
            </a:extLst>
          </p:cNvPr>
          <p:cNvGrpSpPr/>
          <p:nvPr/>
        </p:nvGrpSpPr>
        <p:grpSpPr>
          <a:xfrm rot="10800000" flipH="1">
            <a:off x="5681667" y="3619821"/>
            <a:ext cx="1108929" cy="954188"/>
            <a:chOff x="8180615" y="2024744"/>
            <a:chExt cx="1195205" cy="1272250"/>
          </a:xfrm>
        </p:grpSpPr>
        <p:sp>
          <p:nvSpPr>
            <p:cNvPr id="25" name="Arc 24">
              <a:extLst>
                <a:ext uri="{FF2B5EF4-FFF2-40B4-BE49-F238E27FC236}">
                  <a16:creationId xmlns:a16="http://schemas.microsoft.com/office/drawing/2014/main" id="{38ECBB47-43EF-4A55-B0C6-2EE2704FCC2D}"/>
                </a:ext>
              </a:extLst>
            </p:cNvPr>
            <p:cNvSpPr/>
            <p:nvPr/>
          </p:nvSpPr>
          <p:spPr>
            <a:xfrm>
              <a:off x="8180615" y="2024744"/>
              <a:ext cx="1195205" cy="1272250"/>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1"/>
            </a:p>
          </p:txBody>
        </p:sp>
        <p:cxnSp>
          <p:nvCxnSpPr>
            <p:cNvPr id="26" name="Straight Arrow Connector 25">
              <a:extLst>
                <a:ext uri="{FF2B5EF4-FFF2-40B4-BE49-F238E27FC236}">
                  <a16:creationId xmlns:a16="http://schemas.microsoft.com/office/drawing/2014/main" id="{7DD87766-4E31-4ADD-8E63-9F93A4A5CA9E}"/>
                </a:ext>
              </a:extLst>
            </p:cNvPr>
            <p:cNvCxnSpPr/>
            <p:nvPr/>
          </p:nvCxnSpPr>
          <p:spPr>
            <a:xfrm>
              <a:off x="9375820" y="2622232"/>
              <a:ext cx="0" cy="2474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610A2410-280A-4F2F-B4A6-7FACA22064F8}"/>
              </a:ext>
            </a:extLst>
          </p:cNvPr>
          <p:cNvSpPr txBox="1"/>
          <p:nvPr/>
        </p:nvSpPr>
        <p:spPr>
          <a:xfrm>
            <a:off x="3694819" y="2441384"/>
            <a:ext cx="877181" cy="461665"/>
          </a:xfrm>
          <a:prstGeom prst="rect">
            <a:avLst/>
          </a:prstGeom>
          <a:noFill/>
        </p:spPr>
        <p:txBody>
          <a:bodyPr wrap="square" rtlCol="0">
            <a:spAutoFit/>
          </a:bodyPr>
          <a:lstStyle/>
          <a:p>
            <a:pPr algn="ctr"/>
            <a:r>
              <a:rPr lang="en-US" sz="2400" dirty="0" err="1">
                <a:latin typeface="NikoshBAN" panose="02000000000000000000" pitchFamily="2" charset="0"/>
                <a:cs typeface="NikoshBAN" panose="02000000000000000000" pitchFamily="2" charset="0"/>
              </a:rPr>
              <a:t>সুইচ</a:t>
            </a:r>
            <a:endParaRPr lang="en-US" sz="2400" dirty="0">
              <a:latin typeface="NikoshBAN" panose="02000000000000000000" pitchFamily="2" charset="0"/>
              <a:cs typeface="NikoshBAN" panose="02000000000000000000" pitchFamily="2" charset="0"/>
            </a:endParaRPr>
          </a:p>
        </p:txBody>
      </p:sp>
      <p:sp>
        <p:nvSpPr>
          <p:cNvPr id="28" name="TextBox 27">
            <a:extLst>
              <a:ext uri="{FF2B5EF4-FFF2-40B4-BE49-F238E27FC236}">
                <a16:creationId xmlns:a16="http://schemas.microsoft.com/office/drawing/2014/main" id="{A328459B-C537-40B6-B67B-FA3B930ACC0B}"/>
              </a:ext>
            </a:extLst>
          </p:cNvPr>
          <p:cNvSpPr txBox="1"/>
          <p:nvPr/>
        </p:nvSpPr>
        <p:spPr>
          <a:xfrm>
            <a:off x="3260543" y="2989613"/>
            <a:ext cx="856325" cy="461665"/>
          </a:xfrm>
          <a:prstGeom prst="rect">
            <a:avLst/>
          </a:prstGeom>
          <a:noFill/>
        </p:spPr>
        <p:txBody>
          <a:bodyPr wrap="square" rtlCol="0">
            <a:spAutoFit/>
          </a:bodyPr>
          <a:lstStyle/>
          <a:p>
            <a:r>
              <a:rPr lang="en-US" sz="2400" dirty="0" err="1">
                <a:latin typeface="NikoshBAN" panose="02000000000000000000" pitchFamily="2" charset="0"/>
                <a:cs typeface="NikoshBAN" panose="02000000000000000000" pitchFamily="2" charset="0"/>
              </a:rPr>
              <a:t>ব্যাটারী</a:t>
            </a:r>
            <a:endParaRPr lang="en-US" sz="2400" dirty="0">
              <a:latin typeface="NikoshBAN" panose="02000000000000000000" pitchFamily="2" charset="0"/>
              <a:cs typeface="NikoshBAN" panose="02000000000000000000" pitchFamily="2" charset="0"/>
            </a:endParaRPr>
          </a:p>
        </p:txBody>
      </p:sp>
      <p:sp>
        <p:nvSpPr>
          <p:cNvPr id="29" name="Oval 28">
            <a:extLst>
              <a:ext uri="{FF2B5EF4-FFF2-40B4-BE49-F238E27FC236}">
                <a16:creationId xmlns:a16="http://schemas.microsoft.com/office/drawing/2014/main" id="{78C00F96-6F26-4D41-9E4C-4FE4DEC08A4A}"/>
              </a:ext>
            </a:extLst>
          </p:cNvPr>
          <p:cNvSpPr/>
          <p:nvPr/>
        </p:nvSpPr>
        <p:spPr>
          <a:xfrm>
            <a:off x="2576191" y="2977122"/>
            <a:ext cx="195046" cy="1924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b="1" dirty="0">
                <a:effectLst>
                  <a:outerShdw blurRad="38100" dist="38100" dir="2700000" algn="tl">
                    <a:srgbClr val="000000">
                      <a:alpha val="43137"/>
                    </a:srgbClr>
                  </a:outerShdw>
                </a:effectLst>
              </a:rPr>
              <a:t>e</a:t>
            </a:r>
          </a:p>
        </p:txBody>
      </p:sp>
      <p:sp>
        <p:nvSpPr>
          <p:cNvPr id="30" name="TextBox 29">
            <a:extLst>
              <a:ext uri="{FF2B5EF4-FFF2-40B4-BE49-F238E27FC236}">
                <a16:creationId xmlns:a16="http://schemas.microsoft.com/office/drawing/2014/main" id="{782D12CC-0F72-4647-B69D-44344ED45A93}"/>
              </a:ext>
            </a:extLst>
          </p:cNvPr>
          <p:cNvSpPr txBox="1"/>
          <p:nvPr/>
        </p:nvSpPr>
        <p:spPr>
          <a:xfrm>
            <a:off x="6335335" y="4537352"/>
            <a:ext cx="2281391" cy="461665"/>
          </a:xfrm>
          <a:prstGeom prst="rect">
            <a:avLst/>
          </a:prstGeom>
          <a:noFill/>
        </p:spPr>
        <p:txBody>
          <a:bodyPr wrap="square" rtlCol="0">
            <a:spAutoFit/>
          </a:bodyPr>
          <a:lstStyle/>
          <a:p>
            <a:pPr algn="ctr"/>
            <a:r>
              <a:rPr lang="en-US" sz="2400" dirty="0" err="1">
                <a:latin typeface="NikoshBAN" panose="02000000000000000000" pitchFamily="2" charset="0"/>
                <a:cs typeface="NikoshBAN" panose="02000000000000000000" pitchFamily="2" charset="0"/>
              </a:rPr>
              <a:t>ইলেকট্রন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প্রবাহ</a:t>
            </a:r>
            <a:endParaRPr lang="en-US" sz="2400" dirty="0">
              <a:latin typeface="NikoshBAN" panose="02000000000000000000" pitchFamily="2" charset="0"/>
              <a:cs typeface="NikoshBAN" panose="02000000000000000000" pitchFamily="2" charset="0"/>
            </a:endParaRPr>
          </a:p>
        </p:txBody>
      </p:sp>
      <p:sp>
        <p:nvSpPr>
          <p:cNvPr id="31" name="TextBox 30">
            <a:extLst>
              <a:ext uri="{FF2B5EF4-FFF2-40B4-BE49-F238E27FC236}">
                <a16:creationId xmlns:a16="http://schemas.microsoft.com/office/drawing/2014/main" id="{4A778DF6-6C5C-4AE1-9188-B2A0CB0A4728}"/>
              </a:ext>
            </a:extLst>
          </p:cNvPr>
          <p:cNvSpPr txBox="1"/>
          <p:nvPr/>
        </p:nvSpPr>
        <p:spPr>
          <a:xfrm>
            <a:off x="2909650" y="4655225"/>
            <a:ext cx="3024052" cy="461665"/>
          </a:xfrm>
          <a:prstGeom prst="rect">
            <a:avLst/>
          </a:prstGeom>
          <a:noFill/>
        </p:spPr>
        <p:txBody>
          <a:bodyPr wrap="square" rtlCol="0">
            <a:spAutoFit/>
          </a:bodyPr>
          <a:lstStyle/>
          <a:p>
            <a:pPr algn="ctr"/>
            <a:r>
              <a:rPr lang="en-US" sz="2400" b="1" dirty="0" err="1">
                <a:latin typeface="NikoshBAN" panose="02000000000000000000" pitchFamily="2" charset="0"/>
                <a:cs typeface="NikoshBAN" panose="02000000000000000000" pitchFamily="2" charset="0"/>
              </a:rPr>
              <a:t>বৈদ্যুতিক</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বর্তনী</a:t>
            </a:r>
            <a:endParaRPr lang="en-US" sz="2400" b="1" dirty="0">
              <a:latin typeface="NikoshBAN" panose="02000000000000000000" pitchFamily="2" charset="0"/>
              <a:cs typeface="NikoshBAN" panose="02000000000000000000" pitchFamily="2" charset="0"/>
            </a:endParaRPr>
          </a:p>
        </p:txBody>
      </p:sp>
      <p:sp>
        <p:nvSpPr>
          <p:cNvPr id="32" name="Oval 31">
            <a:extLst>
              <a:ext uri="{FF2B5EF4-FFF2-40B4-BE49-F238E27FC236}">
                <a16:creationId xmlns:a16="http://schemas.microsoft.com/office/drawing/2014/main" id="{3B81892D-3F69-4806-8B53-EBC5936BAF55}"/>
              </a:ext>
            </a:extLst>
          </p:cNvPr>
          <p:cNvSpPr/>
          <p:nvPr/>
        </p:nvSpPr>
        <p:spPr>
          <a:xfrm>
            <a:off x="2582913" y="2414297"/>
            <a:ext cx="195046" cy="1924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b="1" dirty="0">
                <a:effectLst>
                  <a:outerShdw blurRad="38100" dist="38100" dir="2700000" algn="tl">
                    <a:srgbClr val="000000">
                      <a:alpha val="43137"/>
                    </a:srgbClr>
                  </a:outerShdw>
                </a:effectLst>
              </a:rPr>
              <a:t>e</a:t>
            </a:r>
          </a:p>
        </p:txBody>
      </p:sp>
      <p:sp>
        <p:nvSpPr>
          <p:cNvPr id="33" name="Oval 32">
            <a:extLst>
              <a:ext uri="{FF2B5EF4-FFF2-40B4-BE49-F238E27FC236}">
                <a16:creationId xmlns:a16="http://schemas.microsoft.com/office/drawing/2014/main" id="{57484122-DDC0-4F69-9EC8-0F50B94E311F}"/>
              </a:ext>
            </a:extLst>
          </p:cNvPr>
          <p:cNvSpPr/>
          <p:nvPr/>
        </p:nvSpPr>
        <p:spPr>
          <a:xfrm>
            <a:off x="3038575" y="2279615"/>
            <a:ext cx="195046" cy="1924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b="1" dirty="0">
                <a:effectLst>
                  <a:outerShdw blurRad="38100" dist="38100" dir="2700000" algn="tl">
                    <a:srgbClr val="000000">
                      <a:alpha val="43137"/>
                    </a:srgbClr>
                  </a:outerShdw>
                </a:effectLst>
              </a:rPr>
              <a:t>e</a:t>
            </a:r>
          </a:p>
        </p:txBody>
      </p:sp>
      <p:sp>
        <p:nvSpPr>
          <p:cNvPr id="34" name="Oval 33">
            <a:extLst>
              <a:ext uri="{FF2B5EF4-FFF2-40B4-BE49-F238E27FC236}">
                <a16:creationId xmlns:a16="http://schemas.microsoft.com/office/drawing/2014/main" id="{B559D545-673B-4A65-9E09-96F9B342777C}"/>
              </a:ext>
            </a:extLst>
          </p:cNvPr>
          <p:cNvSpPr/>
          <p:nvPr/>
        </p:nvSpPr>
        <p:spPr>
          <a:xfrm>
            <a:off x="3540636" y="2272546"/>
            <a:ext cx="195046" cy="1924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b="1" dirty="0">
                <a:effectLst>
                  <a:outerShdw blurRad="38100" dist="38100" dir="2700000" algn="tl">
                    <a:srgbClr val="000000">
                      <a:alpha val="43137"/>
                    </a:srgbClr>
                  </a:outerShdw>
                </a:effectLst>
              </a:rPr>
              <a:t>e</a:t>
            </a:r>
          </a:p>
        </p:txBody>
      </p:sp>
      <p:sp>
        <p:nvSpPr>
          <p:cNvPr id="35" name="Oval 34">
            <a:extLst>
              <a:ext uri="{FF2B5EF4-FFF2-40B4-BE49-F238E27FC236}">
                <a16:creationId xmlns:a16="http://schemas.microsoft.com/office/drawing/2014/main" id="{2825009E-77AB-4CFE-A9CA-4A234FDF6A8C}"/>
              </a:ext>
            </a:extLst>
          </p:cNvPr>
          <p:cNvSpPr/>
          <p:nvPr/>
        </p:nvSpPr>
        <p:spPr>
          <a:xfrm>
            <a:off x="4033073" y="2264598"/>
            <a:ext cx="195046" cy="1924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b="1" dirty="0">
                <a:effectLst>
                  <a:outerShdw blurRad="38100" dist="38100" dir="2700000" algn="tl">
                    <a:srgbClr val="000000">
                      <a:alpha val="43137"/>
                    </a:srgbClr>
                  </a:outerShdw>
                </a:effectLst>
              </a:rPr>
              <a:t>e</a:t>
            </a:r>
          </a:p>
        </p:txBody>
      </p:sp>
      <p:sp>
        <p:nvSpPr>
          <p:cNvPr id="36" name="Oval 35">
            <a:extLst>
              <a:ext uri="{FF2B5EF4-FFF2-40B4-BE49-F238E27FC236}">
                <a16:creationId xmlns:a16="http://schemas.microsoft.com/office/drawing/2014/main" id="{75FBB159-C499-433F-A687-0865D70AF52D}"/>
              </a:ext>
            </a:extLst>
          </p:cNvPr>
          <p:cNvSpPr/>
          <p:nvPr/>
        </p:nvSpPr>
        <p:spPr>
          <a:xfrm>
            <a:off x="4529807" y="2272545"/>
            <a:ext cx="195046" cy="1924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b="1" dirty="0">
                <a:effectLst>
                  <a:outerShdw blurRad="38100" dist="38100" dir="2700000" algn="tl">
                    <a:srgbClr val="000000">
                      <a:alpha val="43137"/>
                    </a:srgbClr>
                  </a:outerShdw>
                </a:effectLst>
              </a:rPr>
              <a:t>e</a:t>
            </a:r>
          </a:p>
        </p:txBody>
      </p:sp>
      <p:sp>
        <p:nvSpPr>
          <p:cNvPr id="37" name="Oval 36">
            <a:extLst>
              <a:ext uri="{FF2B5EF4-FFF2-40B4-BE49-F238E27FC236}">
                <a16:creationId xmlns:a16="http://schemas.microsoft.com/office/drawing/2014/main" id="{235A9D1E-28B6-4D44-8E5F-54B21604A8C6}"/>
              </a:ext>
            </a:extLst>
          </p:cNvPr>
          <p:cNvSpPr/>
          <p:nvPr/>
        </p:nvSpPr>
        <p:spPr>
          <a:xfrm>
            <a:off x="5036179" y="2272544"/>
            <a:ext cx="195046" cy="1924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b="1" dirty="0">
                <a:effectLst>
                  <a:outerShdw blurRad="38100" dist="38100" dir="2700000" algn="tl">
                    <a:srgbClr val="000000">
                      <a:alpha val="43137"/>
                    </a:srgbClr>
                  </a:outerShdw>
                </a:effectLst>
              </a:rPr>
              <a:t>e</a:t>
            </a:r>
          </a:p>
        </p:txBody>
      </p:sp>
      <p:sp>
        <p:nvSpPr>
          <p:cNvPr id="38" name="Oval 37">
            <a:extLst>
              <a:ext uri="{FF2B5EF4-FFF2-40B4-BE49-F238E27FC236}">
                <a16:creationId xmlns:a16="http://schemas.microsoft.com/office/drawing/2014/main" id="{DAF1069E-B1FD-44B9-9E8A-B496E5FD3643}"/>
              </a:ext>
            </a:extLst>
          </p:cNvPr>
          <p:cNvSpPr/>
          <p:nvPr/>
        </p:nvSpPr>
        <p:spPr>
          <a:xfrm>
            <a:off x="5534986" y="2270994"/>
            <a:ext cx="195046" cy="1924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b="1" dirty="0">
                <a:effectLst>
                  <a:outerShdw blurRad="38100" dist="38100" dir="2700000" algn="tl">
                    <a:srgbClr val="000000">
                      <a:alpha val="43137"/>
                    </a:srgbClr>
                  </a:outerShdw>
                </a:effectLst>
              </a:rPr>
              <a:t>e</a:t>
            </a:r>
          </a:p>
        </p:txBody>
      </p:sp>
      <p:sp>
        <p:nvSpPr>
          <p:cNvPr id="39" name="Oval 38">
            <a:extLst>
              <a:ext uri="{FF2B5EF4-FFF2-40B4-BE49-F238E27FC236}">
                <a16:creationId xmlns:a16="http://schemas.microsoft.com/office/drawing/2014/main" id="{95D51CCC-8684-4CA4-9D4A-0AB49713402C}"/>
              </a:ext>
            </a:extLst>
          </p:cNvPr>
          <p:cNvSpPr/>
          <p:nvPr/>
        </p:nvSpPr>
        <p:spPr>
          <a:xfrm>
            <a:off x="6050330" y="2271637"/>
            <a:ext cx="195046" cy="1924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b="1" dirty="0">
                <a:effectLst>
                  <a:outerShdw blurRad="38100" dist="38100" dir="2700000" algn="tl">
                    <a:srgbClr val="000000">
                      <a:alpha val="43137"/>
                    </a:srgbClr>
                  </a:outerShdw>
                </a:effectLst>
              </a:rPr>
              <a:t>e</a:t>
            </a:r>
          </a:p>
        </p:txBody>
      </p:sp>
      <p:sp>
        <p:nvSpPr>
          <p:cNvPr id="40" name="Oval 39">
            <a:extLst>
              <a:ext uri="{FF2B5EF4-FFF2-40B4-BE49-F238E27FC236}">
                <a16:creationId xmlns:a16="http://schemas.microsoft.com/office/drawing/2014/main" id="{35EB7842-7892-49CE-B2DE-3026DFCD54A1}"/>
              </a:ext>
            </a:extLst>
          </p:cNvPr>
          <p:cNvSpPr/>
          <p:nvPr/>
        </p:nvSpPr>
        <p:spPr>
          <a:xfrm>
            <a:off x="6339774" y="2484098"/>
            <a:ext cx="195046" cy="1924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b="1" dirty="0">
                <a:effectLst>
                  <a:outerShdw blurRad="38100" dist="38100" dir="2700000" algn="tl">
                    <a:srgbClr val="000000">
                      <a:alpha val="43137"/>
                    </a:srgbClr>
                  </a:outerShdw>
                </a:effectLst>
              </a:rPr>
              <a:t>e</a:t>
            </a:r>
          </a:p>
        </p:txBody>
      </p:sp>
      <p:sp>
        <p:nvSpPr>
          <p:cNvPr id="41" name="Oval 40">
            <a:extLst>
              <a:ext uri="{FF2B5EF4-FFF2-40B4-BE49-F238E27FC236}">
                <a16:creationId xmlns:a16="http://schemas.microsoft.com/office/drawing/2014/main" id="{0453B32A-00B7-49AF-9380-7B572EF12B9C}"/>
              </a:ext>
            </a:extLst>
          </p:cNvPr>
          <p:cNvSpPr/>
          <p:nvPr/>
        </p:nvSpPr>
        <p:spPr>
          <a:xfrm>
            <a:off x="2579537" y="3963400"/>
            <a:ext cx="195046" cy="1924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b="1" dirty="0">
                <a:effectLst>
                  <a:outerShdw blurRad="38100" dist="38100" dir="2700000" algn="tl">
                    <a:srgbClr val="000000">
                      <a:alpha val="43137"/>
                    </a:srgbClr>
                  </a:outerShdw>
                </a:effectLst>
              </a:rPr>
              <a:t>e</a:t>
            </a:r>
          </a:p>
        </p:txBody>
      </p:sp>
      <p:sp>
        <p:nvSpPr>
          <p:cNvPr id="42" name="Oval 41">
            <a:extLst>
              <a:ext uri="{FF2B5EF4-FFF2-40B4-BE49-F238E27FC236}">
                <a16:creationId xmlns:a16="http://schemas.microsoft.com/office/drawing/2014/main" id="{C4A51D07-28B0-463D-94D4-EED92829D5F1}"/>
              </a:ext>
            </a:extLst>
          </p:cNvPr>
          <p:cNvSpPr/>
          <p:nvPr/>
        </p:nvSpPr>
        <p:spPr>
          <a:xfrm>
            <a:off x="2581289" y="3459416"/>
            <a:ext cx="195046" cy="1924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b="1" dirty="0">
                <a:effectLst>
                  <a:outerShdw blurRad="38100" dist="38100" dir="2700000" algn="tl">
                    <a:srgbClr val="000000">
                      <a:alpha val="43137"/>
                    </a:srgbClr>
                  </a:outerShdw>
                </a:effectLst>
              </a:rPr>
              <a:t>e</a:t>
            </a:r>
          </a:p>
        </p:txBody>
      </p:sp>
      <p:sp>
        <p:nvSpPr>
          <p:cNvPr id="43" name="Oval 42">
            <a:extLst>
              <a:ext uri="{FF2B5EF4-FFF2-40B4-BE49-F238E27FC236}">
                <a16:creationId xmlns:a16="http://schemas.microsoft.com/office/drawing/2014/main" id="{0ABA53B2-EC9B-44BD-8D85-826F5C3EC61F}"/>
              </a:ext>
            </a:extLst>
          </p:cNvPr>
          <p:cNvSpPr/>
          <p:nvPr/>
        </p:nvSpPr>
        <p:spPr>
          <a:xfrm>
            <a:off x="5354562" y="4232814"/>
            <a:ext cx="195046" cy="1924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b="1" dirty="0">
                <a:effectLst>
                  <a:outerShdw blurRad="38100" dist="38100" dir="2700000" algn="tl">
                    <a:srgbClr val="000000">
                      <a:alpha val="43137"/>
                    </a:srgbClr>
                  </a:outerShdw>
                </a:effectLst>
              </a:rPr>
              <a:t>e</a:t>
            </a:r>
          </a:p>
        </p:txBody>
      </p:sp>
      <p:sp>
        <p:nvSpPr>
          <p:cNvPr id="44" name="Oval 43">
            <a:extLst>
              <a:ext uri="{FF2B5EF4-FFF2-40B4-BE49-F238E27FC236}">
                <a16:creationId xmlns:a16="http://schemas.microsoft.com/office/drawing/2014/main" id="{0EEDEA7B-B760-481A-B587-1EEBA6D9CD76}"/>
              </a:ext>
            </a:extLst>
          </p:cNvPr>
          <p:cNvSpPr/>
          <p:nvPr/>
        </p:nvSpPr>
        <p:spPr>
          <a:xfrm>
            <a:off x="5884841" y="4232813"/>
            <a:ext cx="195046" cy="1924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b="1" dirty="0">
                <a:effectLst>
                  <a:outerShdw blurRad="38100" dist="38100" dir="2700000" algn="tl">
                    <a:srgbClr val="000000">
                      <a:alpha val="43137"/>
                    </a:srgbClr>
                  </a:outerShdw>
                </a:effectLst>
              </a:rPr>
              <a:t>e</a:t>
            </a:r>
          </a:p>
        </p:txBody>
      </p:sp>
      <p:sp>
        <p:nvSpPr>
          <p:cNvPr id="45" name="Oval 44">
            <a:extLst>
              <a:ext uri="{FF2B5EF4-FFF2-40B4-BE49-F238E27FC236}">
                <a16:creationId xmlns:a16="http://schemas.microsoft.com/office/drawing/2014/main" id="{92A1E4E4-9F63-413A-BF7D-CA23FD49ED4E}"/>
              </a:ext>
            </a:extLst>
          </p:cNvPr>
          <p:cNvSpPr/>
          <p:nvPr/>
        </p:nvSpPr>
        <p:spPr>
          <a:xfrm>
            <a:off x="3813115" y="4218536"/>
            <a:ext cx="195046" cy="1924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b="1" dirty="0">
                <a:effectLst>
                  <a:outerShdw blurRad="38100" dist="38100" dir="2700000" algn="tl">
                    <a:srgbClr val="000000">
                      <a:alpha val="43137"/>
                    </a:srgbClr>
                  </a:outerShdw>
                </a:effectLst>
              </a:rPr>
              <a:t>e</a:t>
            </a:r>
          </a:p>
        </p:txBody>
      </p:sp>
      <p:sp>
        <p:nvSpPr>
          <p:cNvPr id="46" name="Oval 45">
            <a:extLst>
              <a:ext uri="{FF2B5EF4-FFF2-40B4-BE49-F238E27FC236}">
                <a16:creationId xmlns:a16="http://schemas.microsoft.com/office/drawing/2014/main" id="{9372FAEE-E8E6-4122-9B49-13A491894340}"/>
              </a:ext>
            </a:extLst>
          </p:cNvPr>
          <p:cNvSpPr/>
          <p:nvPr/>
        </p:nvSpPr>
        <p:spPr>
          <a:xfrm>
            <a:off x="4328459" y="4207227"/>
            <a:ext cx="195046" cy="1924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b="1" dirty="0">
                <a:effectLst>
                  <a:outerShdw blurRad="38100" dist="38100" dir="2700000" algn="tl">
                    <a:srgbClr val="000000">
                      <a:alpha val="43137"/>
                    </a:srgbClr>
                  </a:outerShdw>
                </a:effectLst>
              </a:rPr>
              <a:t>e</a:t>
            </a:r>
          </a:p>
        </p:txBody>
      </p:sp>
      <p:sp>
        <p:nvSpPr>
          <p:cNvPr id="47" name="Oval 46">
            <a:extLst>
              <a:ext uri="{FF2B5EF4-FFF2-40B4-BE49-F238E27FC236}">
                <a16:creationId xmlns:a16="http://schemas.microsoft.com/office/drawing/2014/main" id="{DAAFE193-C898-4EF4-9E20-E71A325D7BF0}"/>
              </a:ext>
            </a:extLst>
          </p:cNvPr>
          <p:cNvSpPr/>
          <p:nvPr/>
        </p:nvSpPr>
        <p:spPr>
          <a:xfrm>
            <a:off x="4849049" y="4205489"/>
            <a:ext cx="195046" cy="1924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b="1" dirty="0">
                <a:effectLst>
                  <a:outerShdw blurRad="38100" dist="38100" dir="2700000" algn="tl">
                    <a:srgbClr val="000000">
                      <a:alpha val="43137"/>
                    </a:srgbClr>
                  </a:outerShdw>
                </a:effectLst>
              </a:rPr>
              <a:t>e</a:t>
            </a:r>
          </a:p>
        </p:txBody>
      </p:sp>
      <p:sp>
        <p:nvSpPr>
          <p:cNvPr id="48" name="Oval 47">
            <a:extLst>
              <a:ext uri="{FF2B5EF4-FFF2-40B4-BE49-F238E27FC236}">
                <a16:creationId xmlns:a16="http://schemas.microsoft.com/office/drawing/2014/main" id="{F663B0DB-F5E8-4BE5-9942-D63CBFAF0B94}"/>
              </a:ext>
            </a:extLst>
          </p:cNvPr>
          <p:cNvSpPr/>
          <p:nvPr/>
        </p:nvSpPr>
        <p:spPr>
          <a:xfrm>
            <a:off x="6335335" y="3013180"/>
            <a:ext cx="195046" cy="1924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b="1" dirty="0">
                <a:effectLst>
                  <a:outerShdw blurRad="38100" dist="38100" dir="2700000" algn="tl">
                    <a:srgbClr val="000000">
                      <a:alpha val="43137"/>
                    </a:srgbClr>
                  </a:outerShdw>
                </a:effectLst>
              </a:rPr>
              <a:t>e</a:t>
            </a:r>
          </a:p>
        </p:txBody>
      </p:sp>
      <p:sp>
        <p:nvSpPr>
          <p:cNvPr id="49" name="Oval 48">
            <a:extLst>
              <a:ext uri="{FF2B5EF4-FFF2-40B4-BE49-F238E27FC236}">
                <a16:creationId xmlns:a16="http://schemas.microsoft.com/office/drawing/2014/main" id="{DDFA746C-9D2A-4026-A24F-1396055D9F98}"/>
              </a:ext>
            </a:extLst>
          </p:cNvPr>
          <p:cNvSpPr/>
          <p:nvPr/>
        </p:nvSpPr>
        <p:spPr>
          <a:xfrm>
            <a:off x="6331065" y="4056602"/>
            <a:ext cx="195046" cy="1924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b="1" dirty="0">
                <a:effectLst>
                  <a:outerShdw blurRad="38100" dist="38100" dir="2700000" algn="tl">
                    <a:srgbClr val="000000">
                      <a:alpha val="43137"/>
                    </a:srgbClr>
                  </a:outerShdw>
                </a:effectLst>
              </a:rPr>
              <a:t>e</a:t>
            </a:r>
          </a:p>
        </p:txBody>
      </p:sp>
      <p:sp>
        <p:nvSpPr>
          <p:cNvPr id="50" name="Oval 49">
            <a:extLst>
              <a:ext uri="{FF2B5EF4-FFF2-40B4-BE49-F238E27FC236}">
                <a16:creationId xmlns:a16="http://schemas.microsoft.com/office/drawing/2014/main" id="{CCA3ED67-2AB8-4583-B124-73B8AC99DBEC}"/>
              </a:ext>
            </a:extLst>
          </p:cNvPr>
          <p:cNvSpPr/>
          <p:nvPr/>
        </p:nvSpPr>
        <p:spPr>
          <a:xfrm>
            <a:off x="6329505" y="3542073"/>
            <a:ext cx="195046" cy="1924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b="1" dirty="0">
                <a:effectLst>
                  <a:outerShdw blurRad="38100" dist="38100" dir="2700000" algn="tl">
                    <a:srgbClr val="000000">
                      <a:alpha val="43137"/>
                    </a:srgbClr>
                  </a:outerShdw>
                </a:effectLst>
              </a:rPr>
              <a:t>e</a:t>
            </a:r>
          </a:p>
        </p:txBody>
      </p:sp>
      <p:sp>
        <p:nvSpPr>
          <p:cNvPr id="51" name="Oval 50">
            <a:extLst>
              <a:ext uri="{FF2B5EF4-FFF2-40B4-BE49-F238E27FC236}">
                <a16:creationId xmlns:a16="http://schemas.microsoft.com/office/drawing/2014/main" id="{2FCD8C16-09DA-4628-8BC8-49C0CCC75872}"/>
              </a:ext>
            </a:extLst>
          </p:cNvPr>
          <p:cNvSpPr/>
          <p:nvPr/>
        </p:nvSpPr>
        <p:spPr>
          <a:xfrm>
            <a:off x="2798742" y="4221810"/>
            <a:ext cx="195046" cy="1924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b="1" dirty="0">
                <a:effectLst>
                  <a:outerShdw blurRad="38100" dist="38100" dir="2700000" algn="tl">
                    <a:srgbClr val="000000">
                      <a:alpha val="43137"/>
                    </a:srgbClr>
                  </a:outerShdw>
                </a:effectLst>
              </a:rPr>
              <a:t>e</a:t>
            </a:r>
          </a:p>
        </p:txBody>
      </p:sp>
      <p:sp>
        <p:nvSpPr>
          <p:cNvPr id="52" name="Oval 51">
            <a:extLst>
              <a:ext uri="{FF2B5EF4-FFF2-40B4-BE49-F238E27FC236}">
                <a16:creationId xmlns:a16="http://schemas.microsoft.com/office/drawing/2014/main" id="{C6F449D1-12D6-4EA0-AE64-6CE75AF4E8AD}"/>
              </a:ext>
            </a:extLst>
          </p:cNvPr>
          <p:cNvSpPr/>
          <p:nvPr/>
        </p:nvSpPr>
        <p:spPr>
          <a:xfrm>
            <a:off x="3314086" y="4216477"/>
            <a:ext cx="195046" cy="19245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b="1" dirty="0">
                <a:effectLst>
                  <a:outerShdw blurRad="38100" dist="38100" dir="2700000" algn="tl">
                    <a:srgbClr val="000000">
                      <a:alpha val="43137"/>
                    </a:srgbClr>
                  </a:outerShdw>
                </a:effectLst>
              </a:rPr>
              <a:t>e</a:t>
            </a:r>
          </a:p>
        </p:txBody>
      </p:sp>
      <p:sp>
        <p:nvSpPr>
          <p:cNvPr id="53" name="TextBox 52">
            <a:extLst>
              <a:ext uri="{FF2B5EF4-FFF2-40B4-BE49-F238E27FC236}">
                <a16:creationId xmlns:a16="http://schemas.microsoft.com/office/drawing/2014/main" id="{75189148-B234-4978-8742-265828CB0393}"/>
              </a:ext>
            </a:extLst>
          </p:cNvPr>
          <p:cNvSpPr txBox="1"/>
          <p:nvPr/>
        </p:nvSpPr>
        <p:spPr>
          <a:xfrm>
            <a:off x="5534986" y="1640496"/>
            <a:ext cx="2053570" cy="461665"/>
          </a:xfrm>
          <a:prstGeom prst="rect">
            <a:avLst/>
          </a:prstGeom>
          <a:noFill/>
        </p:spPr>
        <p:txBody>
          <a:bodyPr wrap="square" rtlCol="0">
            <a:spAutoFit/>
          </a:bodyPr>
          <a:lstStyle/>
          <a:p>
            <a:pPr algn="ctr"/>
            <a:r>
              <a:rPr lang="en-US" sz="2400" dirty="0" err="1">
                <a:latin typeface="NikoshBAN" panose="02000000000000000000" pitchFamily="2" charset="0"/>
                <a:cs typeface="NikoshBAN" panose="02000000000000000000" pitchFamily="2" charset="0"/>
              </a:rPr>
              <a:t>প্রচলিত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বিদ্যু</a:t>
            </a:r>
            <a:r>
              <a:rPr lang="en-US" sz="2400" dirty="0">
                <a:latin typeface="NikoshBAN" panose="02000000000000000000" pitchFamily="2" charset="0"/>
                <a:cs typeface="NikoshBAN" panose="02000000000000000000" pitchFamily="2" charset="0"/>
              </a:rPr>
              <a:t>ৎ </a:t>
            </a:r>
            <a:r>
              <a:rPr lang="en-US" sz="2400" dirty="0" err="1">
                <a:latin typeface="NikoshBAN" panose="02000000000000000000" pitchFamily="2" charset="0"/>
                <a:cs typeface="NikoshBAN" panose="02000000000000000000" pitchFamily="2" charset="0"/>
              </a:rPr>
              <a:t>প্রবাহ</a:t>
            </a:r>
            <a:endParaRPr lang="en-US" sz="2400" dirty="0">
              <a:latin typeface="NikoshBAN" panose="02000000000000000000" pitchFamily="2" charset="0"/>
              <a:cs typeface="NikoshBAN" panose="02000000000000000000" pitchFamily="2" charset="0"/>
            </a:endParaRPr>
          </a:p>
        </p:txBody>
      </p:sp>
      <p:sp>
        <p:nvSpPr>
          <p:cNvPr id="54" name="Speech Bubble: Oval 53">
            <a:extLst>
              <a:ext uri="{FF2B5EF4-FFF2-40B4-BE49-F238E27FC236}">
                <a16:creationId xmlns:a16="http://schemas.microsoft.com/office/drawing/2014/main" id="{64268FE6-831A-40D7-8F8B-501D4E561720}"/>
              </a:ext>
            </a:extLst>
          </p:cNvPr>
          <p:cNvSpPr/>
          <p:nvPr/>
        </p:nvSpPr>
        <p:spPr>
          <a:xfrm>
            <a:off x="4627330" y="5665720"/>
            <a:ext cx="2257330" cy="539453"/>
          </a:xfrm>
          <a:prstGeom prst="wedgeEllipseCallout">
            <a:avLst>
              <a:gd name="adj1" fmla="val -39859"/>
              <a:gd name="adj2" fmla="val -155552"/>
            </a:avLst>
          </a:prstGeom>
          <a:gradFill flip="none" rotWithShape="1">
            <a:gsLst>
              <a:gs pos="43000">
                <a:schemeClr val="bg1"/>
              </a:gs>
              <a:gs pos="100000">
                <a:srgbClr val="00B050"/>
              </a:gs>
            </a:gsLst>
            <a:path path="shape">
              <a:fillToRect l="50000" t="50000" r="50000" b="50000"/>
            </a:path>
            <a:tileRect/>
          </a:gra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এখানে ক্লিক করুন</a:t>
            </a:r>
            <a:endParaRPr lang="en-US"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5" name="Group 4"/>
          <p:cNvGrpSpPr/>
          <p:nvPr/>
        </p:nvGrpSpPr>
        <p:grpSpPr>
          <a:xfrm>
            <a:off x="2413839" y="3046901"/>
            <a:ext cx="508526" cy="499915"/>
            <a:chOff x="2413839" y="3046901"/>
            <a:chExt cx="508526" cy="499915"/>
          </a:xfrm>
        </p:grpSpPr>
        <p:pic>
          <p:nvPicPr>
            <p:cNvPr id="59" name="Picture 58">
              <a:extLst>
                <a:ext uri="{FF2B5EF4-FFF2-40B4-BE49-F238E27FC236}">
                  <a16:creationId xmlns:a16="http://schemas.microsoft.com/office/drawing/2014/main" id="{283523FB-1831-465F-A4BA-9A84480E3FC6}"/>
                </a:ext>
              </a:extLst>
            </p:cNvPr>
            <p:cNvPicPr>
              <a:picLocks noChangeAspect="1"/>
            </p:cNvPicPr>
            <p:nvPr/>
          </p:nvPicPr>
          <p:blipFill>
            <a:blip r:embed="rId3"/>
            <a:stretch>
              <a:fillRect/>
            </a:stretch>
          </p:blipFill>
          <p:spPr>
            <a:xfrm>
              <a:off x="2413839" y="3046901"/>
              <a:ext cx="493819" cy="499915"/>
            </a:xfrm>
            <a:prstGeom prst="rect">
              <a:avLst/>
            </a:prstGeom>
            <a:noFill/>
          </p:spPr>
        </p:pic>
        <p:sp>
          <p:nvSpPr>
            <p:cNvPr id="60" name="Rectangle 59">
              <a:extLst>
                <a:ext uri="{FF2B5EF4-FFF2-40B4-BE49-F238E27FC236}">
                  <a16:creationId xmlns:a16="http://schemas.microsoft.com/office/drawing/2014/main" id="{419C9773-AD35-4A05-93B0-1D8DA3A91CC7}"/>
                </a:ext>
              </a:extLst>
            </p:cNvPr>
            <p:cNvSpPr/>
            <p:nvPr/>
          </p:nvSpPr>
          <p:spPr>
            <a:xfrm>
              <a:off x="2425616" y="3274054"/>
              <a:ext cx="496749" cy="11998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 name="Picture 62">
            <a:extLst>
              <a:ext uri="{FF2B5EF4-FFF2-40B4-BE49-F238E27FC236}">
                <a16:creationId xmlns:a16="http://schemas.microsoft.com/office/drawing/2014/main" id="{46835E5C-2916-42D9-92F8-A894E22A0723}"/>
              </a:ext>
            </a:extLst>
          </p:cNvPr>
          <p:cNvPicPr>
            <a:picLocks noChangeAspect="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rot="5400000">
            <a:off x="6428991" y="2982287"/>
            <a:ext cx="535315" cy="713753"/>
          </a:xfrm>
          <a:prstGeom prst="rect">
            <a:avLst/>
          </a:prstGeom>
        </p:spPr>
      </p:pic>
      <p:pic>
        <p:nvPicPr>
          <p:cNvPr id="64" name="Picture 63">
            <a:extLst>
              <a:ext uri="{FF2B5EF4-FFF2-40B4-BE49-F238E27FC236}">
                <a16:creationId xmlns:a16="http://schemas.microsoft.com/office/drawing/2014/main" id="{6EF8FE64-FD32-405F-8D3B-F088A0C15F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470387" y="3015464"/>
            <a:ext cx="476178" cy="634904"/>
          </a:xfrm>
          <a:prstGeom prst="rect">
            <a:avLst/>
          </a:prstGeom>
        </p:spPr>
      </p:pic>
      <p:sp>
        <p:nvSpPr>
          <p:cNvPr id="65" name="Flowchart: Stored Data 64">
            <a:extLst>
              <a:ext uri="{FF2B5EF4-FFF2-40B4-BE49-F238E27FC236}">
                <a16:creationId xmlns:a16="http://schemas.microsoft.com/office/drawing/2014/main" id="{3EDA83C8-B75A-4CA4-AC16-91237A985A9E}"/>
              </a:ext>
            </a:extLst>
          </p:cNvPr>
          <p:cNvSpPr/>
          <p:nvPr/>
        </p:nvSpPr>
        <p:spPr>
          <a:xfrm>
            <a:off x="6327995" y="3227590"/>
            <a:ext cx="193484" cy="211193"/>
          </a:xfrm>
          <a:prstGeom prst="flowChartOnlineStorage">
            <a:avLst/>
          </a:prstGeom>
          <a:solidFill>
            <a:schemeClr val="bg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own Arrow Callout 7">
            <a:extLst>
              <a:ext uri="{FF2B5EF4-FFF2-40B4-BE49-F238E27FC236}">
                <a16:creationId xmlns:a16="http://schemas.microsoft.com/office/drawing/2014/main" id="{A5696656-62DA-4903-AF60-6F1B3A0B4954}"/>
              </a:ext>
            </a:extLst>
          </p:cNvPr>
          <p:cNvSpPr/>
          <p:nvPr/>
        </p:nvSpPr>
        <p:spPr>
          <a:xfrm>
            <a:off x="2198171" y="456445"/>
            <a:ext cx="4573950" cy="762000"/>
          </a:xfrm>
          <a:prstGeom prst="downArrowCallout">
            <a:avLst>
              <a:gd name="adj1" fmla="val 22176"/>
              <a:gd name="adj2" fmla="val 25000"/>
              <a:gd name="adj3" fmla="val 25000"/>
              <a:gd name="adj4" fmla="val 64977"/>
            </a:avLst>
          </a:prstGeom>
          <a:gradFill flip="none" rotWithShape="1">
            <a:gsLst>
              <a:gs pos="100000">
                <a:srgbClr val="00B050"/>
              </a:gs>
              <a:gs pos="92000">
                <a:schemeClr val="bg1">
                  <a:lumMod val="95000"/>
                </a:schemeClr>
              </a:gs>
            </a:gsLst>
            <a:path path="shape">
              <a:fillToRect l="50000" t="50000" r="50000" b="50000"/>
            </a:path>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নিচের </a:t>
            </a:r>
            <a:r>
              <a:rPr lang="en-US" sz="28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বৈদ্যুতিক</a:t>
            </a:r>
            <a:r>
              <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বর্তনী</a:t>
            </a:r>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লক্ষ্য কর</a:t>
            </a:r>
            <a:endPar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74642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up)">
                                      <p:cBhvr>
                                        <p:cTn id="7" dur="500"/>
                                        <p:tgtEl>
                                          <p:spTgt spid="54"/>
                                        </p:tgtEl>
                                      </p:cBhvr>
                                    </p:animEffect>
                                  </p:childTnLst>
                                </p:cTn>
                              </p:par>
                            </p:childTnLst>
                          </p:cTn>
                        </p:par>
                        <p:par>
                          <p:cTn id="8" fill="hold">
                            <p:stCondLst>
                              <p:cond delay="500"/>
                            </p:stCondLst>
                            <p:childTnLst>
                              <p:par>
                                <p:cTn id="9" presetID="22" presetClass="exit" presetSubtype="4" fill="hold" grpId="1" nodeType="afterEffect">
                                  <p:stCondLst>
                                    <p:cond delay="0"/>
                                  </p:stCondLst>
                                  <p:childTnLst>
                                    <p:animEffect transition="out" filter="wipe(down)">
                                      <p:cBhvr>
                                        <p:cTn id="10" dur="5000"/>
                                        <p:tgtEl>
                                          <p:spTgt spid="54"/>
                                        </p:tgtEl>
                                      </p:cBhvr>
                                    </p:animEffect>
                                    <p:set>
                                      <p:cBhvr>
                                        <p:cTn id="11" dur="1" fill="hold">
                                          <p:stCondLst>
                                            <p:cond delay="49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1"/>
                    </p:tgtEl>
                  </p:cond>
                </p:stCondLst>
                <p:endSync evt="end" delay="0">
                  <p:rtn val="all"/>
                </p:endSync>
                <p:childTnLst>
                  <p:par>
                    <p:cTn id="13" fill="hold">
                      <p:stCondLst>
                        <p:cond delay="0"/>
                      </p:stCondLst>
                      <p:childTnLst>
                        <p:par>
                          <p:cTn id="14" fill="hold">
                            <p:stCondLst>
                              <p:cond delay="0"/>
                            </p:stCondLst>
                            <p:childTnLst>
                              <p:par>
                                <p:cTn id="15" presetID="8" presetClass="emph" presetSubtype="0" fill="hold" nodeType="clickEffect">
                                  <p:stCondLst>
                                    <p:cond delay="0"/>
                                  </p:stCondLst>
                                  <p:childTnLst>
                                    <p:animRot by="2700000">
                                      <p:cBhvr>
                                        <p:cTn id="16" dur="100" fill="hold"/>
                                        <p:tgtEl>
                                          <p:spTgt spid="2"/>
                                        </p:tgtEl>
                                        <p:attrNameLst>
                                          <p:attrName>r</p:attrName>
                                        </p:attrNameLst>
                                      </p:cBhvr>
                                    </p:animRot>
                                  </p:childTnLst>
                                </p:cTn>
                              </p:par>
                            </p:childTnLst>
                          </p:cTn>
                        </p:par>
                        <p:par>
                          <p:cTn id="17" fill="hold">
                            <p:stCondLst>
                              <p:cond delay="100"/>
                            </p:stCondLst>
                            <p:childTnLst>
                              <p:par>
                                <p:cTn id="18" presetID="10"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500"/>
                                        <p:tgtEl>
                                          <p:spTgt spid="4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fade">
                                      <p:cBhvr>
                                        <p:cTn id="80" dur="500"/>
                                        <p:tgtEl>
                                          <p:spTgt spid="5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fade">
                                      <p:cBhvr>
                                        <p:cTn id="83" dur="500"/>
                                        <p:tgtEl>
                                          <p:spTgt spid="49"/>
                                        </p:tgtEl>
                                      </p:cBhvr>
                                    </p:animEffect>
                                  </p:childTnLst>
                                </p:cTn>
                              </p:par>
                              <p:par>
                                <p:cTn id="84" presetID="0" presetClass="path" presetSubtype="0" repeatCount="indefinite" fill="hold" grpId="3" nodeType="withEffect">
                                  <p:stCondLst>
                                    <p:cond delay="0"/>
                                  </p:stCondLst>
                                  <p:endCondLst>
                                    <p:cond evt="onNext" delay="0">
                                      <p:tgtEl>
                                        <p:sldTgt/>
                                      </p:tgtEl>
                                    </p:cond>
                                  </p:endCondLst>
                                  <p:childTnLst>
                                    <p:animMotion origin="layout" path="M -3.05556E-6 -0.00116 L -0.10416 0.00069 L -0.10555 0.28449 L 0.30591 0.28657 L 0.30591 0.00069 L -3.05556E-6 -0.00116 Z " pathEditMode="relative" rAng="0" ptsTypes="AAAAAA">
                                      <p:cBhvr>
                                        <p:cTn id="85" dur="10000" fill="hold"/>
                                        <p:tgtEl>
                                          <p:spTgt spid="34"/>
                                        </p:tgtEl>
                                        <p:attrNameLst>
                                          <p:attrName>ppt_x</p:attrName>
                                          <p:attrName>ppt_y</p:attrName>
                                        </p:attrNameLst>
                                      </p:cBhvr>
                                      <p:rCtr x="10017" y="14375"/>
                                    </p:animMotion>
                                  </p:childTnLst>
                                </p:cTn>
                              </p:par>
                              <p:par>
                                <p:cTn id="86" presetID="0" presetClass="path" presetSubtype="0" repeatCount="indefinite" fill="hold" grpId="3" nodeType="withEffect">
                                  <p:stCondLst>
                                    <p:cond delay="0"/>
                                  </p:stCondLst>
                                  <p:endCondLst>
                                    <p:cond evt="onNext" delay="0">
                                      <p:tgtEl>
                                        <p:sldTgt/>
                                      </p:tgtEl>
                                    </p:cond>
                                  </p:endCondLst>
                                  <p:childTnLst>
                                    <p:animMotion origin="layout" path="M 0.00052 -0.00232 L -0.0493 -0.00047 L -0.0493 0.28333 L 0.36354 0.28541 L 0.36042 -0.00047 L 0.00052 -0.00232 Z " pathEditMode="relative" rAng="0" ptsTypes="AAAAAA">
                                      <p:cBhvr>
                                        <p:cTn id="87" dur="10000" fill="hold"/>
                                        <p:tgtEl>
                                          <p:spTgt spid="33"/>
                                        </p:tgtEl>
                                        <p:attrNameLst>
                                          <p:attrName>ppt_x</p:attrName>
                                          <p:attrName>ppt_y</p:attrName>
                                        </p:attrNameLst>
                                      </p:cBhvr>
                                      <p:rCtr x="15660" y="14375"/>
                                    </p:animMotion>
                                  </p:childTnLst>
                                </p:cTn>
                              </p:par>
                              <p:par>
                                <p:cTn id="88" presetID="0" presetClass="path" presetSubtype="0" repeatCount="indefinite" fill="hold" grpId="3" nodeType="withEffect">
                                  <p:stCondLst>
                                    <p:cond delay="0"/>
                                  </p:stCondLst>
                                  <p:endCondLst>
                                    <p:cond evt="onNext" delay="0">
                                      <p:tgtEl>
                                        <p:sldTgt/>
                                      </p:tgtEl>
                                    </p:cond>
                                  </p:endCondLst>
                                  <p:childTnLst>
                                    <p:animMotion origin="layout" path="M -0.00087 -0.00301 L -0.00087 0.26574 L 0.41197 0.26366 C 0.41145 0.16968 0.41093 0.0757 0.41041 -0.01828 L -0.00087 -0.02199 L -0.00087 -0.00301 Z " pathEditMode="relative" rAng="0" ptsTypes="AAAAAA">
                                      <p:cBhvr>
                                        <p:cTn id="89" dur="10000" fill="hold"/>
                                        <p:tgtEl>
                                          <p:spTgt spid="32"/>
                                        </p:tgtEl>
                                        <p:attrNameLst>
                                          <p:attrName>ppt_x</p:attrName>
                                          <p:attrName>ppt_y</p:attrName>
                                        </p:attrNameLst>
                                      </p:cBhvr>
                                      <p:rCtr x="20642" y="12477"/>
                                    </p:animMotion>
                                  </p:childTnLst>
                                </p:cTn>
                              </p:par>
                              <p:par>
                                <p:cTn id="90" presetID="0" presetClass="path" presetSubtype="0" repeatCount="indefinite" fill="hold" grpId="3" nodeType="withEffect">
                                  <p:stCondLst>
                                    <p:cond delay="0"/>
                                  </p:stCondLst>
                                  <p:endCondLst>
                                    <p:cond evt="onNext" delay="0">
                                      <p:tgtEl>
                                        <p:sldTgt/>
                                      </p:tgtEl>
                                    </p:cond>
                                  </p:endCondLst>
                                  <p:childTnLst>
                                    <p:animMotion origin="layout" path="M -1.11111E-6 -0.00301 L 0.00139 0.18194 L 0.41285 0.18194 L 0.41285 -0.10023 L -1.11111E-6 -0.10394 L -1.11111E-6 -0.00301 Z " pathEditMode="relative" rAng="0" ptsTypes="AAAAAA">
                                      <p:cBhvr>
                                        <p:cTn id="91" dur="10000" fill="hold"/>
                                        <p:tgtEl>
                                          <p:spTgt spid="29"/>
                                        </p:tgtEl>
                                        <p:attrNameLst>
                                          <p:attrName>ppt_x</p:attrName>
                                          <p:attrName>ppt_y</p:attrName>
                                        </p:attrNameLst>
                                      </p:cBhvr>
                                      <p:rCtr x="20642" y="4190"/>
                                    </p:animMotion>
                                  </p:childTnLst>
                                </p:cTn>
                              </p:par>
                              <p:par>
                                <p:cTn id="92" presetID="0" presetClass="path" presetSubtype="0" repeatCount="indefinite" fill="hold" grpId="3" nodeType="withEffect">
                                  <p:stCondLst>
                                    <p:cond delay="0"/>
                                  </p:stCondLst>
                                  <p:endCondLst>
                                    <p:cond evt="onNext" delay="0">
                                      <p:tgtEl>
                                        <p:sldTgt/>
                                      </p:tgtEl>
                                    </p:cond>
                                  </p:endCondLst>
                                  <p:childTnLst>
                                    <p:animMotion origin="layout" path="M -0.00069 -0.00093 L 0.0007 0.11157 L 0.41215 0.11157 L 0.41215 -0.17431 L 0.0007 -0.17246 L -0.00069 -0.00093 Z " pathEditMode="relative" rAng="0" ptsTypes="AAAAAA">
                                      <p:cBhvr>
                                        <p:cTn id="93" dur="10000" fill="hold"/>
                                        <p:tgtEl>
                                          <p:spTgt spid="42"/>
                                        </p:tgtEl>
                                        <p:attrNameLst>
                                          <p:attrName>ppt_x</p:attrName>
                                          <p:attrName>ppt_y</p:attrName>
                                        </p:attrNameLst>
                                      </p:cBhvr>
                                      <p:rCtr x="20642" y="-3056"/>
                                    </p:animMotion>
                                  </p:childTnLst>
                                </p:cTn>
                              </p:par>
                              <p:par>
                                <p:cTn id="94" presetID="0" presetClass="path" presetSubtype="0" repeatCount="indefinite" fill="hold" grpId="3" nodeType="withEffect">
                                  <p:stCondLst>
                                    <p:cond delay="0"/>
                                  </p:stCondLst>
                                  <p:endCondLst>
                                    <p:cond evt="onNext" delay="0">
                                      <p:tgtEl>
                                        <p:sldTgt/>
                                      </p:tgtEl>
                                    </p:cond>
                                  </p:endCondLst>
                                  <p:childTnLst>
                                    <p:animMotion origin="layout" path="M 0.00087 0.00185 L 0.00226 0.04004 L 0.41232 0.03796 L 0.41232 -0.24398 L 0.00226 -0.24769 C 0.00173 -0.16459 0.00121 -0.08148 0.00087 0.00185 Z " pathEditMode="relative" rAng="0" ptsTypes="AAAAAA">
                                      <p:cBhvr>
                                        <p:cTn id="95" dur="10000" fill="hold"/>
                                        <p:tgtEl>
                                          <p:spTgt spid="41"/>
                                        </p:tgtEl>
                                        <p:attrNameLst>
                                          <p:attrName>ppt_x</p:attrName>
                                          <p:attrName>ppt_y</p:attrName>
                                        </p:attrNameLst>
                                      </p:cBhvr>
                                      <p:rCtr x="20573" y="-10579"/>
                                    </p:animMotion>
                                  </p:childTnLst>
                                </p:cTn>
                              </p:par>
                              <p:par>
                                <p:cTn id="96" presetID="0" presetClass="path" presetSubtype="0" repeatCount="indefinite" fill="hold" grpId="3" nodeType="withEffect">
                                  <p:stCondLst>
                                    <p:cond delay="0"/>
                                  </p:stCondLst>
                                  <p:endCondLst>
                                    <p:cond evt="onNext" delay="0">
                                      <p:tgtEl>
                                        <p:sldTgt/>
                                      </p:tgtEl>
                                    </p:cond>
                                  </p:endCondLst>
                                  <p:childTnLst>
                                    <p:animMotion origin="layout" path="M -0.00174 0.00231 L 0.38836 0.00023 L 0.38836 -0.28357 L -0.02309 -0.28542 L -0.02448 0.00023 L -0.00174 0.00231 Z " pathEditMode="relative" rAng="0" ptsTypes="AAAAAA">
                                      <p:cBhvr>
                                        <p:cTn id="97" dur="10000" fill="hold"/>
                                        <p:tgtEl>
                                          <p:spTgt spid="51"/>
                                        </p:tgtEl>
                                        <p:attrNameLst>
                                          <p:attrName>ppt_x</p:attrName>
                                          <p:attrName>ppt_y</p:attrName>
                                        </p:attrNameLst>
                                      </p:cBhvr>
                                      <p:rCtr x="18368" y="-14398"/>
                                    </p:animMotion>
                                  </p:childTnLst>
                                </p:cTn>
                              </p:par>
                              <p:par>
                                <p:cTn id="98" presetID="0" presetClass="path" presetSubtype="0" repeatCount="indefinite" fill="hold" grpId="3" nodeType="withEffect">
                                  <p:stCondLst>
                                    <p:cond delay="0"/>
                                  </p:stCondLst>
                                  <p:endCondLst>
                                    <p:cond evt="onNext" delay="0">
                                      <p:tgtEl>
                                        <p:sldTgt/>
                                      </p:tgtEl>
                                    </p:cond>
                                  </p:endCondLst>
                                  <p:childTnLst>
                                    <p:animMotion origin="layout" path="M -0.00035 -3.7037E-6 L 0.33264 -3.7037E-6 C 0.33212 -0.09213 0.3316 -0.18426 0.33108 -0.27615 L -0.07726 -0.28333 L -0.07847 0.00209 L -0.00035 -3.7037E-6 Z " pathEditMode="relative" rAng="0" ptsTypes="AAAAAA">
                                      <p:cBhvr>
                                        <p:cTn id="99" dur="10000" fill="hold"/>
                                        <p:tgtEl>
                                          <p:spTgt spid="52"/>
                                        </p:tgtEl>
                                        <p:attrNameLst>
                                          <p:attrName>ppt_x</p:attrName>
                                          <p:attrName>ppt_y</p:attrName>
                                        </p:attrNameLst>
                                      </p:cBhvr>
                                      <p:rCtr x="12743" y="-14074"/>
                                    </p:animMotion>
                                  </p:childTnLst>
                                </p:cTn>
                              </p:par>
                              <p:par>
                                <p:cTn id="100" presetID="0" presetClass="path" presetSubtype="0" repeatCount="indefinite" fill="hold" grpId="3" nodeType="withEffect">
                                  <p:stCondLst>
                                    <p:cond delay="0"/>
                                  </p:stCondLst>
                                  <p:endCondLst>
                                    <p:cond evt="onNext" delay="0">
                                      <p:tgtEl>
                                        <p:sldTgt/>
                                      </p:tgtEl>
                                    </p:cond>
                                  </p:endCondLst>
                                  <p:childTnLst>
                                    <p:animMotion origin="layout" path="M 0.00018 -0.00116 L 0.27743 0.00092 L 0.27743 -0.28287 L -0.13402 -0.28287 L -0.13402 0.00092 L 0.00018 -0.00116 Z " pathEditMode="relative" rAng="0" ptsTypes="AAAAAA">
                                      <p:cBhvr>
                                        <p:cTn id="101" dur="10000" fill="hold"/>
                                        <p:tgtEl>
                                          <p:spTgt spid="45"/>
                                        </p:tgtEl>
                                        <p:attrNameLst>
                                          <p:attrName>ppt_x</p:attrName>
                                          <p:attrName>ppt_y</p:attrName>
                                        </p:attrNameLst>
                                      </p:cBhvr>
                                      <p:rCtr x="7153" y="-13981"/>
                                    </p:animMotion>
                                  </p:childTnLst>
                                </p:cTn>
                              </p:par>
                              <p:par>
                                <p:cTn id="102" presetID="0" presetClass="path" presetSubtype="0" repeatCount="indefinite" fill="hold" grpId="3" nodeType="withEffect">
                                  <p:stCondLst>
                                    <p:cond delay="0"/>
                                  </p:stCondLst>
                                  <p:endCondLst>
                                    <p:cond evt="onNext" delay="0">
                                      <p:tgtEl>
                                        <p:sldTgt/>
                                      </p:tgtEl>
                                    </p:cond>
                                  </p:endCondLst>
                                  <p:childTnLst>
                                    <p:animMotion origin="layout" path="M 0.00104 -0.00138 L 0.22118 0.00417 C 0.22066 -0.09097 0.22014 -0.18634 0.21962 -0.28148 L -0.18889 -0.28333 L -0.18889 0.00625 L 0.00104 -0.00138 Z " pathEditMode="relative" rAng="0" ptsTypes="AAAAAA">
                                      <p:cBhvr>
                                        <p:cTn id="103" dur="10000" fill="hold"/>
                                        <p:tgtEl>
                                          <p:spTgt spid="46"/>
                                        </p:tgtEl>
                                        <p:attrNameLst>
                                          <p:attrName>ppt_x</p:attrName>
                                          <p:attrName>ppt_y</p:attrName>
                                        </p:attrNameLst>
                                      </p:cBhvr>
                                      <p:rCtr x="1510" y="-13727"/>
                                    </p:animMotion>
                                  </p:childTnLst>
                                </p:cTn>
                              </p:par>
                              <p:par>
                                <p:cTn id="104" presetID="0" presetClass="path" presetSubtype="0" repeatCount="indefinite" fill="hold" grpId="3" nodeType="withEffect">
                                  <p:stCondLst>
                                    <p:cond delay="0"/>
                                  </p:stCondLst>
                                  <p:endCondLst>
                                    <p:cond evt="onNext" delay="0">
                                      <p:tgtEl>
                                        <p:sldTgt/>
                                      </p:tgtEl>
                                    </p:cond>
                                  </p:endCondLst>
                                  <p:childTnLst>
                                    <p:animMotion origin="layout" path="M -0.00017 0.0007 L 0.16563 0.0044 L 0.16268 -0.28102 L -0.24583 -0.28102 L -0.24583 0.00648 L -0.00017 0.0007 Z " pathEditMode="relative" rAng="0" ptsTypes="AAAAAA">
                                      <p:cBhvr>
                                        <p:cTn id="105" dur="10000" fill="hold"/>
                                        <p:tgtEl>
                                          <p:spTgt spid="47"/>
                                        </p:tgtEl>
                                        <p:attrNameLst>
                                          <p:attrName>ppt_x</p:attrName>
                                          <p:attrName>ppt_y</p:attrName>
                                        </p:attrNameLst>
                                      </p:cBhvr>
                                      <p:rCtr x="-3993" y="-13796"/>
                                    </p:animMotion>
                                  </p:childTnLst>
                                </p:cTn>
                              </p:par>
                              <p:par>
                                <p:cTn id="106" presetID="0" presetClass="path" presetSubtype="0" repeatCount="indefinite" fill="hold" grpId="3" nodeType="withEffect">
                                  <p:stCondLst>
                                    <p:cond delay="0"/>
                                  </p:stCondLst>
                                  <p:endCondLst>
                                    <p:cond evt="onNext" delay="0">
                                      <p:tgtEl>
                                        <p:sldTgt/>
                                      </p:tgtEl>
                                    </p:cond>
                                  </p:endCondLst>
                                  <p:childTnLst>
                                    <p:animMotion origin="layout" path="M -0.00121 -0.00324 L 0.10885 0.00255 L 0.10885 -0.2831 L -0.30121 -0.2831 C -0.30174 -0.18796 -0.30226 -0.09282 -0.3026 0.00255 L -0.00121 -0.00324 Z " pathEditMode="relative" rAng="0" ptsTypes="AAAAAA">
                                      <p:cBhvr>
                                        <p:cTn id="107" dur="10000" fill="hold"/>
                                        <p:tgtEl>
                                          <p:spTgt spid="43"/>
                                        </p:tgtEl>
                                        <p:attrNameLst>
                                          <p:attrName>ppt_x</p:attrName>
                                          <p:attrName>ppt_y</p:attrName>
                                        </p:attrNameLst>
                                      </p:cBhvr>
                                      <p:rCtr x="-9566" y="-13704"/>
                                    </p:animMotion>
                                  </p:childTnLst>
                                </p:cTn>
                              </p:par>
                              <p:par>
                                <p:cTn id="108" presetID="0" presetClass="path" presetSubtype="0" repeatCount="indefinite" fill="hold" grpId="3" nodeType="withEffect">
                                  <p:stCondLst>
                                    <p:cond delay="0"/>
                                  </p:stCondLst>
                                  <p:endCondLst>
                                    <p:cond evt="onNext" delay="0">
                                      <p:tgtEl>
                                        <p:sldTgt/>
                                      </p:tgtEl>
                                    </p:cond>
                                  </p:endCondLst>
                                  <p:childTnLst>
                                    <p:animMotion origin="layout" path="M 0.00069 0.00069 L 0.05225 -0.00139 C 0.05173 -0.09537 0.05121 -0.18912 0.05069 -0.2831 L -0.36059 -0.28495 C -0.36025 -0.19051 -0.35973 -0.09583 -0.3592 -0.00139 L 0.00069 0.00069 Z " pathEditMode="relative" rAng="0" ptsTypes="AAAAAA">
                                      <p:cBhvr>
                                        <p:cTn id="109" dur="10000" fill="hold"/>
                                        <p:tgtEl>
                                          <p:spTgt spid="44"/>
                                        </p:tgtEl>
                                        <p:attrNameLst>
                                          <p:attrName>ppt_x</p:attrName>
                                          <p:attrName>ppt_y</p:attrName>
                                        </p:attrNameLst>
                                      </p:cBhvr>
                                      <p:rCtr x="-15486" y="-14282"/>
                                    </p:animMotion>
                                  </p:childTnLst>
                                </p:cTn>
                              </p:par>
                              <p:par>
                                <p:cTn id="110" presetID="0" presetClass="path" presetSubtype="0" repeatCount="indefinite" fill="hold" grpId="3" nodeType="withEffect">
                                  <p:stCondLst>
                                    <p:cond delay="0"/>
                                  </p:stCondLst>
                                  <p:endCondLst>
                                    <p:cond evt="onNext" delay="0">
                                      <p:tgtEl>
                                        <p:sldTgt/>
                                      </p:tgtEl>
                                    </p:cond>
                                  </p:endCondLst>
                                  <p:childTnLst>
                                    <p:animMotion origin="layout" path="M 0.00052 -0.00047 L 0.00052 -0.25926 L -0.40798 -0.25926 L -0.40798 0.02638 L 0.00208 0.0243 L 0.00052 -0.00047 Z " pathEditMode="relative" rAng="0" ptsTypes="AAAAAA">
                                      <p:cBhvr>
                                        <p:cTn id="111" dur="10000" fill="hold"/>
                                        <p:tgtEl>
                                          <p:spTgt spid="49"/>
                                        </p:tgtEl>
                                        <p:attrNameLst>
                                          <p:attrName>ppt_x</p:attrName>
                                          <p:attrName>ppt_y</p:attrName>
                                        </p:attrNameLst>
                                      </p:cBhvr>
                                      <p:rCtr x="-20347" y="-11597"/>
                                    </p:animMotion>
                                  </p:childTnLst>
                                </p:cTn>
                              </p:par>
                              <p:par>
                                <p:cTn id="112" presetID="0" presetClass="path" presetSubtype="0" repeatCount="indefinite" fill="hold" grpId="3" nodeType="withEffect">
                                  <p:stCondLst>
                                    <p:cond delay="0"/>
                                  </p:stCondLst>
                                  <p:endCondLst>
                                    <p:cond evt="onNext" delay="0">
                                      <p:tgtEl>
                                        <p:sldTgt/>
                                      </p:tgtEl>
                                    </p:cond>
                                  </p:endCondLst>
                                  <p:childTnLst>
                                    <p:animMotion origin="layout" path="M 0.00052 0.00024 L 0.00208 -0.1824 L -0.40781 -0.18426 C -0.40834 -0.08912 -0.40886 0.00602 -0.4092 0.10139 L 0.00364 0.10139 L 0.00052 0.00024 Z " pathEditMode="relative" rAng="0" ptsTypes="AAAAAA">
                                      <p:cBhvr>
                                        <p:cTn id="113" dur="10000" fill="hold"/>
                                        <p:tgtEl>
                                          <p:spTgt spid="50"/>
                                        </p:tgtEl>
                                        <p:attrNameLst>
                                          <p:attrName>ppt_x</p:attrName>
                                          <p:attrName>ppt_y</p:attrName>
                                        </p:attrNameLst>
                                      </p:cBhvr>
                                      <p:rCtr x="-20330" y="-4167"/>
                                    </p:animMotion>
                                  </p:childTnLst>
                                </p:cTn>
                              </p:par>
                              <p:par>
                                <p:cTn id="114" presetID="0" presetClass="path" presetSubtype="0" repeatCount="indefinite" fill="hold" grpId="3" nodeType="withEffect">
                                  <p:stCondLst>
                                    <p:cond delay="0"/>
                                  </p:stCondLst>
                                  <p:endCondLst>
                                    <p:cond evt="onNext" delay="0">
                                      <p:tgtEl>
                                        <p:sldTgt/>
                                      </p:tgtEl>
                                    </p:cond>
                                  </p:endCondLst>
                                  <p:childTnLst>
                                    <p:animMotion origin="layout" path="M 0.00018 0.00116 L 0.00018 -0.10532 L -0.40972 -0.10532 C -0.40937 -0.01018 -0.40885 0.08495 -0.40833 0.18032 L 0.00174 0.17824 L 0.00018 0.00116 Z " pathEditMode="relative" rAng="0" ptsTypes="AAAAAA">
                                      <p:cBhvr>
                                        <p:cTn id="115" dur="10000" fill="hold"/>
                                        <p:tgtEl>
                                          <p:spTgt spid="48"/>
                                        </p:tgtEl>
                                        <p:attrNameLst>
                                          <p:attrName>ppt_x</p:attrName>
                                          <p:attrName>ppt_y</p:attrName>
                                        </p:attrNameLst>
                                      </p:cBhvr>
                                      <p:rCtr x="-20417" y="3634"/>
                                    </p:animMotion>
                                  </p:childTnLst>
                                </p:cTn>
                              </p:par>
                              <p:par>
                                <p:cTn id="116" presetID="0" presetClass="path" presetSubtype="0" repeatCount="indefinite" fill="hold" grpId="3" nodeType="withEffect">
                                  <p:stCondLst>
                                    <p:cond delay="0"/>
                                  </p:stCondLst>
                                  <p:endCondLst>
                                    <p:cond evt="onNext" delay="0">
                                      <p:tgtEl>
                                        <p:sldTgt/>
                                      </p:tgtEl>
                                    </p:cond>
                                  </p:endCondLst>
                                  <p:childTnLst>
                                    <p:animMotion origin="layout" path="M -0.00052 0.00023 L 0.00104 -0.0301 L -0.40885 -0.02824 C -0.40937 0.06504 -0.40989 0.15833 -0.41024 0.25162 L 0.00261 0.25555 C 0.00209 0.16967 0.00157 0.08403 -0.00052 0.00023 Z " pathEditMode="relative" rAng="0" ptsTypes="AAAAAA">
                                      <p:cBhvr>
                                        <p:cTn id="117" dur="10000" fill="hold"/>
                                        <p:tgtEl>
                                          <p:spTgt spid="40"/>
                                        </p:tgtEl>
                                        <p:attrNameLst>
                                          <p:attrName>ppt_x</p:attrName>
                                          <p:attrName>ppt_y</p:attrName>
                                        </p:attrNameLst>
                                      </p:cBhvr>
                                      <p:rCtr x="-20330" y="11250"/>
                                    </p:animMotion>
                                  </p:childTnLst>
                                </p:cTn>
                              </p:par>
                              <p:par>
                                <p:cTn id="118" presetID="0" presetClass="path" presetSubtype="0" repeatCount="indefinite" fill="hold" grpId="3" nodeType="withEffect">
                                  <p:stCondLst>
                                    <p:cond delay="0"/>
                                  </p:stCondLst>
                                  <p:endCondLst>
                                    <p:cond evt="onNext" delay="0">
                                      <p:tgtEl>
                                        <p:sldTgt/>
                                      </p:tgtEl>
                                    </p:cond>
                                  </p:endCondLst>
                                  <p:childTnLst>
                                    <p:animMotion origin="layout" path="M -0.00017 0.00092 L -0.37725 0.00092 L -0.37725 0.28472 L 0.03281 0.28472 L 0.03281 0.00092 L -0.00017 0.00092 Z " pathEditMode="relative" rAng="0" ptsTypes="AAAAAA">
                                      <p:cBhvr>
                                        <p:cTn id="119" dur="10000" fill="hold"/>
                                        <p:tgtEl>
                                          <p:spTgt spid="39"/>
                                        </p:tgtEl>
                                        <p:attrNameLst>
                                          <p:attrName>ppt_x</p:attrName>
                                          <p:attrName>ppt_y</p:attrName>
                                        </p:attrNameLst>
                                      </p:cBhvr>
                                      <p:rCtr x="-17205" y="14190"/>
                                    </p:animMotion>
                                  </p:childTnLst>
                                </p:cTn>
                              </p:par>
                              <p:par>
                                <p:cTn id="120" presetID="0" presetClass="path" presetSubtype="0" repeatCount="indefinite" fill="hold" grpId="3" nodeType="withEffect">
                                  <p:stCondLst>
                                    <p:cond delay="0"/>
                                  </p:stCondLst>
                                  <p:endCondLst>
                                    <p:cond evt="onNext" delay="0">
                                      <p:tgtEl>
                                        <p:sldTgt/>
                                      </p:tgtEl>
                                    </p:cond>
                                  </p:endCondLst>
                                  <p:childTnLst>
                                    <p:animMotion origin="layout" path="M -2.22222E-6 3.7037E-6 L -0.321 0.00185 C -0.32153 0.09629 -0.32205 0.19097 -0.32222 0.28564 L 0.08976 0.28356 L 0.08681 0.00185 L -2.22222E-6 3.7037E-6 Z " pathEditMode="relative" rAng="0" ptsTypes="AAAAAA">
                                      <p:cBhvr>
                                        <p:cTn id="121" dur="10000" fill="hold"/>
                                        <p:tgtEl>
                                          <p:spTgt spid="38"/>
                                        </p:tgtEl>
                                        <p:attrNameLst>
                                          <p:attrName>ppt_x</p:attrName>
                                          <p:attrName>ppt_y</p:attrName>
                                        </p:attrNameLst>
                                      </p:cBhvr>
                                      <p:rCtr x="-11632" y="14282"/>
                                    </p:animMotion>
                                  </p:childTnLst>
                                </p:cTn>
                              </p:par>
                              <p:par>
                                <p:cTn id="122" presetID="0" presetClass="path" presetSubtype="0" repeatCount="indefinite" fill="hold" grpId="3" nodeType="withEffect">
                                  <p:stCondLst>
                                    <p:cond delay="0"/>
                                  </p:stCondLst>
                                  <p:endCondLst>
                                    <p:cond evt="onNext" delay="0">
                                      <p:tgtEl>
                                        <p:sldTgt/>
                                      </p:tgtEl>
                                    </p:cond>
                                  </p:endCondLst>
                                  <p:childTnLst>
                                    <p:animMotion origin="layout" path="M -0.00069 -0.00116 L -0.2677 0.00255 C -0.26736 0.09769 -0.26684 0.19306 -0.26631 0.28843 L 0.14375 0.28634 L 0.14375 0.00255 L -0.00069 -0.00116 Z " pathEditMode="relative" rAng="0" ptsTypes="AAAAAA">
                                      <p:cBhvr>
                                        <p:cTn id="123" dur="10000" fill="hold"/>
                                        <p:tgtEl>
                                          <p:spTgt spid="37"/>
                                        </p:tgtEl>
                                        <p:attrNameLst>
                                          <p:attrName>ppt_x</p:attrName>
                                          <p:attrName>ppt_y</p:attrName>
                                        </p:attrNameLst>
                                      </p:cBhvr>
                                      <p:rCtr x="-6128" y="14468"/>
                                    </p:animMotion>
                                  </p:childTnLst>
                                </p:cTn>
                              </p:par>
                              <p:par>
                                <p:cTn id="124" presetID="0" presetClass="path" presetSubtype="0" repeatCount="indefinite" fill="hold" grpId="4" nodeType="withEffect">
                                  <p:stCondLst>
                                    <p:cond delay="0"/>
                                  </p:stCondLst>
                                  <p:endCondLst>
                                    <p:cond evt="onNext" delay="0">
                                      <p:tgtEl>
                                        <p:sldTgt/>
                                      </p:tgtEl>
                                    </p:cond>
                                  </p:endCondLst>
                                  <p:childTnLst>
                                    <p:animMotion origin="layout" path="M 0.0007 0.00093 L -0.26631 0.00093 L -0.26631 0.28472 L 0.14514 0.28264 L 0.14219 0.00278 L 0.0007 0.00093 Z " pathEditMode="relative" rAng="0" ptsTypes="AAAAAA">
                                      <p:cBhvr>
                                        <p:cTn id="125" dur="10000" fill="hold"/>
                                        <p:tgtEl>
                                          <p:spTgt spid="37"/>
                                        </p:tgtEl>
                                        <p:attrNameLst>
                                          <p:attrName>ppt_x</p:attrName>
                                          <p:attrName>ppt_y</p:attrName>
                                        </p:attrNameLst>
                                      </p:cBhvr>
                                      <p:rCtr x="-6128" y="14190"/>
                                    </p:animMotion>
                                  </p:childTnLst>
                                </p:cTn>
                              </p:par>
                              <p:par>
                                <p:cTn id="126" presetID="0" presetClass="path" presetSubtype="0" repeatCount="indefinite" fill="hold" grpId="3" nodeType="withEffect">
                                  <p:stCondLst>
                                    <p:cond delay="0"/>
                                  </p:stCondLst>
                                  <p:endCondLst>
                                    <p:cond evt="onNext" delay="0">
                                      <p:tgtEl>
                                        <p:sldTgt/>
                                      </p:tgtEl>
                                    </p:cond>
                                  </p:endCondLst>
                                  <p:childTnLst>
                                    <p:animMotion origin="layout" path="M 0.00052 -0.00116 L -0.21093 -0.00116 L -0.21093 0.28843 L 0.19913 0.28449 L 0.19913 0.00255 L 0.00052 -0.00116 Z " pathEditMode="relative" rAng="0" ptsTypes="AAAAAA">
                                      <p:cBhvr>
                                        <p:cTn id="127" dur="10000" fill="hold"/>
                                        <p:tgtEl>
                                          <p:spTgt spid="36"/>
                                        </p:tgtEl>
                                        <p:attrNameLst>
                                          <p:attrName>ppt_x</p:attrName>
                                          <p:attrName>ppt_y</p:attrName>
                                        </p:attrNameLst>
                                      </p:cBhvr>
                                      <p:rCtr x="-642" y="14468"/>
                                    </p:animMotion>
                                  </p:childTnLst>
                                </p:cTn>
                              </p:par>
                              <p:par>
                                <p:cTn id="128" presetID="0" presetClass="path" presetSubtype="0" repeatCount="indefinite" fill="hold" grpId="3" nodeType="withEffect">
                                  <p:stCondLst>
                                    <p:cond delay="0"/>
                                  </p:stCondLst>
                                  <p:endCondLst>
                                    <p:cond evt="onNext" delay="0">
                                      <p:tgtEl>
                                        <p:sldTgt/>
                                      </p:tgtEl>
                                    </p:cond>
                                  </p:endCondLst>
                                  <p:childTnLst>
                                    <p:animMotion origin="layout" path="M 1.66667E-6 -2.96296E-6 L -0.15452 -2.96296E-6 C -0.15504 0.0956 -0.15556 0.19167 -0.15556 0.2875 L 0.25417 0.28357 L 0.25417 -2.96296E-6 L 1.66667E-6 -2.96296E-6 Z " pathEditMode="relative" rAng="0" ptsTypes="AAAAAA">
                                      <p:cBhvr>
                                        <p:cTn id="129" dur="10000" fill="hold"/>
                                        <p:tgtEl>
                                          <p:spTgt spid="35"/>
                                        </p:tgtEl>
                                        <p:attrNameLst>
                                          <p:attrName>ppt_x</p:attrName>
                                          <p:attrName>ppt_y</p:attrName>
                                        </p:attrNameLst>
                                      </p:cBhvr>
                                      <p:rCtr x="4931" y="14375"/>
                                    </p:animMotion>
                                  </p:childTnLst>
                                </p:cTn>
                              </p:par>
                              <p:par>
                                <p:cTn id="130" presetID="1" presetClass="entr" presetSubtype="0" fill="hold" nodeType="withEffect">
                                  <p:stCondLst>
                                    <p:cond delay="0"/>
                                  </p:stCondLst>
                                  <p:childTnLst>
                                    <p:set>
                                      <p:cBhvr>
                                        <p:cTn id="131" dur="1" fill="hold">
                                          <p:stCondLst>
                                            <p:cond delay="0"/>
                                          </p:stCondLst>
                                        </p:cTn>
                                        <p:tgtEl>
                                          <p:spTgt spid="64"/>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8" presetClass="emph" presetSubtype="0" fill="hold" nodeType="clickEffect">
                                  <p:stCondLst>
                                    <p:cond delay="0"/>
                                  </p:stCondLst>
                                  <p:childTnLst>
                                    <p:animRot by="-2700000">
                                      <p:cBhvr>
                                        <p:cTn id="135" dur="100" fill="hold"/>
                                        <p:tgtEl>
                                          <p:spTgt spid="2"/>
                                        </p:tgtEl>
                                        <p:attrNameLst>
                                          <p:attrName>r</p:attrName>
                                        </p:attrNameLst>
                                      </p:cBhvr>
                                    </p:animRot>
                                  </p:childTnLst>
                                </p:cTn>
                              </p:par>
                              <p:par>
                                <p:cTn id="136" presetID="1" presetClass="exit" presetSubtype="0" fill="hold" nodeType="withEffect">
                                  <p:stCondLst>
                                    <p:cond delay="0"/>
                                  </p:stCondLst>
                                  <p:childTnLst>
                                    <p:set>
                                      <p:cBhvr>
                                        <p:cTn id="137" dur="1" fill="hold">
                                          <p:stCondLst>
                                            <p:cond delay="0"/>
                                          </p:stCondLst>
                                        </p:cTn>
                                        <p:tgtEl>
                                          <p:spTgt spid="64"/>
                                        </p:tgtEl>
                                        <p:attrNameLst>
                                          <p:attrName>style.visibility</p:attrName>
                                        </p:attrNameLst>
                                      </p:cBhvr>
                                      <p:to>
                                        <p:strVal val="hidden"/>
                                      </p:to>
                                    </p:set>
                                  </p:childTnLst>
                                </p:cTn>
                              </p:par>
                              <p:par>
                                <p:cTn id="138" presetID="1" presetClass="exit" presetSubtype="0" fill="hold" grpId="4" nodeType="withEffect">
                                  <p:stCondLst>
                                    <p:cond delay="0"/>
                                  </p:stCondLst>
                                  <p:childTnLst>
                                    <p:set>
                                      <p:cBhvr>
                                        <p:cTn id="139" dur="1" fill="hold">
                                          <p:stCondLst>
                                            <p:cond delay="0"/>
                                          </p:stCondLst>
                                        </p:cTn>
                                        <p:tgtEl>
                                          <p:spTgt spid="34"/>
                                        </p:tgtEl>
                                        <p:attrNameLst>
                                          <p:attrName>style.visibility</p:attrName>
                                        </p:attrNameLst>
                                      </p:cBhvr>
                                      <p:to>
                                        <p:strVal val="hidden"/>
                                      </p:to>
                                    </p:set>
                                  </p:childTnLst>
                                </p:cTn>
                              </p:par>
                              <p:par>
                                <p:cTn id="140" presetID="1" presetClass="exit" presetSubtype="0" fill="hold" grpId="4" nodeType="withEffect">
                                  <p:stCondLst>
                                    <p:cond delay="0"/>
                                  </p:stCondLst>
                                  <p:childTnLst>
                                    <p:set>
                                      <p:cBhvr>
                                        <p:cTn id="141" dur="1" fill="hold">
                                          <p:stCondLst>
                                            <p:cond delay="0"/>
                                          </p:stCondLst>
                                        </p:cTn>
                                        <p:tgtEl>
                                          <p:spTgt spid="33"/>
                                        </p:tgtEl>
                                        <p:attrNameLst>
                                          <p:attrName>style.visibility</p:attrName>
                                        </p:attrNameLst>
                                      </p:cBhvr>
                                      <p:to>
                                        <p:strVal val="hidden"/>
                                      </p:to>
                                    </p:set>
                                  </p:childTnLst>
                                </p:cTn>
                              </p:par>
                              <p:par>
                                <p:cTn id="142" presetID="1" presetClass="exit" presetSubtype="0" fill="hold" grpId="4" nodeType="withEffect">
                                  <p:stCondLst>
                                    <p:cond delay="0"/>
                                  </p:stCondLst>
                                  <p:childTnLst>
                                    <p:set>
                                      <p:cBhvr>
                                        <p:cTn id="143" dur="1" fill="hold">
                                          <p:stCondLst>
                                            <p:cond delay="0"/>
                                          </p:stCondLst>
                                        </p:cTn>
                                        <p:tgtEl>
                                          <p:spTgt spid="32"/>
                                        </p:tgtEl>
                                        <p:attrNameLst>
                                          <p:attrName>style.visibility</p:attrName>
                                        </p:attrNameLst>
                                      </p:cBhvr>
                                      <p:to>
                                        <p:strVal val="hidden"/>
                                      </p:to>
                                    </p:set>
                                  </p:childTnLst>
                                </p:cTn>
                              </p:par>
                              <p:par>
                                <p:cTn id="144" presetID="1" presetClass="exit" presetSubtype="0" fill="hold" grpId="4" nodeType="withEffect">
                                  <p:stCondLst>
                                    <p:cond delay="0"/>
                                  </p:stCondLst>
                                  <p:childTnLst>
                                    <p:set>
                                      <p:cBhvr>
                                        <p:cTn id="145" dur="1" fill="hold">
                                          <p:stCondLst>
                                            <p:cond delay="0"/>
                                          </p:stCondLst>
                                        </p:cTn>
                                        <p:tgtEl>
                                          <p:spTgt spid="29"/>
                                        </p:tgtEl>
                                        <p:attrNameLst>
                                          <p:attrName>style.visibility</p:attrName>
                                        </p:attrNameLst>
                                      </p:cBhvr>
                                      <p:to>
                                        <p:strVal val="hidden"/>
                                      </p:to>
                                    </p:set>
                                  </p:childTnLst>
                                </p:cTn>
                              </p:par>
                              <p:par>
                                <p:cTn id="146" presetID="1" presetClass="exit" presetSubtype="0" fill="hold" grpId="4" nodeType="withEffect">
                                  <p:stCondLst>
                                    <p:cond delay="0"/>
                                  </p:stCondLst>
                                  <p:childTnLst>
                                    <p:set>
                                      <p:cBhvr>
                                        <p:cTn id="147" dur="1" fill="hold">
                                          <p:stCondLst>
                                            <p:cond delay="0"/>
                                          </p:stCondLst>
                                        </p:cTn>
                                        <p:tgtEl>
                                          <p:spTgt spid="42"/>
                                        </p:tgtEl>
                                        <p:attrNameLst>
                                          <p:attrName>style.visibility</p:attrName>
                                        </p:attrNameLst>
                                      </p:cBhvr>
                                      <p:to>
                                        <p:strVal val="hidden"/>
                                      </p:to>
                                    </p:set>
                                  </p:childTnLst>
                                </p:cTn>
                              </p:par>
                              <p:par>
                                <p:cTn id="148" presetID="1" presetClass="exit" presetSubtype="0" fill="hold" grpId="4" nodeType="withEffect">
                                  <p:stCondLst>
                                    <p:cond delay="0"/>
                                  </p:stCondLst>
                                  <p:childTnLst>
                                    <p:set>
                                      <p:cBhvr>
                                        <p:cTn id="149" dur="1" fill="hold">
                                          <p:stCondLst>
                                            <p:cond delay="0"/>
                                          </p:stCondLst>
                                        </p:cTn>
                                        <p:tgtEl>
                                          <p:spTgt spid="41"/>
                                        </p:tgtEl>
                                        <p:attrNameLst>
                                          <p:attrName>style.visibility</p:attrName>
                                        </p:attrNameLst>
                                      </p:cBhvr>
                                      <p:to>
                                        <p:strVal val="hidden"/>
                                      </p:to>
                                    </p:set>
                                  </p:childTnLst>
                                </p:cTn>
                              </p:par>
                              <p:par>
                                <p:cTn id="150" presetID="1" presetClass="exit" presetSubtype="0" fill="hold" grpId="4" nodeType="withEffect">
                                  <p:stCondLst>
                                    <p:cond delay="0"/>
                                  </p:stCondLst>
                                  <p:childTnLst>
                                    <p:set>
                                      <p:cBhvr>
                                        <p:cTn id="151" dur="1" fill="hold">
                                          <p:stCondLst>
                                            <p:cond delay="0"/>
                                          </p:stCondLst>
                                        </p:cTn>
                                        <p:tgtEl>
                                          <p:spTgt spid="51"/>
                                        </p:tgtEl>
                                        <p:attrNameLst>
                                          <p:attrName>style.visibility</p:attrName>
                                        </p:attrNameLst>
                                      </p:cBhvr>
                                      <p:to>
                                        <p:strVal val="hidden"/>
                                      </p:to>
                                    </p:set>
                                  </p:childTnLst>
                                </p:cTn>
                              </p:par>
                              <p:par>
                                <p:cTn id="152" presetID="1" presetClass="exit" presetSubtype="0" fill="hold" grpId="4" nodeType="withEffect">
                                  <p:stCondLst>
                                    <p:cond delay="0"/>
                                  </p:stCondLst>
                                  <p:childTnLst>
                                    <p:set>
                                      <p:cBhvr>
                                        <p:cTn id="153" dur="1" fill="hold">
                                          <p:stCondLst>
                                            <p:cond delay="0"/>
                                          </p:stCondLst>
                                        </p:cTn>
                                        <p:tgtEl>
                                          <p:spTgt spid="52"/>
                                        </p:tgtEl>
                                        <p:attrNameLst>
                                          <p:attrName>style.visibility</p:attrName>
                                        </p:attrNameLst>
                                      </p:cBhvr>
                                      <p:to>
                                        <p:strVal val="hidden"/>
                                      </p:to>
                                    </p:set>
                                  </p:childTnLst>
                                </p:cTn>
                              </p:par>
                              <p:par>
                                <p:cTn id="154" presetID="1" presetClass="exit" presetSubtype="0" fill="hold" grpId="4" nodeType="withEffect">
                                  <p:stCondLst>
                                    <p:cond delay="0"/>
                                  </p:stCondLst>
                                  <p:childTnLst>
                                    <p:set>
                                      <p:cBhvr>
                                        <p:cTn id="155" dur="1" fill="hold">
                                          <p:stCondLst>
                                            <p:cond delay="0"/>
                                          </p:stCondLst>
                                        </p:cTn>
                                        <p:tgtEl>
                                          <p:spTgt spid="45"/>
                                        </p:tgtEl>
                                        <p:attrNameLst>
                                          <p:attrName>style.visibility</p:attrName>
                                        </p:attrNameLst>
                                      </p:cBhvr>
                                      <p:to>
                                        <p:strVal val="hidden"/>
                                      </p:to>
                                    </p:set>
                                  </p:childTnLst>
                                </p:cTn>
                              </p:par>
                              <p:par>
                                <p:cTn id="156" presetID="1" presetClass="exit" presetSubtype="0" fill="hold" grpId="4" nodeType="withEffect">
                                  <p:stCondLst>
                                    <p:cond delay="0"/>
                                  </p:stCondLst>
                                  <p:childTnLst>
                                    <p:set>
                                      <p:cBhvr>
                                        <p:cTn id="157" dur="1" fill="hold">
                                          <p:stCondLst>
                                            <p:cond delay="0"/>
                                          </p:stCondLst>
                                        </p:cTn>
                                        <p:tgtEl>
                                          <p:spTgt spid="46"/>
                                        </p:tgtEl>
                                        <p:attrNameLst>
                                          <p:attrName>style.visibility</p:attrName>
                                        </p:attrNameLst>
                                      </p:cBhvr>
                                      <p:to>
                                        <p:strVal val="hidden"/>
                                      </p:to>
                                    </p:set>
                                  </p:childTnLst>
                                </p:cTn>
                              </p:par>
                              <p:par>
                                <p:cTn id="158" presetID="1" presetClass="exit" presetSubtype="0" fill="hold" grpId="4" nodeType="withEffect">
                                  <p:stCondLst>
                                    <p:cond delay="0"/>
                                  </p:stCondLst>
                                  <p:childTnLst>
                                    <p:set>
                                      <p:cBhvr>
                                        <p:cTn id="159" dur="1" fill="hold">
                                          <p:stCondLst>
                                            <p:cond delay="0"/>
                                          </p:stCondLst>
                                        </p:cTn>
                                        <p:tgtEl>
                                          <p:spTgt spid="47"/>
                                        </p:tgtEl>
                                        <p:attrNameLst>
                                          <p:attrName>style.visibility</p:attrName>
                                        </p:attrNameLst>
                                      </p:cBhvr>
                                      <p:to>
                                        <p:strVal val="hidden"/>
                                      </p:to>
                                    </p:set>
                                  </p:childTnLst>
                                </p:cTn>
                              </p:par>
                              <p:par>
                                <p:cTn id="160" presetID="1" presetClass="exit" presetSubtype="0" fill="hold" grpId="4" nodeType="withEffect">
                                  <p:stCondLst>
                                    <p:cond delay="0"/>
                                  </p:stCondLst>
                                  <p:childTnLst>
                                    <p:set>
                                      <p:cBhvr>
                                        <p:cTn id="161" dur="1" fill="hold">
                                          <p:stCondLst>
                                            <p:cond delay="0"/>
                                          </p:stCondLst>
                                        </p:cTn>
                                        <p:tgtEl>
                                          <p:spTgt spid="43"/>
                                        </p:tgtEl>
                                        <p:attrNameLst>
                                          <p:attrName>style.visibility</p:attrName>
                                        </p:attrNameLst>
                                      </p:cBhvr>
                                      <p:to>
                                        <p:strVal val="hidden"/>
                                      </p:to>
                                    </p:set>
                                  </p:childTnLst>
                                </p:cTn>
                              </p:par>
                              <p:par>
                                <p:cTn id="162" presetID="1" presetClass="exit" presetSubtype="0" fill="hold" grpId="4" nodeType="withEffect">
                                  <p:stCondLst>
                                    <p:cond delay="0"/>
                                  </p:stCondLst>
                                  <p:childTnLst>
                                    <p:set>
                                      <p:cBhvr>
                                        <p:cTn id="163" dur="1" fill="hold">
                                          <p:stCondLst>
                                            <p:cond delay="0"/>
                                          </p:stCondLst>
                                        </p:cTn>
                                        <p:tgtEl>
                                          <p:spTgt spid="44"/>
                                        </p:tgtEl>
                                        <p:attrNameLst>
                                          <p:attrName>style.visibility</p:attrName>
                                        </p:attrNameLst>
                                      </p:cBhvr>
                                      <p:to>
                                        <p:strVal val="hidden"/>
                                      </p:to>
                                    </p:set>
                                  </p:childTnLst>
                                </p:cTn>
                              </p:par>
                              <p:par>
                                <p:cTn id="164" presetID="1" presetClass="exit" presetSubtype="0" fill="hold" grpId="4" nodeType="withEffect">
                                  <p:stCondLst>
                                    <p:cond delay="0"/>
                                  </p:stCondLst>
                                  <p:childTnLst>
                                    <p:set>
                                      <p:cBhvr>
                                        <p:cTn id="165" dur="1" fill="hold">
                                          <p:stCondLst>
                                            <p:cond delay="0"/>
                                          </p:stCondLst>
                                        </p:cTn>
                                        <p:tgtEl>
                                          <p:spTgt spid="35"/>
                                        </p:tgtEl>
                                        <p:attrNameLst>
                                          <p:attrName>style.visibility</p:attrName>
                                        </p:attrNameLst>
                                      </p:cBhvr>
                                      <p:to>
                                        <p:strVal val="hidden"/>
                                      </p:to>
                                    </p:set>
                                  </p:childTnLst>
                                </p:cTn>
                              </p:par>
                              <p:par>
                                <p:cTn id="166" presetID="1" presetClass="exit" presetSubtype="0" fill="hold" grpId="4" nodeType="withEffect">
                                  <p:stCondLst>
                                    <p:cond delay="0"/>
                                  </p:stCondLst>
                                  <p:childTnLst>
                                    <p:set>
                                      <p:cBhvr>
                                        <p:cTn id="167" dur="1" fill="hold">
                                          <p:stCondLst>
                                            <p:cond delay="0"/>
                                          </p:stCondLst>
                                        </p:cTn>
                                        <p:tgtEl>
                                          <p:spTgt spid="36"/>
                                        </p:tgtEl>
                                        <p:attrNameLst>
                                          <p:attrName>style.visibility</p:attrName>
                                        </p:attrNameLst>
                                      </p:cBhvr>
                                      <p:to>
                                        <p:strVal val="hidden"/>
                                      </p:to>
                                    </p:set>
                                  </p:childTnLst>
                                </p:cTn>
                              </p:par>
                              <p:par>
                                <p:cTn id="168" presetID="1" presetClass="exit" presetSubtype="0" fill="hold" grpId="5" nodeType="withEffect">
                                  <p:stCondLst>
                                    <p:cond delay="0"/>
                                  </p:stCondLst>
                                  <p:childTnLst>
                                    <p:set>
                                      <p:cBhvr>
                                        <p:cTn id="169" dur="1" fill="hold">
                                          <p:stCondLst>
                                            <p:cond delay="0"/>
                                          </p:stCondLst>
                                        </p:cTn>
                                        <p:tgtEl>
                                          <p:spTgt spid="37"/>
                                        </p:tgtEl>
                                        <p:attrNameLst>
                                          <p:attrName>style.visibility</p:attrName>
                                        </p:attrNameLst>
                                      </p:cBhvr>
                                      <p:to>
                                        <p:strVal val="hidden"/>
                                      </p:to>
                                    </p:set>
                                  </p:childTnLst>
                                </p:cTn>
                              </p:par>
                              <p:par>
                                <p:cTn id="170" presetID="1" presetClass="exit" presetSubtype="0" fill="hold" grpId="4" nodeType="withEffect">
                                  <p:stCondLst>
                                    <p:cond delay="0"/>
                                  </p:stCondLst>
                                  <p:childTnLst>
                                    <p:set>
                                      <p:cBhvr>
                                        <p:cTn id="171" dur="1" fill="hold">
                                          <p:stCondLst>
                                            <p:cond delay="0"/>
                                          </p:stCondLst>
                                        </p:cTn>
                                        <p:tgtEl>
                                          <p:spTgt spid="38"/>
                                        </p:tgtEl>
                                        <p:attrNameLst>
                                          <p:attrName>style.visibility</p:attrName>
                                        </p:attrNameLst>
                                      </p:cBhvr>
                                      <p:to>
                                        <p:strVal val="hidden"/>
                                      </p:to>
                                    </p:set>
                                  </p:childTnLst>
                                </p:cTn>
                              </p:par>
                              <p:par>
                                <p:cTn id="172" presetID="1" presetClass="exit" presetSubtype="0" fill="hold" grpId="4" nodeType="withEffect">
                                  <p:stCondLst>
                                    <p:cond delay="0"/>
                                  </p:stCondLst>
                                  <p:childTnLst>
                                    <p:set>
                                      <p:cBhvr>
                                        <p:cTn id="173" dur="1" fill="hold">
                                          <p:stCondLst>
                                            <p:cond delay="0"/>
                                          </p:stCondLst>
                                        </p:cTn>
                                        <p:tgtEl>
                                          <p:spTgt spid="39"/>
                                        </p:tgtEl>
                                        <p:attrNameLst>
                                          <p:attrName>style.visibility</p:attrName>
                                        </p:attrNameLst>
                                      </p:cBhvr>
                                      <p:to>
                                        <p:strVal val="hidden"/>
                                      </p:to>
                                    </p:set>
                                  </p:childTnLst>
                                </p:cTn>
                              </p:par>
                              <p:par>
                                <p:cTn id="174" presetID="1" presetClass="exit" presetSubtype="0" fill="hold" grpId="4" nodeType="withEffect">
                                  <p:stCondLst>
                                    <p:cond delay="0"/>
                                  </p:stCondLst>
                                  <p:childTnLst>
                                    <p:set>
                                      <p:cBhvr>
                                        <p:cTn id="175" dur="1" fill="hold">
                                          <p:stCondLst>
                                            <p:cond delay="0"/>
                                          </p:stCondLst>
                                        </p:cTn>
                                        <p:tgtEl>
                                          <p:spTgt spid="40"/>
                                        </p:tgtEl>
                                        <p:attrNameLst>
                                          <p:attrName>style.visibility</p:attrName>
                                        </p:attrNameLst>
                                      </p:cBhvr>
                                      <p:to>
                                        <p:strVal val="hidden"/>
                                      </p:to>
                                    </p:set>
                                  </p:childTnLst>
                                </p:cTn>
                              </p:par>
                              <p:par>
                                <p:cTn id="176" presetID="1" presetClass="exit" presetSubtype="0" fill="hold" grpId="4" nodeType="withEffect">
                                  <p:stCondLst>
                                    <p:cond delay="0"/>
                                  </p:stCondLst>
                                  <p:childTnLst>
                                    <p:set>
                                      <p:cBhvr>
                                        <p:cTn id="177" dur="1" fill="hold">
                                          <p:stCondLst>
                                            <p:cond delay="0"/>
                                          </p:stCondLst>
                                        </p:cTn>
                                        <p:tgtEl>
                                          <p:spTgt spid="48"/>
                                        </p:tgtEl>
                                        <p:attrNameLst>
                                          <p:attrName>style.visibility</p:attrName>
                                        </p:attrNameLst>
                                      </p:cBhvr>
                                      <p:to>
                                        <p:strVal val="hidden"/>
                                      </p:to>
                                    </p:set>
                                  </p:childTnLst>
                                </p:cTn>
                              </p:par>
                              <p:par>
                                <p:cTn id="178" presetID="1" presetClass="exit" presetSubtype="0" fill="hold" grpId="4" nodeType="withEffect">
                                  <p:stCondLst>
                                    <p:cond delay="0"/>
                                  </p:stCondLst>
                                  <p:childTnLst>
                                    <p:set>
                                      <p:cBhvr>
                                        <p:cTn id="179" dur="1" fill="hold">
                                          <p:stCondLst>
                                            <p:cond delay="0"/>
                                          </p:stCondLst>
                                        </p:cTn>
                                        <p:tgtEl>
                                          <p:spTgt spid="50"/>
                                        </p:tgtEl>
                                        <p:attrNameLst>
                                          <p:attrName>style.visibility</p:attrName>
                                        </p:attrNameLst>
                                      </p:cBhvr>
                                      <p:to>
                                        <p:strVal val="hidden"/>
                                      </p:to>
                                    </p:set>
                                  </p:childTnLst>
                                </p:cTn>
                              </p:par>
                              <p:par>
                                <p:cTn id="180" presetID="1" presetClass="exit" presetSubtype="0" fill="hold" grpId="4" nodeType="withEffect">
                                  <p:stCondLst>
                                    <p:cond delay="0"/>
                                  </p:stCondLst>
                                  <p:childTnLst>
                                    <p:set>
                                      <p:cBhvr>
                                        <p:cTn id="181"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29" grpId="0" animBg="1"/>
      <p:bldP spid="29" grpId="3" animBg="1"/>
      <p:bldP spid="29" grpId="4" animBg="1"/>
      <p:bldP spid="32" grpId="0" animBg="1"/>
      <p:bldP spid="32" grpId="3" animBg="1"/>
      <p:bldP spid="32" grpId="4" animBg="1"/>
      <p:bldP spid="33" grpId="0" animBg="1"/>
      <p:bldP spid="33" grpId="3" animBg="1"/>
      <p:bldP spid="33" grpId="4" animBg="1"/>
      <p:bldP spid="34" grpId="0" animBg="1"/>
      <p:bldP spid="34" grpId="3" animBg="1"/>
      <p:bldP spid="34" grpId="4" animBg="1"/>
      <p:bldP spid="35" grpId="0" animBg="1"/>
      <p:bldP spid="35" grpId="3" animBg="1"/>
      <p:bldP spid="35" grpId="4" animBg="1"/>
      <p:bldP spid="36" grpId="0" animBg="1"/>
      <p:bldP spid="36" grpId="3" animBg="1"/>
      <p:bldP spid="36" grpId="4" animBg="1"/>
      <p:bldP spid="37" grpId="0" animBg="1"/>
      <p:bldP spid="37" grpId="3" animBg="1"/>
      <p:bldP spid="37" grpId="4" animBg="1"/>
      <p:bldP spid="37" grpId="5" animBg="1"/>
      <p:bldP spid="38" grpId="0" animBg="1"/>
      <p:bldP spid="38" grpId="3" animBg="1"/>
      <p:bldP spid="38" grpId="4" animBg="1"/>
      <p:bldP spid="39" grpId="0" animBg="1"/>
      <p:bldP spid="39" grpId="3" animBg="1"/>
      <p:bldP spid="39" grpId="4" animBg="1"/>
      <p:bldP spid="40" grpId="0" animBg="1"/>
      <p:bldP spid="40" grpId="3" animBg="1"/>
      <p:bldP spid="40" grpId="4" animBg="1"/>
      <p:bldP spid="41" grpId="0" animBg="1"/>
      <p:bldP spid="41" grpId="3" animBg="1"/>
      <p:bldP spid="41" grpId="4" animBg="1"/>
      <p:bldP spid="42" grpId="0" animBg="1"/>
      <p:bldP spid="42" grpId="3" animBg="1"/>
      <p:bldP spid="42" grpId="4" animBg="1"/>
      <p:bldP spid="43" grpId="0" animBg="1"/>
      <p:bldP spid="43" grpId="3" animBg="1"/>
      <p:bldP spid="43" grpId="4" animBg="1"/>
      <p:bldP spid="44" grpId="0" animBg="1"/>
      <p:bldP spid="44" grpId="3" animBg="1"/>
      <p:bldP spid="44" grpId="4" animBg="1"/>
      <p:bldP spid="45" grpId="0" animBg="1"/>
      <p:bldP spid="45" grpId="3" animBg="1"/>
      <p:bldP spid="45" grpId="4" animBg="1"/>
      <p:bldP spid="46" grpId="0" animBg="1"/>
      <p:bldP spid="46" grpId="3" animBg="1"/>
      <p:bldP spid="46" grpId="4" animBg="1"/>
      <p:bldP spid="47" grpId="0" animBg="1"/>
      <p:bldP spid="47" grpId="3" animBg="1"/>
      <p:bldP spid="47" grpId="4" animBg="1"/>
      <p:bldP spid="48" grpId="0" animBg="1"/>
      <p:bldP spid="48" grpId="3" animBg="1"/>
      <p:bldP spid="48" grpId="4" animBg="1"/>
      <p:bldP spid="49" grpId="0" animBg="1"/>
      <p:bldP spid="49" grpId="3" animBg="1"/>
      <p:bldP spid="49" grpId="4" animBg="1"/>
      <p:bldP spid="50" grpId="0" animBg="1"/>
      <p:bldP spid="50" grpId="3" animBg="1"/>
      <p:bldP spid="50" grpId="4" animBg="1"/>
      <p:bldP spid="51" grpId="0" animBg="1"/>
      <p:bldP spid="51" grpId="3" animBg="1"/>
      <p:bldP spid="51" grpId="4" animBg="1"/>
      <p:bldP spid="52" grpId="0" animBg="1"/>
      <p:bldP spid="52" grpId="3" animBg="1"/>
      <p:bldP spid="52" grpId="4" animBg="1"/>
      <p:bldP spid="54" grpId="0" animBg="1"/>
      <p:bldP spid="5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7">
            <a:extLst>
              <a:ext uri="{FF2B5EF4-FFF2-40B4-BE49-F238E27FC236}">
                <a16:creationId xmlns:a16="http://schemas.microsoft.com/office/drawing/2014/main" id="{43925C58-C535-4208-94D8-50B3DE20F5EC}"/>
              </a:ext>
            </a:extLst>
          </p:cNvPr>
          <p:cNvSpPr/>
          <p:nvPr/>
        </p:nvSpPr>
        <p:spPr>
          <a:xfrm>
            <a:off x="2198171" y="456445"/>
            <a:ext cx="4573950" cy="762000"/>
          </a:xfrm>
          <a:prstGeom prst="downArrowCallout">
            <a:avLst>
              <a:gd name="adj1" fmla="val 22176"/>
              <a:gd name="adj2" fmla="val 25000"/>
              <a:gd name="adj3" fmla="val 25000"/>
              <a:gd name="adj4" fmla="val 64977"/>
            </a:avLst>
          </a:prstGeom>
          <a:gradFill flip="none" rotWithShape="1">
            <a:gsLst>
              <a:gs pos="100000">
                <a:srgbClr val="00B050"/>
              </a:gs>
              <a:gs pos="92000">
                <a:schemeClr val="bg1">
                  <a:lumMod val="95000"/>
                </a:schemeClr>
              </a:gs>
            </a:gsLst>
            <a:path path="shape">
              <a:fillToRect l="50000" t="50000" r="50000" b="50000"/>
            </a:path>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dirty="0">
                <a:solidFill>
                  <a:schemeClr val="tx1"/>
                </a:solidFill>
                <a:effectLst>
                  <a:outerShdw blurRad="38100" dist="38100" dir="2700000" algn="tl">
                    <a:srgbClr val="000000">
                      <a:alpha val="43137"/>
                    </a:srgbClr>
                  </a:outerShdw>
                </a:effectLst>
                <a:latin typeface="NikoshBAN" pitchFamily="2" charset="0"/>
                <a:cs typeface="NikoshBAN" pitchFamily="2" charset="0"/>
              </a:rPr>
              <a:t>নিচের চিত্র</a:t>
            </a:r>
            <a:r>
              <a:rPr lang="bn-IN" sz="32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গুলি</a:t>
            </a:r>
            <a:r>
              <a:rPr lang="bn-BD" sz="32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লক্ষ্য কর</a:t>
            </a:r>
            <a:endParaRPr lang="en-US" sz="32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TextBox 2">
            <a:extLst>
              <a:ext uri="{FF2B5EF4-FFF2-40B4-BE49-F238E27FC236}">
                <a16:creationId xmlns:a16="http://schemas.microsoft.com/office/drawing/2014/main" id="{F11828F8-E5B1-4E18-A12E-8A020E5DEA46}"/>
              </a:ext>
            </a:extLst>
          </p:cNvPr>
          <p:cNvSpPr txBox="1"/>
          <p:nvPr/>
        </p:nvSpPr>
        <p:spPr>
          <a:xfrm flipH="1">
            <a:off x="1575083" y="3489891"/>
            <a:ext cx="2186501" cy="523220"/>
          </a:xfrm>
          <a:prstGeom prst="rect">
            <a:avLst/>
          </a:prstGeom>
          <a:noFill/>
        </p:spPr>
        <p:txBody>
          <a:bodyPr wrap="square" rtlCol="0">
            <a:spAutoFit/>
          </a:bodyPr>
          <a:lstStyle/>
          <a:p>
            <a:pPr algn="ct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ফ্যান</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149D84D4-8EE6-4F94-8703-540E33C5C1D9}"/>
              </a:ext>
            </a:extLst>
          </p:cNvPr>
          <p:cNvSpPr txBox="1"/>
          <p:nvPr/>
        </p:nvSpPr>
        <p:spPr>
          <a:xfrm flipH="1">
            <a:off x="5353347" y="3597944"/>
            <a:ext cx="2186501" cy="523220"/>
          </a:xfrm>
          <a:prstGeom prst="rect">
            <a:avLst/>
          </a:prstGeom>
          <a:noFill/>
        </p:spPr>
        <p:txBody>
          <a:bodyPr wrap="square" rtlCol="0">
            <a:spAutoFit/>
          </a:bodyPr>
          <a:lstStyle/>
          <a:p>
            <a:pPr algn="ct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লাইট</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79DCD7E0-B379-42F6-87FC-798682394F1B}"/>
              </a:ext>
            </a:extLst>
          </p:cNvPr>
          <p:cNvSpPr txBox="1"/>
          <p:nvPr/>
        </p:nvSpPr>
        <p:spPr>
          <a:xfrm flipH="1">
            <a:off x="1126684" y="6135357"/>
            <a:ext cx="3095380" cy="523220"/>
          </a:xfrm>
          <a:prstGeom prst="rect">
            <a:avLst/>
          </a:prstGeom>
          <a:noFill/>
        </p:spPr>
        <p:txBody>
          <a:bodyPr wrap="square" rtlCol="0">
            <a:spAutoFit/>
          </a:bodyPr>
          <a:lstStyle/>
          <a:p>
            <a:pPr algn="ct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টিভি</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7BF52F29-F703-4112-8C02-0463E032BA8E}"/>
              </a:ext>
            </a:extLst>
          </p:cNvPr>
          <p:cNvSpPr txBox="1"/>
          <p:nvPr/>
        </p:nvSpPr>
        <p:spPr>
          <a:xfrm flipH="1">
            <a:off x="5353347" y="6111324"/>
            <a:ext cx="2186501" cy="523220"/>
          </a:xfrm>
          <a:prstGeom prst="rect">
            <a:avLst/>
          </a:prstGeom>
          <a:noFill/>
        </p:spPr>
        <p:txBody>
          <a:bodyPr wrap="square" rtlCol="0">
            <a:spAutoFit/>
          </a:bodyPr>
          <a:lstStyle/>
          <a:p>
            <a:pPr algn="ct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কম্পিউটার</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id="{D850E9B3-4A13-4E03-A252-F5F0B705D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829" y="1540948"/>
            <a:ext cx="3269008" cy="1888052"/>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C6B80421-B115-4390-981F-8FDFE5D095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092" y="1540948"/>
            <a:ext cx="3269008" cy="1972523"/>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5BC0E6A5-5C3D-4C0A-95EF-923E77CE82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215" y="4154004"/>
            <a:ext cx="3269008" cy="1901925"/>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07209E90-E677-46D0-8188-970896BA4C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2092" y="4154003"/>
            <a:ext cx="3294693" cy="1901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906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60ECE-8C26-4B71-9B2F-A588F0199FF0}"/>
              </a:ext>
            </a:extLst>
          </p:cNvPr>
          <p:cNvSpPr txBox="1"/>
          <p:nvPr/>
        </p:nvSpPr>
        <p:spPr>
          <a:xfrm>
            <a:off x="226121" y="1107727"/>
            <a:ext cx="8191369" cy="2215991"/>
          </a:xfrm>
          <a:prstGeom prst="rect">
            <a:avLst/>
          </a:prstGeom>
          <a:noFill/>
        </p:spPr>
        <p:txBody>
          <a:bodyPr wrap="square" rtlCol="0">
            <a:spAutoFit/>
          </a:bodyPr>
          <a:lstStyle/>
          <a:p>
            <a:pPr algn="ctr"/>
            <a:r>
              <a:rPr lang="bn-IN" sz="13800" b="1" dirty="0">
                <a:ln w="22225">
                  <a:solidFill>
                    <a:schemeClr val="tx1"/>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ইলেকট্রন</a:t>
            </a:r>
            <a:endParaRPr lang="en-US" sz="13800" b="1" dirty="0">
              <a:ln w="22225">
                <a:solidFill>
                  <a:schemeClr val="tx1"/>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5CB2EFC9-8E53-4630-85D4-D957DAB53684}"/>
              </a:ext>
            </a:extLst>
          </p:cNvPr>
          <p:cNvSpPr/>
          <p:nvPr/>
        </p:nvSpPr>
        <p:spPr>
          <a:xfrm>
            <a:off x="504156" y="4123760"/>
            <a:ext cx="8334333" cy="2646878"/>
          </a:xfrm>
          <a:prstGeom prst="rect">
            <a:avLst/>
          </a:prstGeom>
        </p:spPr>
        <p:txBody>
          <a:bodyPr wrap="none">
            <a:spAutoFit/>
          </a:bodyPr>
          <a:lstStyle/>
          <a:p>
            <a:r>
              <a:rPr lang="bn-IN" sz="16600" b="1" dirty="0">
                <a:ln w="22225">
                  <a:solidFill>
                    <a:schemeClr val="tx1"/>
                  </a:solidFill>
                  <a:prstDash val="solid"/>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ইলেকট্রিসিটি</a:t>
            </a:r>
            <a:endParaRPr lang="en-US" sz="2800" dirty="0">
              <a:blipFill dpi="0" rotWithShape="1">
                <a:blip r:embed="rId3">
                  <a:extLst>
                    <a:ext uri="{28A0092B-C50C-407E-A947-70E740481C1C}">
                      <a14:useLocalDpi xmlns:a14="http://schemas.microsoft.com/office/drawing/2010/main" val="0"/>
                    </a:ext>
                  </a:extLst>
                </a:blip>
                <a:srcRect/>
                <a:stretch>
                  <a:fillRect/>
                </a:stretch>
              </a:blipFill>
            </a:endParaRPr>
          </a:p>
        </p:txBody>
      </p:sp>
      <p:sp>
        <p:nvSpPr>
          <p:cNvPr id="5" name="Rectangle 4">
            <a:extLst>
              <a:ext uri="{FF2B5EF4-FFF2-40B4-BE49-F238E27FC236}">
                <a16:creationId xmlns:a16="http://schemas.microsoft.com/office/drawing/2014/main" id="{0AA46991-536E-427C-888B-D5BE1BB3E165}"/>
              </a:ext>
            </a:extLst>
          </p:cNvPr>
          <p:cNvSpPr/>
          <p:nvPr/>
        </p:nvSpPr>
        <p:spPr>
          <a:xfrm>
            <a:off x="2198171" y="447963"/>
            <a:ext cx="4573951" cy="609600"/>
          </a:xfrm>
          <a:prstGeom prst="rect">
            <a:avLst/>
          </a:prstGeom>
          <a:gradFill>
            <a:gsLst>
              <a:gs pos="92000">
                <a:schemeClr val="bg1"/>
              </a:gs>
              <a:gs pos="100000">
                <a:srgbClr val="00B050"/>
              </a:gs>
            </a:gsLst>
            <a:path path="shape">
              <a:fillToRect l="50000" t="50000" r="50000" b="50000"/>
            </a:path>
          </a:gradFill>
          <a:ln>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r>
              <a:rPr lang="bn-IN" sz="4400" i="1" dirty="0">
                <a:solidFill>
                  <a:schemeClr val="tx1"/>
                </a:solidFill>
                <a:effectLst>
                  <a:outerShdw blurRad="38100" dist="38100" dir="2700000" algn="tl">
                    <a:srgbClr val="000000">
                      <a:alpha val="43137"/>
                    </a:srgbClr>
                  </a:outerShdw>
                </a:effectLst>
                <a:latin typeface="NikoshBAN" pitchFamily="2" charset="0"/>
                <a:cs typeface="NikoshBAN" pitchFamily="2" charset="0"/>
              </a:rPr>
              <a:t>আজকের বিষয়</a:t>
            </a:r>
            <a:r>
              <a:rPr lang="bn-BD" sz="4400" i="1"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en-US" sz="4400" i="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Rectangle 5">
            <a:extLst>
              <a:ext uri="{FF2B5EF4-FFF2-40B4-BE49-F238E27FC236}">
                <a16:creationId xmlns:a16="http://schemas.microsoft.com/office/drawing/2014/main" id="{AC53360D-3C33-4FFB-B8C4-BF3B3EC957DB}"/>
              </a:ext>
            </a:extLst>
          </p:cNvPr>
          <p:cNvSpPr/>
          <p:nvPr/>
        </p:nvSpPr>
        <p:spPr>
          <a:xfrm>
            <a:off x="3635559" y="2400300"/>
            <a:ext cx="1372492" cy="2646878"/>
          </a:xfrm>
          <a:prstGeom prst="rect">
            <a:avLst/>
          </a:prstGeom>
        </p:spPr>
        <p:txBody>
          <a:bodyPr wrap="none">
            <a:spAutoFit/>
          </a:bodyPr>
          <a:lstStyle/>
          <a:p>
            <a:r>
              <a:rPr lang="bn-IN" sz="16600" b="1" dirty="0">
                <a:ln w="22225">
                  <a:solidFill>
                    <a:schemeClr val="tx1"/>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ও</a:t>
            </a:r>
            <a:endParaRPr lang="en-US" sz="2800" dirty="0"/>
          </a:p>
        </p:txBody>
      </p:sp>
    </p:spTree>
    <p:extLst>
      <p:ext uri="{BB962C8B-B14F-4D97-AF65-F5344CB8AC3E}">
        <p14:creationId xmlns:p14="http://schemas.microsoft.com/office/powerpoint/2010/main" val="202021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D4E2C7-0758-490B-9636-D3C40052AC1C}"/>
              </a:ext>
            </a:extLst>
          </p:cNvPr>
          <p:cNvSpPr/>
          <p:nvPr/>
        </p:nvSpPr>
        <p:spPr>
          <a:xfrm>
            <a:off x="1862667" y="2093598"/>
            <a:ext cx="5988110" cy="804451"/>
          </a:xfrm>
          <a:prstGeom prst="rect">
            <a:avLst/>
          </a:prstGeom>
          <a:gradFill flip="none" rotWithShape="1">
            <a:gsLst>
              <a:gs pos="93000">
                <a:schemeClr val="bg1"/>
              </a:gs>
              <a:gs pos="100000">
                <a:srgbClr val="00B050"/>
              </a:gs>
            </a:gsLst>
            <a:path path="shape">
              <a:fillToRect l="50000" t="50000" r="50000" b="50000"/>
            </a:path>
            <a:tileRect/>
          </a:gra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1।</a:t>
            </a:r>
            <a:r>
              <a:rPr lang="bn-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ইলেকট্রন </a:t>
            </a:r>
            <a:r>
              <a:rPr lang="bn-IN" sz="2800" dirty="0">
                <a:effectLst>
                  <a:outerShdw blurRad="38100" dist="38100" dir="2700000" algn="tl">
                    <a:srgbClr val="000000">
                      <a:alpha val="43137"/>
                    </a:srgbClr>
                  </a:outerShdw>
                </a:effectLst>
                <a:latin typeface="NikoshBAN" pitchFamily="2" charset="0"/>
                <a:cs typeface="NikoshBAN" pitchFamily="2" charset="0"/>
              </a:rPr>
              <a:t>কী বলতে পারবে।</a:t>
            </a:r>
          </a:p>
        </p:txBody>
      </p:sp>
      <p:sp>
        <p:nvSpPr>
          <p:cNvPr id="3" name="Rectangle 2">
            <a:extLst>
              <a:ext uri="{FF2B5EF4-FFF2-40B4-BE49-F238E27FC236}">
                <a16:creationId xmlns:a16="http://schemas.microsoft.com/office/drawing/2014/main" id="{BCF5FFD5-9474-4DDE-9811-F44CFAC0EF68}"/>
              </a:ext>
            </a:extLst>
          </p:cNvPr>
          <p:cNvSpPr/>
          <p:nvPr/>
        </p:nvSpPr>
        <p:spPr>
          <a:xfrm>
            <a:off x="1862666" y="3941566"/>
            <a:ext cx="5990415" cy="804451"/>
          </a:xfrm>
          <a:prstGeom prst="rect">
            <a:avLst/>
          </a:prstGeom>
          <a:gradFill flip="none" rotWithShape="1">
            <a:gsLst>
              <a:gs pos="95000">
                <a:schemeClr val="bg1"/>
              </a:gs>
              <a:gs pos="100000">
                <a:srgbClr val="00B050"/>
              </a:gs>
            </a:gsLst>
            <a:path path="shape">
              <a:fillToRect l="50000" t="50000" r="50000" b="50000"/>
            </a:path>
            <a:tileRect/>
          </a:gra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৩।</a:t>
            </a:r>
            <a:r>
              <a:rPr lang="bn-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অণু</a:t>
            </a:r>
            <a:r>
              <a:rPr lang="bn-IN" sz="2800" dirty="0">
                <a:effectLst>
                  <a:outerShdw blurRad="38100" dist="38100" dir="2700000" algn="tl">
                    <a:srgbClr val="000000">
                      <a:alpha val="43137"/>
                    </a:srgbClr>
                  </a:outerShdw>
                </a:effectLst>
                <a:latin typeface="NikoshBAN" pitchFamily="2" charset="0"/>
                <a:cs typeface="NikoshBAN" pitchFamily="2" charset="0"/>
              </a:rPr>
              <a:t> ও পরমা</a:t>
            </a:r>
            <a:r>
              <a:rPr lang="en-US" sz="2800" dirty="0" err="1">
                <a:effectLst>
                  <a:outerShdw blurRad="38100" dist="38100" dir="2700000" algn="tl">
                    <a:srgbClr val="000000">
                      <a:alpha val="43137"/>
                    </a:srgbClr>
                  </a:outerShdw>
                </a:effectLst>
                <a:latin typeface="NikoshBAN" pitchFamily="2" charset="0"/>
                <a:cs typeface="NikoshBAN" pitchFamily="2" charset="0"/>
              </a:rPr>
              <a:t>ণু</a:t>
            </a:r>
            <a:r>
              <a:rPr lang="bn-IN" sz="2800" dirty="0">
                <a:effectLst>
                  <a:outerShdw blurRad="38100" dist="38100" dir="2700000" algn="tl">
                    <a:srgbClr val="000000">
                      <a:alpha val="43137"/>
                    </a:srgbClr>
                  </a:outerShdw>
                </a:effectLst>
                <a:latin typeface="NikoshBAN" pitchFamily="2" charset="0"/>
                <a:cs typeface="NikoshBAN" pitchFamily="2" charset="0"/>
              </a:rPr>
              <a:t> কাকে বলে</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bn-IN" sz="2800" dirty="0">
                <a:effectLst>
                  <a:outerShdw blurRad="38100" dist="38100" dir="2700000" algn="tl">
                    <a:srgbClr val="000000">
                      <a:alpha val="43137"/>
                    </a:srgbClr>
                  </a:outerShdw>
                </a:effectLst>
                <a:latin typeface="NikoshBAN" pitchFamily="2" charset="0"/>
                <a:cs typeface="NikoshBAN" pitchFamily="2" charset="0"/>
              </a:rPr>
              <a:t>ব্যাখ্যা করতে পারবে।  </a:t>
            </a:r>
            <a:endPar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Rectangle 3">
            <a:extLst>
              <a:ext uri="{FF2B5EF4-FFF2-40B4-BE49-F238E27FC236}">
                <a16:creationId xmlns:a16="http://schemas.microsoft.com/office/drawing/2014/main" id="{1E496CA0-B90E-443F-A3C3-CF2FD9C96CFF}"/>
              </a:ext>
            </a:extLst>
          </p:cNvPr>
          <p:cNvSpPr/>
          <p:nvPr/>
        </p:nvSpPr>
        <p:spPr>
          <a:xfrm>
            <a:off x="1862667" y="965168"/>
            <a:ext cx="3733800" cy="609600"/>
          </a:xfrm>
          <a:prstGeom prst="rect">
            <a:avLst/>
          </a:prstGeom>
          <a:gradFill>
            <a:gsLst>
              <a:gs pos="92000">
                <a:schemeClr val="bg1"/>
              </a:gs>
              <a:gs pos="100000">
                <a:srgbClr val="00B050"/>
              </a:gs>
            </a:gsLst>
            <a:path path="shape">
              <a:fillToRect l="50000" t="50000" r="50000" b="50000"/>
            </a:path>
          </a:gradFill>
          <a:ln>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3200" i="1" dirty="0">
                <a:solidFill>
                  <a:schemeClr val="tx1"/>
                </a:solidFill>
                <a:latin typeface="NikoshBAN" pitchFamily="2" charset="0"/>
                <a:cs typeface="NikoshBAN" pitchFamily="2" charset="0"/>
              </a:rPr>
              <a:t>এই পাঠ শেষে শিক্ষার্থীরা ...</a:t>
            </a:r>
            <a:endParaRPr lang="en-US" sz="3200" i="1" dirty="0">
              <a:solidFill>
                <a:schemeClr val="tx1"/>
              </a:solidFill>
              <a:latin typeface="NikoshBAN" pitchFamily="2" charset="0"/>
              <a:cs typeface="NikoshBAN" pitchFamily="2" charset="0"/>
            </a:endParaRPr>
          </a:p>
        </p:txBody>
      </p:sp>
      <p:sp>
        <p:nvSpPr>
          <p:cNvPr id="5" name="Rectangle 4">
            <a:extLst>
              <a:ext uri="{FF2B5EF4-FFF2-40B4-BE49-F238E27FC236}">
                <a16:creationId xmlns:a16="http://schemas.microsoft.com/office/drawing/2014/main" id="{3B6EAF89-E330-400A-B238-312173FDBDA1}"/>
              </a:ext>
            </a:extLst>
          </p:cNvPr>
          <p:cNvSpPr/>
          <p:nvPr/>
        </p:nvSpPr>
        <p:spPr>
          <a:xfrm>
            <a:off x="1862666" y="3011051"/>
            <a:ext cx="5988109" cy="804451"/>
          </a:xfrm>
          <a:prstGeom prst="rect">
            <a:avLst/>
          </a:prstGeom>
          <a:gradFill flip="none" rotWithShape="1">
            <a:gsLst>
              <a:gs pos="95000">
                <a:schemeClr val="bg1"/>
              </a:gs>
              <a:gs pos="100000">
                <a:srgbClr val="00B050"/>
              </a:gs>
            </a:gsLst>
            <a:path path="shape">
              <a:fillToRect l="50000" t="50000" r="50000" b="50000"/>
            </a:path>
            <a:tileRect/>
          </a:gra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২।</a:t>
            </a:r>
            <a:r>
              <a:rPr lang="bn-IN" sz="28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ইলেকট্রন বিন্যাস, বিশ্লেষণ করতে পারবে। </a:t>
            </a:r>
            <a:endParaRPr lang="en-US" sz="28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57047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Right)">
                                      <p:cBhvr>
                                        <p:cTn id="11" dur="1000"/>
                                        <p:tgtEl>
                                          <p:spTgt spid="5"/>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Righ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ADA0EB-C2E0-4297-B6FD-A653667EB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833" y="1390605"/>
            <a:ext cx="2729384" cy="194355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E748625-98ED-419F-8211-145E69E31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5176" y="1390604"/>
            <a:ext cx="2181306" cy="194355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12A14B09-1C99-4372-995D-16979CEF89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833" y="4022054"/>
            <a:ext cx="2729384" cy="1971817"/>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ECBD1F2E-CBC1-47E1-870D-A588AFD6BA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5176" y="4022054"/>
            <a:ext cx="2181306" cy="2127388"/>
          </a:xfrm>
          <a:prstGeom prst="rect">
            <a:avLst/>
          </a:prstGeom>
          <a:ln>
            <a:noFill/>
          </a:ln>
          <a:effectLst>
            <a:outerShdw blurRad="292100" dist="139700" dir="2700000" algn="tl" rotWithShape="0">
              <a:srgbClr val="333333">
                <a:alpha val="65000"/>
              </a:srgbClr>
            </a:outerShdw>
          </a:effectLst>
        </p:spPr>
      </p:pic>
      <p:sp>
        <p:nvSpPr>
          <p:cNvPr id="11" name="Down Arrow Callout 7">
            <a:extLst>
              <a:ext uri="{FF2B5EF4-FFF2-40B4-BE49-F238E27FC236}">
                <a16:creationId xmlns:a16="http://schemas.microsoft.com/office/drawing/2014/main" id="{FACEE407-DED0-4AAA-91C6-DDDE9A09C7EF}"/>
              </a:ext>
            </a:extLst>
          </p:cNvPr>
          <p:cNvSpPr/>
          <p:nvPr/>
        </p:nvSpPr>
        <p:spPr>
          <a:xfrm>
            <a:off x="2198171" y="456445"/>
            <a:ext cx="4573950" cy="762000"/>
          </a:xfrm>
          <a:prstGeom prst="downArrowCallout">
            <a:avLst>
              <a:gd name="adj1" fmla="val 22176"/>
              <a:gd name="adj2" fmla="val 25000"/>
              <a:gd name="adj3" fmla="val 25000"/>
              <a:gd name="adj4" fmla="val 64977"/>
            </a:avLst>
          </a:prstGeom>
          <a:gradFill flip="none" rotWithShape="1">
            <a:gsLst>
              <a:gs pos="100000">
                <a:srgbClr val="00B050"/>
              </a:gs>
              <a:gs pos="92000">
                <a:schemeClr val="bg1">
                  <a:lumMod val="95000"/>
                </a:schemeClr>
              </a:gs>
            </a:gsLst>
            <a:path path="shape">
              <a:fillToRect l="50000" t="50000" r="50000" b="50000"/>
            </a:path>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dirty="0">
                <a:solidFill>
                  <a:schemeClr val="tx1"/>
                </a:solidFill>
                <a:effectLst>
                  <a:outerShdw blurRad="38100" dist="38100" dir="2700000" algn="tl">
                    <a:srgbClr val="000000">
                      <a:alpha val="43137"/>
                    </a:srgbClr>
                  </a:outerShdw>
                </a:effectLst>
                <a:latin typeface="NikoshBAN" pitchFamily="2" charset="0"/>
                <a:cs typeface="NikoshBAN" pitchFamily="2" charset="0"/>
              </a:rPr>
              <a:t>নিচের চিত্র</a:t>
            </a:r>
            <a:r>
              <a:rPr lang="bn-IN" sz="32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গুলি</a:t>
            </a:r>
            <a:r>
              <a:rPr lang="bn-BD" sz="32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লক্ষ্য কর</a:t>
            </a:r>
            <a:endParaRPr lang="en-US" sz="32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2" name="TextBox 11">
            <a:extLst>
              <a:ext uri="{FF2B5EF4-FFF2-40B4-BE49-F238E27FC236}">
                <a16:creationId xmlns:a16="http://schemas.microsoft.com/office/drawing/2014/main" id="{F3007A12-D9A9-4022-9948-2A2772C93020}"/>
              </a:ext>
            </a:extLst>
          </p:cNvPr>
          <p:cNvSpPr txBox="1"/>
          <p:nvPr/>
        </p:nvSpPr>
        <p:spPr>
          <a:xfrm>
            <a:off x="1498655" y="3429000"/>
            <a:ext cx="506870" cy="523220"/>
          </a:xfrm>
          <a:prstGeom prst="rect">
            <a:avLst/>
          </a:prstGeom>
          <a:noFill/>
        </p:spPr>
        <p:txBody>
          <a:bodyPr wrap="none" rtlCol="0">
            <a:spAutoFit/>
          </a:bodyPr>
          <a:lstStyle/>
          <a:p>
            <a:r>
              <a:rPr lang="bn-BD"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বই</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0D53F4BC-A00E-4CA9-9ECE-76776BCB21F4}"/>
              </a:ext>
            </a:extLst>
          </p:cNvPr>
          <p:cNvSpPr txBox="1"/>
          <p:nvPr/>
        </p:nvSpPr>
        <p:spPr>
          <a:xfrm>
            <a:off x="6518686" y="3429000"/>
            <a:ext cx="869149" cy="523220"/>
          </a:xfrm>
          <a:prstGeom prst="rect">
            <a:avLst/>
          </a:prstGeom>
          <a:noFill/>
        </p:spPr>
        <p:txBody>
          <a:bodyPr wrap="none" rtlCol="0">
            <a:spAutoFit/>
          </a:bodyPr>
          <a:lstStyle/>
          <a:p>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পাথর </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FA3D31D7-A250-41F1-BF22-FEA4A04E96EC}"/>
              </a:ext>
            </a:extLst>
          </p:cNvPr>
          <p:cNvSpPr txBox="1"/>
          <p:nvPr/>
        </p:nvSpPr>
        <p:spPr>
          <a:xfrm>
            <a:off x="1317515" y="6149442"/>
            <a:ext cx="716863" cy="523220"/>
          </a:xfrm>
          <a:prstGeom prst="rect">
            <a:avLst/>
          </a:prstGeom>
          <a:noFill/>
        </p:spPr>
        <p:txBody>
          <a:bodyPr wrap="none" rtlCol="0">
            <a:spAutoFit/>
          </a:bodyPr>
          <a:lstStyle/>
          <a:p>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খাতা</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D32BF572-A79D-42EF-BD54-1245F1890190}"/>
              </a:ext>
            </a:extLst>
          </p:cNvPr>
          <p:cNvSpPr txBox="1"/>
          <p:nvPr/>
        </p:nvSpPr>
        <p:spPr>
          <a:xfrm>
            <a:off x="6511253" y="6149442"/>
            <a:ext cx="857927" cy="523220"/>
          </a:xfrm>
          <a:prstGeom prst="rect">
            <a:avLst/>
          </a:prstGeom>
          <a:noFill/>
        </p:spPr>
        <p:txBody>
          <a:bodyPr wrap="none" rtlCol="0">
            <a:spAutoFit/>
          </a:bodyPr>
          <a:lstStyle/>
          <a:p>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কলম </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006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7">
            <a:extLst>
              <a:ext uri="{FF2B5EF4-FFF2-40B4-BE49-F238E27FC236}">
                <a16:creationId xmlns:a16="http://schemas.microsoft.com/office/drawing/2014/main" id="{0475B09A-35C4-4B3E-92C3-CD109577E47F}"/>
              </a:ext>
            </a:extLst>
          </p:cNvPr>
          <p:cNvSpPr/>
          <p:nvPr/>
        </p:nvSpPr>
        <p:spPr>
          <a:xfrm>
            <a:off x="2198171" y="456445"/>
            <a:ext cx="4573950" cy="762000"/>
          </a:xfrm>
          <a:prstGeom prst="downArrowCallout">
            <a:avLst>
              <a:gd name="adj1" fmla="val 22176"/>
              <a:gd name="adj2" fmla="val 300128"/>
              <a:gd name="adj3" fmla="val 25000"/>
              <a:gd name="adj4" fmla="val 64977"/>
            </a:avLst>
          </a:prstGeom>
          <a:gradFill flip="none" rotWithShape="1">
            <a:gsLst>
              <a:gs pos="100000">
                <a:srgbClr val="00B050"/>
              </a:gs>
              <a:gs pos="92000">
                <a:schemeClr val="bg1">
                  <a:lumMod val="95000"/>
                </a:schemeClr>
              </a:gs>
            </a:gsLst>
            <a:path path="shape">
              <a:fillToRect l="50000" t="50000" r="50000" b="50000"/>
            </a:path>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কাজ</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3825F89F-D549-4F50-8397-0642CF7CC5E8}"/>
              </a:ext>
            </a:extLst>
          </p:cNvPr>
          <p:cNvSpPr txBox="1"/>
          <p:nvPr/>
        </p:nvSpPr>
        <p:spPr>
          <a:xfrm>
            <a:off x="1456508" y="2782669"/>
            <a:ext cx="6230983" cy="646331"/>
          </a:xfrm>
          <a:prstGeom prst="rect">
            <a:avLst/>
          </a:prstGeom>
          <a:noFill/>
        </p:spPr>
        <p:txBody>
          <a:bodyPr wrap="square" rtlCol="0">
            <a:spAutoFit/>
          </a:bodyPr>
          <a:lstStyle/>
          <a:p>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পদার্থ কাকে বলে? কত প্রকার ও কী কী?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8760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7">
            <a:extLst>
              <a:ext uri="{FF2B5EF4-FFF2-40B4-BE49-F238E27FC236}">
                <a16:creationId xmlns:a16="http://schemas.microsoft.com/office/drawing/2014/main" id="{19187BF1-E172-4BC7-A8BB-EB3094E1A981}"/>
              </a:ext>
            </a:extLst>
          </p:cNvPr>
          <p:cNvSpPr/>
          <p:nvPr/>
        </p:nvSpPr>
        <p:spPr>
          <a:xfrm>
            <a:off x="2198171" y="456445"/>
            <a:ext cx="4573950" cy="762000"/>
          </a:xfrm>
          <a:prstGeom prst="downArrowCallout">
            <a:avLst>
              <a:gd name="adj1" fmla="val 22176"/>
              <a:gd name="adj2" fmla="val 25000"/>
              <a:gd name="adj3" fmla="val 25000"/>
              <a:gd name="adj4" fmla="val 64977"/>
            </a:avLst>
          </a:prstGeom>
          <a:gradFill flip="none" rotWithShape="1">
            <a:gsLst>
              <a:gs pos="100000">
                <a:srgbClr val="00B050"/>
              </a:gs>
              <a:gs pos="92000">
                <a:schemeClr val="bg1">
                  <a:lumMod val="95000"/>
                </a:schemeClr>
              </a:gs>
            </a:gsLst>
            <a:path path="shape">
              <a:fillToRect l="50000" t="50000" r="50000" b="50000"/>
            </a:path>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dirty="0">
                <a:solidFill>
                  <a:schemeClr val="tx1"/>
                </a:solidFill>
                <a:effectLst>
                  <a:outerShdw blurRad="38100" dist="38100" dir="2700000" algn="tl">
                    <a:srgbClr val="000000">
                      <a:alpha val="43137"/>
                    </a:srgbClr>
                  </a:outerShdw>
                </a:effectLst>
                <a:latin typeface="NikoshBAN" pitchFamily="2" charset="0"/>
                <a:cs typeface="NikoshBAN" pitchFamily="2" charset="0"/>
              </a:rPr>
              <a:t>নিচের চিত্র</a:t>
            </a:r>
            <a:r>
              <a:rPr lang="bn-IN" sz="32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গুলি</a:t>
            </a:r>
            <a:r>
              <a:rPr lang="bn-BD" sz="32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লক্ষ্য কর</a:t>
            </a:r>
            <a:endParaRPr lang="en-US" sz="32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a:extLst>
              <a:ext uri="{FF2B5EF4-FFF2-40B4-BE49-F238E27FC236}">
                <a16:creationId xmlns:a16="http://schemas.microsoft.com/office/drawing/2014/main" id="{00087E3D-7CA1-4AA3-A4DC-44CC1518227D}"/>
              </a:ext>
            </a:extLst>
          </p:cNvPr>
          <p:cNvSpPr txBox="1"/>
          <p:nvPr/>
        </p:nvSpPr>
        <p:spPr>
          <a:xfrm flipH="1">
            <a:off x="5353345" y="6070109"/>
            <a:ext cx="2186501" cy="523220"/>
          </a:xfrm>
          <a:prstGeom prst="rect">
            <a:avLst/>
          </a:prstGeom>
          <a:noFill/>
        </p:spPr>
        <p:txBody>
          <a:bodyPr wrap="square" rtlCol="0">
            <a:spAutoFit/>
          </a:bodyPr>
          <a:lstStyle/>
          <a:p>
            <a:pPr algn="ct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মাটি</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20B09914-50B7-4D61-A29D-2CB4541C312A}"/>
              </a:ext>
            </a:extLst>
          </p:cNvPr>
          <p:cNvSpPr txBox="1"/>
          <p:nvPr/>
        </p:nvSpPr>
        <p:spPr>
          <a:xfrm flipH="1">
            <a:off x="1575084" y="6155606"/>
            <a:ext cx="2186501" cy="523220"/>
          </a:xfrm>
          <a:prstGeom prst="rect">
            <a:avLst/>
          </a:prstGeom>
          <a:noFill/>
        </p:spPr>
        <p:txBody>
          <a:bodyPr wrap="square" rtlCol="0">
            <a:spAutoFit/>
          </a:bodyPr>
          <a:lstStyle/>
          <a:p>
            <a:pPr algn="ct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ইট</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661FE438-705B-48C2-9A71-B2B8C61A88BE}"/>
              </a:ext>
            </a:extLst>
          </p:cNvPr>
          <p:cNvSpPr txBox="1"/>
          <p:nvPr/>
        </p:nvSpPr>
        <p:spPr>
          <a:xfrm flipH="1">
            <a:off x="4934020" y="3575389"/>
            <a:ext cx="3095380" cy="523220"/>
          </a:xfrm>
          <a:prstGeom prst="rect">
            <a:avLst/>
          </a:prstGeom>
          <a:noFill/>
        </p:spPr>
        <p:txBody>
          <a:bodyPr wrap="square" rtlCol="0">
            <a:spAutoFit/>
          </a:bodyPr>
          <a:lstStyle/>
          <a:p>
            <a:pPr algn="ct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ইটের দেয়াল </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753A87A5-7E23-45E3-817A-B5421B043076}"/>
              </a:ext>
            </a:extLst>
          </p:cNvPr>
          <p:cNvSpPr txBox="1"/>
          <p:nvPr/>
        </p:nvSpPr>
        <p:spPr>
          <a:xfrm flipH="1">
            <a:off x="1575084" y="3551356"/>
            <a:ext cx="2186501" cy="523220"/>
          </a:xfrm>
          <a:prstGeom prst="rect">
            <a:avLst/>
          </a:prstGeom>
          <a:noFill/>
        </p:spPr>
        <p:txBody>
          <a:bodyPr wrap="square" rtlCol="0">
            <a:spAutoFit/>
          </a:bodyPr>
          <a:lstStyle/>
          <a:p>
            <a:pPr algn="ctr"/>
            <a:r>
              <a:rPr lang="bn-IN"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id="{81C5CF8E-B277-42AF-B067-4E79D165F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1165" y="4116976"/>
            <a:ext cx="3269008" cy="193476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EF833948-8CA1-4E37-A72A-5F213E371B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829" y="4074576"/>
            <a:ext cx="3269008" cy="1971500"/>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F23381B8-CA32-4207-92C4-E9B83609A3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1165" y="1594036"/>
            <a:ext cx="3269008" cy="1901925"/>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B1314A48-F4FF-4585-A52D-E5406D666F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3829" y="1594036"/>
            <a:ext cx="3269008" cy="1901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998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1590</TotalTime>
  <Words>553</Words>
  <Application>Microsoft Office PowerPoint</Application>
  <PresentationFormat>On-screen Show (4:3)</PresentationFormat>
  <Paragraphs>194</Paragraphs>
  <Slides>21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Noor-A-Alam Mir</dc:creator>
  <cp:lastModifiedBy>Noor-A-Alam Mir</cp:lastModifiedBy>
  <cp:revision>126</cp:revision>
  <dcterms:created xsi:type="dcterms:W3CDTF">2018-01-22T14:20:40Z</dcterms:created>
  <dcterms:modified xsi:type="dcterms:W3CDTF">2020-05-31T18:23:48Z</dcterms:modified>
</cp:coreProperties>
</file>