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75" r:id="rId3"/>
    <p:sldId id="365" r:id="rId4"/>
    <p:sldId id="424" r:id="rId5"/>
    <p:sldId id="331" r:id="rId6"/>
    <p:sldId id="332" r:id="rId7"/>
    <p:sldId id="378" r:id="rId8"/>
    <p:sldId id="428" r:id="rId9"/>
    <p:sldId id="403" r:id="rId10"/>
    <p:sldId id="429" r:id="rId11"/>
    <p:sldId id="380" r:id="rId12"/>
    <p:sldId id="431" r:id="rId13"/>
    <p:sldId id="386" r:id="rId14"/>
    <p:sldId id="404" r:id="rId15"/>
    <p:sldId id="405" r:id="rId16"/>
    <p:sldId id="406" r:id="rId17"/>
    <p:sldId id="407" r:id="rId18"/>
    <p:sldId id="425" r:id="rId19"/>
    <p:sldId id="408" r:id="rId20"/>
    <p:sldId id="430" r:id="rId21"/>
    <p:sldId id="409" r:id="rId22"/>
    <p:sldId id="410" r:id="rId23"/>
    <p:sldId id="422" r:id="rId24"/>
    <p:sldId id="411" r:id="rId25"/>
    <p:sldId id="412" r:id="rId26"/>
    <p:sldId id="418" r:id="rId27"/>
    <p:sldId id="413" r:id="rId28"/>
    <p:sldId id="417" r:id="rId29"/>
    <p:sldId id="426" r:id="rId30"/>
    <p:sldId id="427" r:id="rId31"/>
    <p:sldId id="388" r:id="rId32"/>
    <p:sldId id="414" r:id="rId33"/>
    <p:sldId id="416" r:id="rId34"/>
    <p:sldId id="389" r:id="rId35"/>
    <p:sldId id="419" r:id="rId36"/>
    <p:sldId id="420" r:id="rId37"/>
    <p:sldId id="421" r:id="rId38"/>
    <p:sldId id="390" r:id="rId39"/>
    <p:sldId id="308" r:id="rId40"/>
    <p:sldId id="335" r:id="rId41"/>
    <p:sldId id="352" r:id="rId42"/>
    <p:sldId id="423" r:id="rId43"/>
    <p:sldId id="328" r:id="rId44"/>
    <p:sldId id="326" r:id="rId45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0C3"/>
    <a:srgbClr val="DB31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5152" autoAdjust="0"/>
    <p:restoredTop sz="94660"/>
  </p:normalViewPr>
  <p:slideViewPr>
    <p:cSldViewPr>
      <p:cViewPr>
        <p:scale>
          <a:sx n="50" d="100"/>
          <a:sy n="50" d="100"/>
        </p:scale>
        <p:origin x="-912" y="-32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9332" tIns="49667" rIns="99332" bIns="49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horz" lIns="99332" tIns="49667" rIns="99332" bIns="49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9B8D-C1AA-41CE-AF80-AB3A5893AEAA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m.wikipedia.org/wiki/%E0%A6%AE%E0%A7%81%E0%A6%B0%E0%A7%8D%E0%A6%B6%E0%A6%BF%E0%A6%A6%E0%A6%BE%E0%A6%AC%E0%A6%BE%E0%A6%A6_%E0%A6%9C%E0%A7%87%E0%A6%B2%E0%A6%B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182" t="7292" r="12268" b="17708"/>
          <a:stretch>
            <a:fillRect/>
          </a:stretch>
        </p:blipFill>
        <p:spPr bwMode="auto">
          <a:xfrm>
            <a:off x="1585119" y="533400"/>
            <a:ext cx="8464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43319" y="838200"/>
            <a:ext cx="1860766" cy="3581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3681" y="152400"/>
            <a:ext cx="1860766" cy="6705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7319" y="5288340"/>
            <a:ext cx="30480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200325_195000.jpg"/>
          <p:cNvPicPr>
            <a:picLocks noChangeAspect="1"/>
          </p:cNvPicPr>
          <p:nvPr/>
        </p:nvPicPr>
        <p:blipFill>
          <a:blip r:embed="rId3" cstate="print"/>
          <a:srcRect r="-3410" b="6817"/>
          <a:stretch>
            <a:fillRect/>
          </a:stretch>
        </p:blipFill>
        <p:spPr>
          <a:xfrm>
            <a:off x="8443119" y="3733800"/>
            <a:ext cx="1676400" cy="152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upload.wikimedia.org/wikipedia/commons/thumb/4/4b/Alivardi_Khan.jpg/220px-Alivardi_K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319" y="914400"/>
            <a:ext cx="3657600" cy="4887885"/>
          </a:xfrm>
          <a:prstGeom prst="rect">
            <a:avLst/>
          </a:prstGeom>
          <a:noFill/>
        </p:spPr>
      </p:pic>
      <p:pic>
        <p:nvPicPr>
          <p:cNvPr id="58372" name="Picture 4" descr="https://upload.wikimedia.org/wikipedia/commons/thumb/a/a6/AlivardiKhanTomb.jpg/220px-AlivardiKhanTo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519" y="1143000"/>
            <a:ext cx="3146826" cy="419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90519" y="5791200"/>
            <a:ext cx="457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 smtClean="0"/>
              <a:t>আলীবর্দী খানের কবর, খোশবাগ, </a:t>
            </a:r>
            <a:r>
              <a:rPr lang="as-IN" dirty="0" smtClean="0">
                <a:hlinkClick r:id="rId4" tooltip="মুর্শিদাবাদ জেলা"/>
              </a:rPr>
              <a:t>মুর্শিদাবাদ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319" y="0"/>
            <a:ext cx="8943705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6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19" y="1219200"/>
            <a:ext cx="11658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বঙ্গ-ভারতে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719" y="2057400"/>
            <a:ext cx="1120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২.১।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২.২।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2.3।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2.4।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বিপর্যয়ের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সিরাজ-উদ-দৌলার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দায়-দায়িত্ব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পলাশীর যুদ্ধ | 99232 | কালের কণ্ঠ | kalerkant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119" y="533400"/>
            <a:ext cx="5715000" cy="3810000"/>
          </a:xfrm>
          <a:prstGeom prst="rect">
            <a:avLst/>
          </a:prstGeom>
          <a:noFill/>
        </p:spPr>
      </p:pic>
      <p:pic>
        <p:nvPicPr>
          <p:cNvPr id="60420" name="Picture 4" descr="সিরাজ যখন নবাব সিরাজদ্দৌলা | আনন্দ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3119" y="381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19" y="1219200"/>
            <a:ext cx="9525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২.১।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319" y="38100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85722" y="71735"/>
            <a:ext cx="5429480" cy="999530"/>
            <a:chOff x="6004720" y="224135"/>
            <a:chExt cx="3687761" cy="999530"/>
          </a:xfrm>
        </p:grpSpPr>
        <p:sp>
          <p:nvSpPr>
            <p:cNvPr id="5" name="Rectangle 4"/>
            <p:cNvSpPr/>
            <p:nvPr/>
          </p:nvSpPr>
          <p:spPr>
            <a:xfrm>
              <a:off x="7071518" y="762000"/>
              <a:ext cx="2591507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ইস্ট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ইন্ডিয়া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দেওয়ানি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719" y="22860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সিরাজের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বিরুদ্ধে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ষড়যন্ত্রঃ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ইন্ডিয়া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অবাধ্যতাঃ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অমান্যঃ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জঙ্গকে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অপব্যবহারঃ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ভঙ্গঃ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কৃষ্ণদাসকে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051720" y="609600"/>
            <a:ext cx="10439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আরোহণকে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দুই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কন্যা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সহজে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বুনতে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ইন্ধন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দেওয়ান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রাজবল্লভ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কৌশলে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প্রাসাদে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নজরবন্দি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নিহত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পূর্ণিয়া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পারিবারিক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ব্যর্থ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প্রাসাদ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নতুনভাবে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একদিকে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রাজদরবারের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প্রভাবশালী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রাজন্যবর্গ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অপরদিকে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বেনিয়ারা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ষড়যন্ত্রকারীদের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হিন্দু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মুসলমান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উভয়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সম্প্রদায়ের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লোক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জড়িত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প্রতিনিয়ত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যাচ্ছিল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3919" y="0"/>
            <a:ext cx="373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১নং  </a:t>
            </a:r>
            <a:r>
              <a:rPr lang="en-US" sz="36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39815" y="3067733"/>
            <a:ext cx="5105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২.১।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4519" y="609600"/>
            <a:ext cx="1089660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2.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ইস্ট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ইন্ডিয়া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অবাধ্যতাঃ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বাণিজ্যরত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সম্প্রদায়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প্রচলিত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অনুযায়ী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উপঢৌকন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কিংবা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সৌজন্য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সাক্ষা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অবাধ্যতাই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অপমানবোধ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18318" y="3581400"/>
            <a:ext cx="110490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3.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পেলেও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রাজত্বকালে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দাক্ষিণাত্যের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যুদ্ধের অজুহাতে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চন্দনগরে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ক্ষুব্ধ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3919" y="0"/>
            <a:ext cx="373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১নং  </a:t>
            </a:r>
            <a:r>
              <a:rPr lang="en-US" sz="36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( ২য় ) </a:t>
            </a:r>
            <a:endParaRPr lang="en-US" sz="36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594519" y="1371600"/>
            <a:ext cx="10896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4.ইংরেজ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পূর্ণিয়ার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বিদ্রোহ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সমর্থন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অসন্তুষ্ট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5.বাণিজ্যিক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অপব্যবহারঃ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শুল্ক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ফাঁকি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ব্যক্তিগত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দস্তক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ব্যবসায়ীরা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ক্ষতিগ্রস্থ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প্রতিক্রুদ্ধ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উঠেন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3919" y="0"/>
            <a:ext cx="373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১নং  </a:t>
            </a:r>
            <a:r>
              <a:rPr lang="en-US" sz="36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( ৩য় ) </a:t>
            </a:r>
            <a:endParaRPr lang="en-US" sz="36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65918" y="838200"/>
            <a:ext cx="111252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6.সন্ধির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সিরাজউদৌলার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যাবতীয়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ইংরাজরা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জনসাধারণের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অত্যাচার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অস্বীকৃতি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জানায়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অবনতি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ঘটতে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7.ইংরেজ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দানঃ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পক্ষ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অবলম্বনকারী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রাজাবল্লভের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ধনদৌলতসহ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সরাসরি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নিকট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সমর্পণের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নারায়ণ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কাছে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অপমানিত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ফেরত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অস্বীকার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ধৈর্যের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ছিঁড়ে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3919" y="0"/>
            <a:ext cx="373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১নং  </a:t>
            </a:r>
            <a:r>
              <a:rPr lang="en-US" sz="36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(৪র্থ ) </a:t>
            </a:r>
            <a:endParaRPr lang="en-US" sz="36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পলাশীর যুদ্ধ: বাংলা যেভাবে পরাধীন হল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719" y="0"/>
            <a:ext cx="5105400" cy="657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9" y="228600"/>
            <a:ext cx="1179591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6385722" y="71735"/>
            <a:ext cx="5429480" cy="830997"/>
            <a:chOff x="6004720" y="224135"/>
            <a:chExt cx="3687761" cy="830997"/>
          </a:xfrm>
        </p:grpSpPr>
        <p:sp>
          <p:nvSpPr>
            <p:cNvPr id="6" name="Rectangle 5"/>
            <p:cNvSpPr/>
            <p:nvPr/>
          </p:nvSpPr>
          <p:spPr>
            <a:xfrm>
              <a:off x="6004720" y="224135"/>
              <a:ext cx="291508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৪র্থ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ওধ্যায়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hiller" pitchFamily="82" charset="0"/>
                </a:rPr>
                <a:t>AMS</a:t>
              </a:r>
              <a:endParaRPr lang="en-US" sz="3200" dirty="0">
                <a:latin typeface="Chiller" pitchFamily="8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80319" y="38100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719" y="1219200"/>
            <a:ext cx="9525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২.২।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18318" y="2133600"/>
            <a:ext cx="1120140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#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ধৃষ্টতায়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অতিষ্ঠ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শাস্তি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১৭৫৬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৪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জুন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অভিমুখে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যাত্রা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পথিমধ্যে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কাশিমবাজারের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কুঠি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অতর্কিত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আমণে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ভীত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ড্রেক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সাথীরা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ফোর্ট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উইলিয়াম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ছেড়ে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ফুলতা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স্থানে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সহজেই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নামানুসারে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নগর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oDBFB4LGX90/XFUDnmJZbhI/AAAAAAAAAP4/VE_uNbht9nkLXpcWlNSTLDsNkd_cWxaPwCLcBGAs/s320/deoy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119" y="0"/>
            <a:ext cx="8432799" cy="632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পলাশীর যুদ্ধে সিরাজউদ্দৌল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পলাশীর যুদ্ধে সিরাজউদ্দৌল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8" name="Picture 6" descr="পলাশীর যুদ্ধে সিরাজউদ্দৌল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118" y="152400"/>
            <a:ext cx="11739201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9" y="228600"/>
            <a:ext cx="1179591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65918" y="762000"/>
            <a:ext cx="1135380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#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অন্ধকূপ-হত্যাঃ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হলওয়েল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সাথীরা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আত্নসমর্পণে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(২০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জুন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১৭৫৬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আত্নসমর্পণের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অত্যাচার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হয়নি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কথিত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আছে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১৪৬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বন্দীকে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১৮ফুট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প্রস্থ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১৪ফুট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চওড়া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বিশিষ্ট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ছোট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কক্ষে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হয়েছিল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জুন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মাসের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প্রচন্ড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গরমে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১২৩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শ্বাসবন্ধ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বাকী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২৩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রকমে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বেঁচে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হলওয়েল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প্রচারিত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কাহিনী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অন্ধকূপ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হত্যা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‘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অন্ধকূপ-হত্যা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কাহিনীর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পেছনে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ঐতিহাসিক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সত্যতা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খুঁজে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পাওয়া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শুধুমাত্র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উত্তেজিত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কল্পিত-কাহিনী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85722" y="71735"/>
            <a:ext cx="5429480" cy="830997"/>
            <a:chOff x="6004720" y="224135"/>
            <a:chExt cx="3687761" cy="830997"/>
          </a:xfrm>
        </p:grpSpPr>
        <p:sp>
          <p:nvSpPr>
            <p:cNvPr id="5" name="Rectangle 4"/>
            <p:cNvSpPr/>
            <p:nvPr/>
          </p:nvSpPr>
          <p:spPr>
            <a:xfrm>
              <a:off x="6004720" y="224135"/>
              <a:ext cx="291508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৪র্থ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ওধ্যায়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hiller" pitchFamily="82" charset="0"/>
                </a:rPr>
                <a:t>AMS</a:t>
              </a:r>
              <a:endParaRPr lang="en-US" sz="3200" dirty="0">
                <a:latin typeface="Chiller" pitchFamily="8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0319" y="38100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719" y="228600"/>
            <a:ext cx="11658600" cy="6400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670719" y="609600"/>
            <a:ext cx="11125200" cy="5715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4119" y="1066800"/>
            <a:ext cx="10210800" cy="452431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	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আলীনগরের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ঃ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চাঁদকে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রেখে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রাজধানী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ইতোমধ্যে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অন্ধকূপ-হত্যা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কাহিনী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সংবাদ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মাদ্রাজে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পৌঁছলে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ওয়াটসন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রবার্ট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চাঁদের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নামমাত্র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প্রতিরোধ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ভেঙ্গে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চারদিকে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বেড়াজাল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লক্ষ্য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অপমানজনক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319" y="38100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19" y="198558"/>
            <a:ext cx="11149145" cy="60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Alternate Process 4"/>
          <p:cNvSpPr/>
          <p:nvPr/>
        </p:nvSpPr>
        <p:spPr>
          <a:xfrm>
            <a:off x="823119" y="457200"/>
            <a:ext cx="10439400" cy="556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04119" y="381000"/>
            <a:ext cx="9601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বিখ্যাত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নগরের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খ্যাত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শর্তানুসারে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প্রদত্ত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সকল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সুযোগ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যুদ্ধের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ক্ষয়-ক্ষতি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টাকশাল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উচ্চাভিলাষী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খুশী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পারলেন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সংরক্ষণের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সিংহাসনচ্যুত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লক্ষ্যে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কতিপয়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স্বার্থান্বেষী,ক্ষমতা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লোভী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কুচক্রী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দেশদ্রোহী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সমন্বয়ে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গঠিত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শক্তিশালী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দলের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গোপন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লিপ্ত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30480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61838" cy="6553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746919" y="762000"/>
            <a:ext cx="10744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ইতোমধ্যে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ইউরোপে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ব্রিটিশ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ফরাসীদের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সপ্তবর্ষব্যাপী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নিষেধ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সত্ত্বেও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১৭৫৭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চন্দনগর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আত্নরক্ষার্থে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অশোভন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উদ্ধত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আচরণের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জবাব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দাক্ষিণাত্যের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বুসীর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পত্রালাপ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অনুধাবন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মুর্শিদাবাদের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মনোনীত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প্রার্থী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ভগ্নিপতি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বসানোর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লিপ্ত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319" y="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61838" cy="685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ষড়যন্ত্রকারীদের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ধনকুবের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জগৎশেঠ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মীরজাফর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রায়দুর্লভ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আস্থাভাজন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উমিচাঁদ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রাজবল্লভ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মীরজাফর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দুই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অঙ্গীকারে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উমিচাঁদ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অঙ্গীকারসহ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ওয়াটসন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চুক্তিপত্রে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319" y="38100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9" y="228600"/>
            <a:ext cx="1179591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518319" y="304800"/>
            <a:ext cx="11125200" cy="6096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বিরুদ্ধে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ভঙ্গের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অজুহাতে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নবাব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দুরভিসন্ধিমূলক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কার্যকলাপে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কামানসহ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১৮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অশ্বারোহী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মুর্শিদাবাদের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মোতায়েনের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দিলেন।অন্যদিকে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১৭৫৭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২২জুন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কামানসহ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১,০০০জন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২,০০০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সৈন্যসহ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আম্রকাননে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১৭৫৭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২৩জুন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আম্রকাননে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সৈন্যবাহিনী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27919" y="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9" y="152400"/>
            <a:ext cx="116586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594519" y="457200"/>
            <a:ext cx="10972801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দেশপ্রেমিক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মীরমদন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আমণে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পর্যুদস্ত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তখন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জাফর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যুদ্ধক্ষেত্রে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নীরব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দর্শকের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হঠা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মীরমদন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আঘাতে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নিহত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সিনফ্রে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চালিয়ে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মীরমদনের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সংবাদে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বিচলিত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ডেকে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অনুরোধ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কুরআন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স্পর্শ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মিথ্যা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শপথ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এদিকে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মোহনলাল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সিনফ্রের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যখন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সুনিশ্চিতের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ঠিক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মুহূর্তে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পরামর্শে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বিরতির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ভুল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9" y="152400"/>
            <a:ext cx="116586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রণক্লান্ত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রাত্রিতে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বিশ্রামেরত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ইঙ্গিতে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শিবির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ছত্রভঙ্গ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এসে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সংগ্রহের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স্ত্রী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লুৎফুননেসা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কন্যাকে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নৌকাযোগে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পলায়নের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রাজমহলের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পথে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ভগবান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গোলায়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ধৃত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বন্দী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মোহাম্মদী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এভাবেই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প্রান্তরে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প্রশস্ত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80319" y="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3333750" cy="26003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657600"/>
            <a:ext cx="60801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i="1" dirty="0" smtClean="0"/>
              <a:t>পলাশীর যুদ্ধের শেষে মীরজাফর ও লর্ড ক্লাইভের সাক্ষাৎ</a:t>
            </a:r>
            <a:r>
              <a:rPr lang="as-IN" dirty="0" smtClean="0"/>
              <a:t>, ফ্রান্সিস হেম্যান (১৭৬২)</a:t>
            </a:r>
            <a:endParaRPr lang="en-US" dirty="0"/>
          </a:p>
        </p:txBody>
      </p:sp>
      <p:pic>
        <p:nvPicPr>
          <p:cNvPr id="55300" name="Picture 4" descr="https://upload.wikimedia.org/wikipedia/commons/thumb/6/6b/Plassey_Monument.jpg/800px-Plassey_Monu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719" y="-2971800"/>
            <a:ext cx="7620000" cy="1016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7908" t="12500" r="40965" b="56250"/>
          <a:stretch>
            <a:fillRect/>
          </a:stretch>
        </p:blipFill>
        <p:spPr bwMode="auto">
          <a:xfrm>
            <a:off x="0" y="2133600"/>
            <a:ext cx="2042320" cy="24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47119" y="990600"/>
            <a:ext cx="8763000" cy="449353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৬০মিনিট</a:t>
            </a:r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upload.wikimedia.org/wikipedia/commons/thumb/f/f4/Three_Obelisks_of_Mirmadan%2C_Nabe_Singh_Hajari_and_Bahadur_Khan_near_Plassey.jpg/800px-Three_Obelisks_of_Mirmadan%2C_Nabe_Singh_Hajari_and_Bahadur_Khan_near_Plass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9" y="228600"/>
            <a:ext cx="76200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18719" y="5867400"/>
            <a:ext cx="60801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 smtClean="0"/>
              <a:t>মীরমদন, নবে সিং হাজারী ও বাহাদুর খানের স্মারকস্তম্ভ,পলাশীর যুদ্ধক্ষেত্র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719" y="838200"/>
            <a:ext cx="6934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319" y="15240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85722" y="71735"/>
            <a:ext cx="5429480" cy="999530"/>
            <a:chOff x="6004720" y="224135"/>
            <a:chExt cx="3687761" cy="999530"/>
          </a:xfrm>
        </p:grpSpPr>
        <p:sp>
          <p:nvSpPr>
            <p:cNvPr id="6" name="Rectangle 5"/>
            <p:cNvSpPr/>
            <p:nvPr/>
          </p:nvSpPr>
          <p:spPr>
            <a:xfrm>
              <a:off x="7071518" y="762000"/>
              <a:ext cx="797203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পলাশি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যুদ্ধ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89719" y="1676400"/>
            <a:ext cx="11506200" cy="4724400"/>
          </a:xfrm>
          <a:prstGeom prst="roundRect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ভয়াবহ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খণ্ড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যুদ্ধের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পরিস্থিতি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কখনই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রূপে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পেছনে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ছিলঃ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সহযোগীদের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ঘাতকতাঃ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সহযোগীদের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মুহূর্তে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নীরব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দর্শকের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0"/>
            <a:ext cx="12161838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5919" y="381000"/>
            <a:ext cx="11353800" cy="6172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0720" y="990601"/>
            <a:ext cx="10667999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দ্বিতীয়ত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সিরাজদ্দৌলার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দুর্বলতাঃ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তরুণ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অদূরদর্শিতা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বিচক্ষণতার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মাতামহের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অত্যাধিক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স্নেহ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প্রাচুর্যের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কঠোরতা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দৃঢ়তার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তাৎক্ষণিক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পরিস্থিতির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মুখে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দিশেহারা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খবর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পাওয়া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সত্ত্বেও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দুর্বলতার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সাহসী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তৃতীয়ত:সিরাজের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অপরিপক্ক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সমরজ্ঞানঃ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যুদ্ধক্ষেত্রে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সুনিশ্চিত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উপেক্ষা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সমরনীতির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অপরিপক্কতার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পরনির্ভরশীলতার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বহন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পতনকে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তরান্বিত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15240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919" y="381000"/>
            <a:ext cx="5181600" cy="6172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চর্তুথত:ইংরেজদের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ব্যাপারে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অসর্তকতাঃ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চারিত্রিক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দৃঢ়তার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দিয়েছিল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হুঁশিয়ার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পরেও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তাতে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কর্ণপাত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করেননি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নবাব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খানও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সিরাজকে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সতর্ক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5699919" y="457200"/>
            <a:ext cx="6248400" cy="6172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পঞ্চমত</a:t>
            </a: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: নবাব </a:t>
            </a:r>
            <a:r>
              <a:rPr lang="en-US" sz="32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পারিষদবর্গের</a:t>
            </a: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স্বার্থপরতাঃ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কর্মচারী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সভাসদ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ব্যবসায়ী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ধনকুবের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সৈন্যরা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সিদ্ধির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স্বার্থকে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বিসর্জন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দিতেও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দ্বিধাবোধ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ষষ্ঠত:নবাব</a:t>
            </a: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ধৃত ও </a:t>
            </a:r>
            <a:r>
              <a:rPr lang="en-US" sz="32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নিহতঃ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নায়ক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রবার্ট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সূক্ষ্ম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কূটনীতি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উনড়বত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রণকৌশল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রণসম্ভারে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পারদর্শী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অবধারিত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47519" y="0"/>
            <a:ext cx="3733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19" y="685800"/>
            <a:ext cx="1187211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4। পলাশি যুদ্ধের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উপমহাদেশের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বেদনাবহুল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খণ্ড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যুদ্ধের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এ যুদ্ধের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রাজনৈতিক-অর্থনৈতিক-সামাজিক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73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৪নং </a:t>
            </a:r>
            <a:r>
              <a:rPr lang="en-US" sz="36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47319" y="0"/>
            <a:ext cx="7924798" cy="660975"/>
            <a:chOff x="4348531" y="152400"/>
            <a:chExt cx="5382608" cy="660975"/>
          </a:xfrm>
        </p:grpSpPr>
        <p:sp>
          <p:nvSpPr>
            <p:cNvPr id="6" name="Rectangle 5"/>
            <p:cNvSpPr/>
            <p:nvPr/>
          </p:nvSpPr>
          <p:spPr>
            <a:xfrm>
              <a:off x="4348531" y="152400"/>
              <a:ext cx="797202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পলাশি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যুদ্ধ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28380" y="224135"/>
              <a:ext cx="4502759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৪র্থ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13519" y="2133600"/>
            <a:ext cx="38862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52119" y="1600200"/>
            <a:ext cx="7620000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65919" y="2667000"/>
            <a:ext cx="3490119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প্রথমত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স্বাধীনতার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সূর্য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অস্তমিতঃ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যুদ্ধের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অকাল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স্বাধীনতার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সূর্য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দীর্ঘদিনের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অস্তমিত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56919" y="1752600"/>
            <a:ext cx="7162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দ্বিতীয়ত:নামে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যুদ্ধের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রইলো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তৃতীয়ত:বাংলার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প্রশস্তঃ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পরগনার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জমিদারী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61838" cy="685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13518" y="304800"/>
            <a:ext cx="11658601" cy="62484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5919" y="1981200"/>
            <a:ext cx="11201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চর্তুথত:একচেটিয়া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যুদ্ধের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সমাধি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রচিত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পঞ্চমত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মেরুদণ্ডঃ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বাংলাসহ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দাক্ষিণাত্যে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প্রভাব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বিতাড়িত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একচেটিয়াভাবে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আহরণ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ইংল্যান্ডে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প্রেরণের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মেরুদণ্ড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ভেঙ্গে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9719" y="685800"/>
            <a:ext cx="195438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পলাশি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73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৪নং </a:t>
            </a:r>
            <a:r>
              <a:rPr lang="en-US" sz="36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61838" cy="6858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89719" y="304800"/>
            <a:ext cx="11582400" cy="3657600"/>
          </a:xfrm>
          <a:prstGeom prst="flowChartAlternateProcess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8319" y="609600"/>
            <a:ext cx="1112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ষষ্ঠত:সমগ্র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শাসনভার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ঐতিহাসিক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আর.সি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মজুমদার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“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প্রশস্ত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দিয়েছিল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কালক্রমে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(১৭৬৪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কাসিম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মুগল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বাহাদুর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জাফরকে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শাসনভার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94519" y="4114800"/>
            <a:ext cx="11125200" cy="2133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সপ্তমত: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এ যুদ্ধের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প্রতিপত্তি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ধারণার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73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৪নং </a:t>
            </a:r>
            <a:r>
              <a:rPr lang="en-US" sz="36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61838" cy="6858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13518" y="304800"/>
            <a:ext cx="11658601" cy="62484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42119" y="838201"/>
            <a:ext cx="1127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অষ্টমত:উপমহাদেশের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মধ্যযুগ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আধুনিক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পত্তনঃ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যুদ্ধের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রাজনৈতিক-অর্থনৈতিক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সামাজিক-সাংস্কৃতিক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ক্ষেত্রেও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“১৭৫৭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সালের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২৩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জুন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তারিখে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মধ্যযুগ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আধুনিক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পত্তন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হয়েছিল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।”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আগমন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সাম্রাজ্য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স্থাপন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শাসন-শোষণ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এদেশবাসীর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কলঙ্কজনক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শঠতার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শোষণের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দক্ষতার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দরুন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কয়েকজন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ষড়যন্ত্রকারীদের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দরুনই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কর্তৃত্বের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ভিত্তি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স্থাপন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যুদ্ধের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কর্মকর্তারা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বিপুল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ধন-সম্পদের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মালিক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উপমহাদেশব্যাপী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বিশাল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সাম্রাজ্য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স্থাপনে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সহায়ক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হয়েছিল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73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৪নং </a:t>
            </a:r>
            <a:r>
              <a:rPr lang="en-US" sz="36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719" y="2057400"/>
            <a:ext cx="7924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বিপর্যয়ের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সিরাজ-উদ-দৌলার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দায়-দায়িত্ব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319" y="381000"/>
            <a:ext cx="3733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৫নং </a:t>
            </a:r>
            <a:r>
              <a:rPr lang="en-US" sz="32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85722" y="71735"/>
            <a:ext cx="5429480" cy="999530"/>
            <a:chOff x="6004720" y="224135"/>
            <a:chExt cx="3687761" cy="999530"/>
          </a:xfrm>
        </p:grpSpPr>
        <p:sp>
          <p:nvSpPr>
            <p:cNvPr id="6" name="Rectangle 5"/>
            <p:cNvSpPr/>
            <p:nvPr/>
          </p:nvSpPr>
          <p:spPr>
            <a:xfrm>
              <a:off x="7071518" y="762000"/>
              <a:ext cx="2591507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ইস্ট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ইন্ডিয়া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দেওয়ানি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8719" y="5334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4357" y="71735"/>
            <a:ext cx="3687762" cy="999530"/>
            <a:chOff x="6004719" y="224135"/>
            <a:chExt cx="3687762" cy="999530"/>
          </a:xfrm>
        </p:grpSpPr>
        <p:sp>
          <p:nvSpPr>
            <p:cNvPr id="7" name="Rectangle 6"/>
            <p:cNvSpPr/>
            <p:nvPr/>
          </p:nvSpPr>
          <p:spPr>
            <a:xfrm>
              <a:off x="7071519" y="762000"/>
              <a:ext cx="2501006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বাবর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১৫২৬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-১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৫৩০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খ্রি)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04719" y="224135"/>
              <a:ext cx="2906566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মুঘল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৫২৬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১৮৫৮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খ্রি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1087" y="527405"/>
            <a:ext cx="5719956" cy="911230"/>
            <a:chOff x="641087" y="527405"/>
            <a:chExt cx="5719956" cy="911230"/>
          </a:xfrm>
        </p:grpSpPr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087" y="527405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861211" y="541693"/>
              <a:ext cx="4499832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>
                <a:spcBef>
                  <a:spcPct val="20000"/>
                </a:spcBef>
              </a:pP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একক</a:t>
              </a:r>
              <a:r>
                <a:rPr lang="en-US" sz="8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কাজ</a:t>
              </a:r>
              <a:endParaRPr lang="en-GB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85119" y="2209800"/>
            <a:ext cx="5734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319" y="1295400"/>
            <a:ext cx="9448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প্রভাষক-ইসলামের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মেহনাজ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০১৯৫৮৩৭২২২৩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a.mannan12818@gmail.com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B_IMG_15878088342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2919" cy="2144105"/>
          </a:xfrm>
          <a:prstGeom prst="rect">
            <a:avLst/>
          </a:prstGeom>
        </p:spPr>
      </p:pic>
      <p:pic>
        <p:nvPicPr>
          <p:cNvPr id="4" name="Picture 3" descr="FB_IMG_15876436511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87" y="4856163"/>
            <a:ext cx="1603251" cy="200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228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সংক্ষেপ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719" y="1066800"/>
            <a:ext cx="11430000" cy="4495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উপমহাদেশে ইংরেজদের আগমন, বাণিজ্য, সাম্রাজ্য স্থাপন, শাসন-শোষণ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এদেশবাসীর 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এক কলঙ্কজনক অধ্যায়। এ অধ্যায় ষড়যন্ত্রের, বিশ্বাসঘাতকতার, শঠতার ও শাসন শোষণের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অধ্যায়। পলাশীর যুদ্ধে ইংরেজগণ কোন রণ দক্ষতার দরুন নয় বরং এদেশীয়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বিশ্বাসঘাতক ও ষড়যন্ত্রকারীদের দরুনই তাদের কর্তৃত্বের প্রম ভিত্তি স্থাপন করে। পলাশীর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যুদ্ধের ফলে ইংরেজ কর্মকর্তারা বিপুল ধন-সম্পদের মালিক হন যা তাঁদের উপমহাদেশব্যাপী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বিশাল সাম্রাজ্য স্থাপনে সহায়ক হয়েছিল।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563"/>
          <a:stretch>
            <a:fillRect/>
          </a:stretch>
        </p:blipFill>
        <p:spPr bwMode="auto">
          <a:xfrm>
            <a:off x="0" y="152400"/>
            <a:ext cx="7315200" cy="4191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>
            <a:off x="8138319" y="304800"/>
            <a:ext cx="3420590" cy="1510691"/>
          </a:xfrm>
          <a:prstGeom prst="cloudCallout">
            <a:avLst>
              <a:gd name="adj1" fmla="val -22423"/>
              <a:gd name="adj2" fmla="val 103048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9319" y="457200"/>
            <a:ext cx="2741373" cy="1107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4400" b="1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667" t="16667" r="31944"/>
          <a:stretch>
            <a:fillRect/>
          </a:stretch>
        </p:blipFill>
        <p:spPr bwMode="auto">
          <a:xfrm>
            <a:off x="7528719" y="2205790"/>
            <a:ext cx="2209800" cy="46522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2119" y="4724400"/>
            <a:ext cx="6138508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319" y="457200"/>
            <a:ext cx="613850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719" y="2286000"/>
            <a:ext cx="8839200" cy="39703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সিরাজের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বিরুদ্ধে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ষড়যন্ত্রঃ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ইন্ডিয়া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অবাধ্যতাঃ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অমান্যঃ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জঙ্গকে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অপব্যবহারঃ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ভঙ্গঃ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কৃষ্ণদাসকে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925" y="609600"/>
            <a:ext cx="11550913" cy="3944085"/>
            <a:chOff x="641087" y="527405"/>
            <a:chExt cx="11550913" cy="3944085"/>
          </a:xfrm>
        </p:grpSpPr>
        <p:pic>
          <p:nvPicPr>
            <p:cNvPr id="10" name="Picture 9" descr="ho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224" y="1215708"/>
              <a:ext cx="4755776" cy="3255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/>
            <p:nvPr/>
          </p:nvGrpSpPr>
          <p:grpSpPr>
            <a:xfrm>
              <a:off x="641087" y="527405"/>
              <a:ext cx="5534427" cy="911230"/>
              <a:chOff x="641087" y="527405"/>
              <a:chExt cx="5534427" cy="911230"/>
            </a:xfrm>
          </p:grpSpPr>
          <p:pic>
            <p:nvPicPr>
              <p:cNvPr id="13" name="Picture 7" descr="cubo_rosso_architetto_fr_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1087" y="527405"/>
                <a:ext cx="1447800" cy="91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1794950" y="555981"/>
                <a:ext cx="4380564" cy="882654"/>
              </a:xfrm>
              <a:prstGeom prst="chevron">
                <a:avLst>
                  <a:gd name="adj" fmla="val 39600"/>
                </a:avLst>
              </a:prstGeom>
              <a:gradFill rotWithShape="1">
                <a:gsLst>
                  <a:gs pos="0">
                    <a:srgbClr val="929200"/>
                  </a:gs>
                  <a:gs pos="50000">
                    <a:srgbClr val="FFFF00"/>
                  </a:gs>
                  <a:gs pos="100000">
                    <a:srgbClr val="9292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10" rIns="91418" bIns="45710" anchor="ctr"/>
              <a:lstStyle/>
              <a:p>
                <a:pPr algn="ctr">
                  <a:defRPr/>
                </a:pPr>
                <a:r>
                  <a:rPr lang="en-US" sz="7200" b="1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r>
                  <a:rPr lang="bn-BD" sz="72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3519" y="4572000"/>
            <a:ext cx="8504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কিভাবে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বিরোধ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বাঁধে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84357" y="71735"/>
            <a:ext cx="3687762" cy="999530"/>
            <a:chOff x="6004719" y="224135"/>
            <a:chExt cx="3687762" cy="999530"/>
          </a:xfrm>
        </p:grpSpPr>
        <p:sp>
          <p:nvSpPr>
            <p:cNvPr id="4" name="Rectangle 3"/>
            <p:cNvSpPr/>
            <p:nvPr/>
          </p:nvSpPr>
          <p:spPr>
            <a:xfrm>
              <a:off x="7071519" y="762000"/>
              <a:ext cx="2501006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বাবর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১৫২৬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-১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৫৩০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খ্রি)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04719" y="224135"/>
              <a:ext cx="2906566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মুঘল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৫২৬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১৮৫৮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খ্রি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9" name="Picture 2" descr="C:\Users\Aptech Computer\Desktop\New folder\Fresh-flower-e1501429371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719" y="0"/>
            <a:ext cx="8686800" cy="5029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32719" y="5334000"/>
            <a:ext cx="868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</a:rPr>
              <a:t>ধন্যবাদ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119" y="457200"/>
            <a:ext cx="8991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719" y="1676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*পলাশি কোথায় অবস্থিত?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18319" y="2590800"/>
            <a:ext cx="10287000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52565A"/>
                </a:solidFill>
                <a:effectLst/>
                <a:latin typeface="Arial" pitchFamily="34" charset="0"/>
                <a:cs typeface="Vrinda" pitchFamily="34" charset="0"/>
              </a:rPr>
              <a:t>পলাশী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 (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পুরনো ইংরেজি নাম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Plassey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ভারতের পশ্চিমবঙ্গ রাজ্যের নদিয়া জেলার সদর শহর কৃষ্ণনগরের প্রায় ৫০ কিলোমিটার উত্তরে ভাগীরথী নদীর তীরে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52565A"/>
                </a:solidFill>
                <a:effectLst/>
                <a:latin typeface="Arial" pitchFamily="34" charset="0"/>
                <a:cs typeface="Vrinda" pitchFamily="34" charset="0"/>
              </a:rPr>
              <a:t>অবস্থিত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Vrinda" pitchFamily="34" charset="0"/>
              </a:rPr>
              <a:t>একটি গ্রাম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Vrinda" pitchFamily="34" charset="0"/>
              </a:rPr>
              <a:t>(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Vrinda" pitchFamily="34" charset="0"/>
              </a:rPr>
              <a:t>অধুনা সেন্সাস টাউন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Vrinda" pitchFamily="34" charset="0"/>
              </a:rPr>
              <a:t>)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Vrinda" pitchFamily="34" charset="0"/>
              </a:rPr>
              <a:t>। ১৭৫৭ সালে এই গ্রামেই বিখ্যাত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52565A"/>
                </a:solidFill>
                <a:effectLst/>
                <a:latin typeface="Arial" pitchFamily="34" charset="0"/>
                <a:cs typeface="Vrinda" pitchFamily="34" charset="0"/>
              </a:rPr>
              <a:t>পলাশীর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Vrinda" pitchFamily="34" charset="0"/>
              </a:rPr>
              <a:t>যুদ্ধ হয়েছিল। বর্তমানে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52565A"/>
                </a:solidFill>
                <a:effectLst/>
                <a:latin typeface="Arial" pitchFamily="34" charset="0"/>
                <a:cs typeface="Vrinda" pitchFamily="34" charset="0"/>
              </a:rPr>
              <a:t>পলাশী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Vrinda" pitchFamily="34" charset="0"/>
              </a:rPr>
              <a:t>একটি গ্রাম পঞ্চায়েত ও বাণিজ্যকেন্দ্র।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52565A"/>
                </a:solidFill>
                <a:effectLst/>
                <a:latin typeface="Arial" pitchFamily="34" charset="0"/>
                <a:cs typeface="Vrinda" pitchFamily="34" charset="0"/>
              </a:rPr>
              <a:t>পলাশীর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Vrinda" pitchFamily="34" charset="0"/>
              </a:rPr>
              <a:t>কাছাকাছি উল্লেখযোগ্য শহর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itchFamily="34" charset="0"/>
                <a:cs typeface="Vrinda" pitchFamily="34" charset="0"/>
              </a:rPr>
              <a:t> ..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" y="432337"/>
            <a:ext cx="12176917" cy="5719776"/>
            <a:chOff x="2" y="432337"/>
            <a:chExt cx="12176917" cy="5719776"/>
          </a:xfrm>
        </p:grpSpPr>
        <p:sp>
          <p:nvSpPr>
            <p:cNvPr id="3" name="TextBox 2"/>
            <p:cNvSpPr txBox="1"/>
            <p:nvPr/>
          </p:nvSpPr>
          <p:spPr>
            <a:xfrm>
              <a:off x="2" y="432337"/>
              <a:ext cx="103273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9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9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9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-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7919" y="2723113"/>
              <a:ext cx="3429000" cy="3429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89719" y="2590800"/>
            <a:ext cx="8991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3119" y="381000"/>
            <a:ext cx="9845041" cy="1752599"/>
            <a:chOff x="442119" y="488074"/>
            <a:chExt cx="9845041" cy="2160055"/>
          </a:xfrm>
        </p:grpSpPr>
        <p:sp>
          <p:nvSpPr>
            <p:cNvPr id="3" name="TextBox 2"/>
            <p:cNvSpPr txBox="1"/>
            <p:nvPr/>
          </p:nvSpPr>
          <p:spPr>
            <a:xfrm>
              <a:off x="442119" y="1447800"/>
              <a:ext cx="98450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7577" y="488074"/>
              <a:ext cx="8943705" cy="110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all" dirty="0" err="1">
                  <a:ln w="0"/>
                  <a:solidFill>
                    <a:schemeClr val="bg2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6600" b="1" cap="all" dirty="0">
                  <a:ln w="0"/>
                  <a:solidFill>
                    <a:schemeClr val="bg2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cap="all" dirty="0" err="1">
                  <a:ln w="0"/>
                  <a:solidFill>
                    <a:schemeClr val="bg2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6600" b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186319" y="51054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438" y="2286000"/>
            <a:ext cx="10683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4। পলাশি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বিপর্যয়ের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সিরাজ-উদ-দৌলার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দায়-দায়িত্ব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upload.wikimedia.org/wikipedia/commons/thumb/b/b8/Plassey1757max.jpg/800px-Plassey1757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719" y="533400"/>
            <a:ext cx="7620000" cy="58197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747919" y="2819400"/>
            <a:ext cx="2473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 smtClean="0"/>
              <a:t>পলাশীর যুদ্ধের মানচিত্র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9719" y="990600"/>
            <a:ext cx="1164351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বিশেষ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উল্লেখযোগ্য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ব্যক্তিত্ব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মির্জা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মুহম্মদ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তুর্কি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বংশের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শাসনকর্তা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যোগ্যতা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গিরিয়ার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সরফরাজ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হত্যা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(১৭৪০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রাজত্বকালের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উল্লেখযোগ্য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ঘটনা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মারাঠা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বর্গীদের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দমন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সচেতন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সজাগ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আমেনা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ময়মুনা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কন্যা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ময়মুনা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আমেনার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দুই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আমেনার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স্নেহ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বিধায়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জীবিতকালে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মসনদের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মনোনীত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১৭৩৩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পিতার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মির্জা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মুহম্মদ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হাসিম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মইনুদ্দীন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১৭৫৬খ্রিস্টাব্দে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মসনদে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4919" y="0"/>
            <a:ext cx="31245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2377</Words>
  <Application>Microsoft Office PowerPoint</Application>
  <PresentationFormat>Custom</PresentationFormat>
  <Paragraphs>171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Pc Net</cp:lastModifiedBy>
  <cp:revision>327</cp:revision>
  <dcterms:created xsi:type="dcterms:W3CDTF">2019-07-14T12:34:24Z</dcterms:created>
  <dcterms:modified xsi:type="dcterms:W3CDTF">2020-06-01T10:44:37Z</dcterms:modified>
</cp:coreProperties>
</file>