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78" r:id="rId9"/>
    <p:sldId id="279" r:id="rId10"/>
    <p:sldId id="272" r:id="rId11"/>
    <p:sldId id="273" r:id="rId12"/>
    <p:sldId id="274" r:id="rId13"/>
    <p:sldId id="267" r:id="rId14"/>
    <p:sldId id="270" r:id="rId15"/>
    <p:sldId id="275" r:id="rId16"/>
    <p:sldId id="276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859280"/>
            <a:ext cx="8534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12192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429000"/>
            <a:ext cx="85344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F1ACCA00-77DE-462C-A994-714243A51F94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600FB-B122-4D21-98E7-A756CB51E1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CCA00-77DE-462C-A994-714243A51F94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600FB-B122-4D21-98E7-A756CB51E1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209041"/>
            <a:ext cx="17272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27200" y="1219200"/>
            <a:ext cx="69088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CCA00-77DE-462C-A994-714243A51F94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600FB-B122-4D21-98E7-A756CB51E1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438401"/>
            <a:ext cx="85344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CCA00-77DE-462C-A994-714243A51F94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600FB-B122-4D21-98E7-A756CB51E1A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12192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CCA00-77DE-462C-A994-714243A51F94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600FB-B122-4D21-98E7-A756CB51E1A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12192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400" y="3410268"/>
            <a:ext cx="83312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0400" y="1503680"/>
            <a:ext cx="83312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12192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828800" y="2438400"/>
            <a:ext cx="41656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CCA00-77DE-462C-A994-714243A51F94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600FB-B122-4D21-98E7-A756CB51E1A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6197600" y="2438400"/>
            <a:ext cx="41656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12192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12192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828800" y="2819400"/>
            <a:ext cx="41656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7600" y="2819400"/>
            <a:ext cx="41656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2362201"/>
            <a:ext cx="4167717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2359152"/>
            <a:ext cx="4169833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CCA00-77DE-462C-A994-714243A51F94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600FB-B122-4D21-98E7-A756CB51E1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CCA00-77DE-462C-A994-714243A51F94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600FB-B122-4D21-98E7-A756CB51E1A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12192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CCA00-77DE-462C-A994-714243A51F94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600FB-B122-4D21-98E7-A756CB51E1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2" y="1676400"/>
            <a:ext cx="37591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2" y="2275840"/>
            <a:ext cx="37591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CCA00-77DE-462C-A994-714243A51F94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600FB-B122-4D21-98E7-A756CB51E1A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828800" y="1676400"/>
            <a:ext cx="43688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950720" y="1847088"/>
            <a:ext cx="4120896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0" y="1676400"/>
            <a:ext cx="37592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0" y="1905000"/>
            <a:ext cx="39624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0" y="2276856"/>
            <a:ext cx="37592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CCA00-77DE-462C-A994-714243A51F94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600FB-B122-4D21-98E7-A756CB51E1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295400"/>
            <a:ext cx="85344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2057401"/>
            <a:ext cx="85344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406400" y="6356351"/>
            <a:ext cx="2844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1ACCA00-77DE-462C-A994-714243A51F94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962400" y="6356351"/>
            <a:ext cx="426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8900160" y="636422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BF600FB-B122-4D21-98E7-A756CB51E1A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1728216"/>
            <a:ext cx="10497312" cy="414223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22960" y="777240"/>
            <a:ext cx="10497312" cy="95097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i="1" dirty="0" err="1" smtClean="0">
                <a:solidFill>
                  <a:srgbClr val="C00000"/>
                </a:solidFill>
              </a:rPr>
              <a:t>মাল্টিমিডিয়া</a:t>
            </a:r>
            <a:r>
              <a:rPr lang="en-US" sz="4800" i="1" dirty="0" smtClean="0">
                <a:solidFill>
                  <a:srgbClr val="C00000"/>
                </a:solidFill>
              </a:rPr>
              <a:t> </a:t>
            </a:r>
            <a:r>
              <a:rPr lang="en-US" sz="4800" i="1" dirty="0" err="1" smtClean="0">
                <a:solidFill>
                  <a:srgbClr val="C00000"/>
                </a:solidFill>
              </a:rPr>
              <a:t>ক্লাসে</a:t>
            </a:r>
            <a:r>
              <a:rPr lang="en-US" sz="4800" i="1" dirty="0" smtClean="0">
                <a:solidFill>
                  <a:srgbClr val="C00000"/>
                </a:solidFill>
              </a:rPr>
              <a:t> </a:t>
            </a:r>
            <a:r>
              <a:rPr lang="en-US" sz="4800" i="1" dirty="0" err="1" smtClean="0">
                <a:solidFill>
                  <a:srgbClr val="C00000"/>
                </a:solidFill>
              </a:rPr>
              <a:t>সবাইকে</a:t>
            </a:r>
            <a:r>
              <a:rPr lang="en-US" sz="4800" i="1" dirty="0" smtClean="0">
                <a:solidFill>
                  <a:srgbClr val="C00000"/>
                </a:solidFill>
              </a:rPr>
              <a:t> </a:t>
            </a:r>
            <a:r>
              <a:rPr lang="en-US" sz="4800" i="1" dirty="0" err="1" smtClean="0">
                <a:solidFill>
                  <a:srgbClr val="C00000"/>
                </a:solidFill>
              </a:rPr>
              <a:t>স্বাগতম</a:t>
            </a:r>
            <a:r>
              <a:rPr lang="en-US" sz="4800" i="1" dirty="0" smtClean="0">
                <a:solidFill>
                  <a:srgbClr val="C00000"/>
                </a:solidFill>
              </a:rPr>
              <a:t> </a:t>
            </a:r>
            <a:endParaRPr lang="en-US" sz="48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357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00" y="868680"/>
            <a:ext cx="4863084" cy="5522595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Striped Right Arrow 5"/>
          <p:cNvSpPr/>
          <p:nvPr/>
        </p:nvSpPr>
        <p:spPr>
          <a:xfrm>
            <a:off x="5532120" y="1975104"/>
            <a:ext cx="1435608" cy="612648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3.jpeg"/>
          <p:cNvPicPr>
            <a:picLocks noChangeAspect="1"/>
          </p:cNvPicPr>
          <p:nvPr/>
        </p:nvPicPr>
        <p:blipFill>
          <a:blip r:embed="rId3"/>
          <a:srcRect l="8333" t="9434" r="11667" b="13208"/>
          <a:stretch>
            <a:fillRect/>
          </a:stretch>
        </p:blipFill>
        <p:spPr>
          <a:xfrm>
            <a:off x="760476" y="445611"/>
            <a:ext cx="1415796" cy="846138"/>
          </a:xfrm>
          <a:prstGeom prst="rect">
            <a:avLst/>
          </a:prstGeom>
        </p:spPr>
      </p:pic>
      <p:pic>
        <p:nvPicPr>
          <p:cNvPr id="9" name="Content Placeholder 5" descr="340x_4.j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0568" y="499753"/>
            <a:ext cx="4348595" cy="5440299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532120" y="4798826"/>
            <a:ext cx="187452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C00000"/>
                </a:solidFill>
              </a:rPr>
              <a:t>প্রত্যক্ষ</a:t>
            </a:r>
          </a:p>
          <a:p>
            <a:r>
              <a:rPr lang="bn-IN" sz="3200" dirty="0" smtClean="0">
                <a:solidFill>
                  <a:srgbClr val="C00000"/>
                </a:solidFill>
              </a:rPr>
              <a:t>নির্বাচন 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482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t="20317"/>
          <a:stretch>
            <a:fillRect/>
          </a:stretch>
        </p:blipFill>
        <p:spPr bwMode="auto">
          <a:xfrm>
            <a:off x="1069848" y="1060704"/>
            <a:ext cx="5312664" cy="4663440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 descr="3.jpeg"/>
          <p:cNvPicPr>
            <a:picLocks noChangeAspect="1"/>
          </p:cNvPicPr>
          <p:nvPr/>
        </p:nvPicPr>
        <p:blipFill>
          <a:blip r:embed="rId3"/>
          <a:srcRect l="8333" t="9434" r="11667" b="13208"/>
          <a:stretch>
            <a:fillRect/>
          </a:stretch>
        </p:blipFill>
        <p:spPr>
          <a:xfrm>
            <a:off x="1261872" y="533400"/>
            <a:ext cx="990600" cy="846138"/>
          </a:xfrm>
          <a:prstGeom prst="rect">
            <a:avLst/>
          </a:prstGeom>
        </p:spPr>
      </p:pic>
      <p:pic>
        <p:nvPicPr>
          <p:cNvPr id="11" name="Picture 10" descr="G:\31-5-2015\New picture\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6854" y="630936"/>
            <a:ext cx="4531902" cy="5303520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ight Arrow 1"/>
          <p:cNvSpPr/>
          <p:nvPr/>
        </p:nvSpPr>
        <p:spPr>
          <a:xfrm>
            <a:off x="6108192" y="1709928"/>
            <a:ext cx="1655064" cy="8412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907024" y="4443984"/>
            <a:ext cx="222199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000" i="1" dirty="0" smtClean="0"/>
              <a:t>পরোক্ষ</a:t>
            </a:r>
          </a:p>
          <a:p>
            <a:r>
              <a:rPr lang="bn-IN" sz="4000" i="1" dirty="0" smtClean="0"/>
              <a:t>নির্বাচন 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1200625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3255264" y="594360"/>
            <a:ext cx="5084064" cy="1810512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/>
              <a:t>জোড়ায় কাজ 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8" y="494690"/>
            <a:ext cx="2414016" cy="1699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904" y="594360"/>
            <a:ext cx="2505456" cy="1655063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841248" y="2340864"/>
            <a:ext cx="10524744" cy="371246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</a:rPr>
              <a:t>নির্বাচন কত প্রকার ও কী কী? </a:t>
            </a:r>
          </a:p>
          <a:p>
            <a:pPr algn="ctr"/>
            <a:r>
              <a:rPr lang="bn-IN" sz="4400" dirty="0" smtClean="0"/>
              <a:t> </a:t>
            </a:r>
          </a:p>
          <a:p>
            <a:pPr algn="ctr"/>
            <a:r>
              <a:rPr lang="bn-IN" sz="3600" dirty="0" smtClean="0">
                <a:solidFill>
                  <a:srgbClr val="7030A0"/>
                </a:solidFill>
              </a:rPr>
              <a:t>নির্বাচন দুই প্রকারঃ  (১) প্রত্যক্ষ নির্বাচন</a:t>
            </a:r>
          </a:p>
          <a:p>
            <a:pPr algn="ctr"/>
            <a:r>
              <a:rPr lang="bn-IN" sz="3600" dirty="0" smtClean="0">
                <a:solidFill>
                  <a:srgbClr val="7030A0"/>
                </a:solidFill>
              </a:rPr>
              <a:t>                              (২) পরোক্ষ নির্বাচন 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953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8156" y="1531572"/>
            <a:ext cx="32004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u="sng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প্রত্যক্ষ নির্বাচনঃ</a:t>
            </a:r>
            <a:endParaRPr lang="en-US" sz="4400" b="1" u="sng" dirty="0" smtClean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926164" y="1569672"/>
            <a:ext cx="3124200" cy="533400"/>
          </a:xfrm>
          <a:prstGeom prst="roundRect">
            <a:avLst/>
          </a:prstGeom>
          <a:solidFill>
            <a:srgbClr val="FF0000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পরোক্ষ নির্বাচনঃ</a:t>
            </a:r>
            <a:endParaRPr lang="en-US" sz="4400" b="1" u="sng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 descr="3.jpeg"/>
          <p:cNvPicPr>
            <a:picLocks noChangeAspect="1"/>
          </p:cNvPicPr>
          <p:nvPr/>
        </p:nvPicPr>
        <p:blipFill>
          <a:blip r:embed="rId2"/>
          <a:srcRect l="8333" t="9434" r="11667" b="13208"/>
          <a:stretch>
            <a:fillRect/>
          </a:stretch>
        </p:blipFill>
        <p:spPr>
          <a:xfrm>
            <a:off x="4800600" y="923544"/>
            <a:ext cx="2002536" cy="12176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06045" y="2159755"/>
            <a:ext cx="5138723" cy="2985433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ভোটাধিকারপ্রাপ্ত</a:t>
            </a:r>
            <a:r>
              <a:rPr lang="bn-IN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নাগরিকগণ </a:t>
            </a:r>
            <a:r>
              <a:rPr lang="bn-BD" sz="4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সরাসরি ভোট প্রদানের মাধ্যমে যে জনপ্রতিনিধি বাছাই করে তাকে প্রত্যক্ষ নির্বাচন বলে।</a:t>
            </a:r>
            <a:endParaRPr lang="bn-IN" sz="40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44768" y="2141172"/>
            <a:ext cx="5020056" cy="3477875"/>
          </a:xfrm>
          <a:prstGeom prst="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4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নির্বাচিত জনপ্রতিনিধিগণ ভোটের মাধ্যমে যে প্রতিনিধি বাছাই করে তাকে পরোক্ষ নির্বাচন বলে</a:t>
            </a:r>
            <a:r>
              <a:rPr lang="bn-BD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4000" b="1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b="1" dirty="0"/>
          </a:p>
          <a:p>
            <a:pPr algn="just"/>
            <a:endParaRPr lang="en-US" sz="32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956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2605208" y="2934393"/>
            <a:ext cx="3291840" cy="640080"/>
          </a:xfrm>
          <a:prstGeom prst="flowChartTerminator">
            <a:avLst/>
          </a:prstGeom>
          <a:solidFill>
            <a:srgbClr val="00B050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ইউনিয়ন পরিষদ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2786703" y="3940233"/>
            <a:ext cx="3291840" cy="640080"/>
          </a:xfrm>
          <a:prstGeom prst="flowChartTerminator">
            <a:avLst/>
          </a:prstGeom>
          <a:solidFill>
            <a:srgbClr val="00B05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উপজেলা পরিষদ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2889283" y="4747122"/>
            <a:ext cx="3291840" cy="640080"/>
          </a:xfrm>
          <a:prstGeom prst="flowChartTerminator">
            <a:avLst/>
          </a:prstGeom>
          <a:solidFill>
            <a:srgbClr val="00B05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পৌরসভা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2889283" y="5568373"/>
            <a:ext cx="3291840" cy="640080"/>
          </a:xfrm>
          <a:prstGeom prst="flowChartTerminator">
            <a:avLst/>
          </a:prstGeom>
          <a:solidFill>
            <a:srgbClr val="00B05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সিটি কর্পোরেশন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6446843" y="2854314"/>
            <a:ext cx="3291840" cy="640080"/>
          </a:xfrm>
          <a:prstGeom prst="flowChartTerminator">
            <a:avLst/>
          </a:prstGeom>
          <a:solidFill>
            <a:srgbClr val="00B0F0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রাষ্ট্রপতি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6525583" y="3940233"/>
            <a:ext cx="3291840" cy="1188720"/>
          </a:xfrm>
          <a:prstGeom prst="flowChartTerminator">
            <a:avLst/>
          </a:prstGeom>
          <a:solidFill>
            <a:srgbClr val="00B0F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সংরক্ষিত মহিলা সংসদ সদস্য</a:t>
            </a:r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349752" y="1395952"/>
            <a:ext cx="5362479" cy="1106425"/>
            <a:chOff x="2047425" y="1479079"/>
            <a:chExt cx="5362479" cy="1106425"/>
          </a:xfrm>
        </p:grpSpPr>
        <p:sp>
          <p:nvSpPr>
            <p:cNvPr id="12" name="Dodecagon 11"/>
            <p:cNvSpPr/>
            <p:nvPr/>
          </p:nvSpPr>
          <p:spPr>
            <a:xfrm>
              <a:off x="2047425" y="1479079"/>
              <a:ext cx="1524000" cy="1106424"/>
            </a:xfrm>
            <a:prstGeom prst="dodecagon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4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36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প্রত্যক্ষ</a:t>
              </a:r>
              <a:endPara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Dodecagon 12"/>
            <p:cNvSpPr/>
            <p:nvPr/>
          </p:nvSpPr>
          <p:spPr>
            <a:xfrm>
              <a:off x="5683689" y="1546168"/>
              <a:ext cx="1726215" cy="1039336"/>
            </a:xfrm>
            <a:prstGeom prst="dodecagon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accent4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36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পরোক্ষ</a:t>
              </a:r>
              <a:endPara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7" name="Picture 16" descr="3.jpeg"/>
          <p:cNvPicPr>
            <a:picLocks noChangeAspect="1"/>
          </p:cNvPicPr>
          <p:nvPr/>
        </p:nvPicPr>
        <p:blipFill>
          <a:blip r:embed="rId4"/>
          <a:srcRect l="8333" t="9434" r="11667" b="13208"/>
          <a:stretch>
            <a:fillRect/>
          </a:stretch>
        </p:blipFill>
        <p:spPr>
          <a:xfrm>
            <a:off x="4873752" y="969264"/>
            <a:ext cx="2046593" cy="14961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" y="539496"/>
            <a:ext cx="1754816" cy="5495544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424" y="539496"/>
            <a:ext cx="1466272" cy="5495544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779194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2962656" y="835152"/>
            <a:ext cx="5084064" cy="1258824"/>
          </a:xfrm>
          <a:prstGeom prst="flowChartProcess">
            <a:avLst/>
          </a:prstGeom>
          <a:solidFill>
            <a:srgbClr val="FFC0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IN" sz="8000" i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000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3.jpeg"/>
          <p:cNvPicPr>
            <a:picLocks noChangeAspect="1"/>
          </p:cNvPicPr>
          <p:nvPr/>
        </p:nvPicPr>
        <p:blipFill>
          <a:blip r:embed="rId2"/>
          <a:srcRect l="8333" t="9434" r="11667" b="13208"/>
          <a:stretch>
            <a:fillRect/>
          </a:stretch>
        </p:blipFill>
        <p:spPr>
          <a:xfrm>
            <a:off x="1289304" y="835152"/>
            <a:ext cx="1673352" cy="12588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20" y="835152"/>
            <a:ext cx="2788920" cy="12588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9536" y="2093976"/>
            <a:ext cx="10433304" cy="3904488"/>
          </a:xfrm>
          <a:prstGeom prst="rect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C00000"/>
                </a:solidFill>
              </a:rPr>
              <a:t>১। নির্বাচন কত প্রকার?</a:t>
            </a:r>
          </a:p>
          <a:p>
            <a:pPr algn="ctr"/>
            <a:endParaRPr lang="bn-IN" sz="2800" dirty="0" smtClean="0">
              <a:solidFill>
                <a:srgbClr val="C00000"/>
              </a:solidFill>
            </a:endParaRPr>
          </a:p>
          <a:p>
            <a:pPr algn="ctr"/>
            <a:r>
              <a:rPr lang="bn-IN" sz="2400" dirty="0" smtClean="0">
                <a:solidFill>
                  <a:srgbClr val="002060"/>
                </a:solidFill>
              </a:rPr>
              <a:t>(ক) দুই প্রকার   (খ) তিন প্রকার  </a:t>
            </a:r>
          </a:p>
          <a:p>
            <a:pPr algn="ctr"/>
            <a:r>
              <a:rPr lang="bn-IN" sz="2400" dirty="0" smtClean="0">
                <a:solidFill>
                  <a:srgbClr val="002060"/>
                </a:solidFill>
              </a:rPr>
              <a:t> (গ) চার প্রকার   (ঘ) পাঁচ প্রকার</a:t>
            </a:r>
          </a:p>
          <a:p>
            <a:pPr algn="ctr"/>
            <a:endParaRPr lang="bn-IN" sz="2400" dirty="0" smtClean="0"/>
          </a:p>
          <a:p>
            <a:pPr algn="ctr"/>
            <a:endParaRPr lang="bn-IN" sz="2400" dirty="0" smtClean="0"/>
          </a:p>
          <a:p>
            <a:pPr algn="ctr"/>
            <a:r>
              <a:rPr lang="bn-IN" sz="2800" dirty="0" smtClean="0">
                <a:solidFill>
                  <a:srgbClr val="C00000"/>
                </a:solidFill>
              </a:rPr>
              <a:t>২। নিচের কোনটি প্রত্যক্ষ নির্বাচন?</a:t>
            </a:r>
          </a:p>
          <a:p>
            <a:pPr algn="ctr"/>
            <a:endParaRPr lang="bn-IN" sz="2400" dirty="0" smtClean="0"/>
          </a:p>
          <a:p>
            <a:pPr algn="ctr"/>
            <a:r>
              <a:rPr lang="bn-IN" sz="2400" dirty="0" smtClean="0"/>
              <a:t>      </a:t>
            </a:r>
            <a:r>
              <a:rPr lang="bn-IN" sz="2400" dirty="0" smtClean="0">
                <a:solidFill>
                  <a:srgbClr val="002060"/>
                </a:solidFill>
              </a:rPr>
              <a:t>(ক) উপজেলা পরিষদ    (খ) রাষ্ট্রপতি নির্বাচন</a:t>
            </a:r>
          </a:p>
          <a:p>
            <a:pPr algn="ctr"/>
            <a:r>
              <a:rPr lang="bn-IN" sz="2400" dirty="0" smtClean="0">
                <a:solidFill>
                  <a:srgbClr val="002060"/>
                </a:solidFill>
              </a:rPr>
              <a:t>(গ) ম্যানেজিং কমিটি    (ঘ) কোনটিই নয়  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4233672" y="3008376"/>
            <a:ext cx="246888" cy="27432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3639312" y="5280660"/>
            <a:ext cx="228600" cy="32004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83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2816352" y="761999"/>
            <a:ext cx="5806440" cy="1524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u="sng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2800" u="sng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42" y="688848"/>
            <a:ext cx="1801368" cy="15971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508" y="688848"/>
            <a:ext cx="2679192" cy="159715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68680" y="2285999"/>
            <a:ext cx="10447020" cy="3666745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002060"/>
                </a:solidFill>
              </a:rPr>
              <a:t>প্রত্যক্ষ ও পরোক্ষ </a:t>
            </a:r>
            <a:r>
              <a:rPr lang="bn-IN" sz="4400" dirty="0" smtClean="0">
                <a:solidFill>
                  <a:srgbClr val="FF0000"/>
                </a:solidFill>
              </a:rPr>
              <a:t>নির্বাচনের</a:t>
            </a:r>
            <a:r>
              <a:rPr lang="bn-IN" sz="4400" dirty="0" smtClean="0"/>
              <a:t> </a:t>
            </a:r>
            <a:r>
              <a:rPr lang="bn-IN" sz="4400" dirty="0" smtClean="0">
                <a:solidFill>
                  <a:srgbClr val="002060"/>
                </a:solidFill>
              </a:rPr>
              <a:t>পার্থক্য খাতায় লিখে আনবে। 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4292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4" y="749808"/>
            <a:ext cx="10460736" cy="53400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6384" y="5377797"/>
            <a:ext cx="10524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FF00"/>
                </a:solidFill>
              </a:rPr>
              <a:t>ক্লাসে সহযোগিতা করার জন্য সবাইকে ধন্যবাদ 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899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236597"/>
            <a:ext cx="2331720" cy="24127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949325" y="2649329"/>
            <a:ext cx="5938870" cy="33298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</a:rPr>
              <a:t>লিটন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কুমার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প্রামানিক</a:t>
            </a:r>
            <a:endParaRPr lang="en-US" sz="3200" dirty="0">
              <a:solidFill>
                <a:srgbClr val="002060"/>
              </a:solidFill>
            </a:endParaRPr>
          </a:p>
          <a:p>
            <a:pPr algn="ctr"/>
            <a:r>
              <a:rPr lang="en-US" sz="3200" dirty="0" err="1">
                <a:solidFill>
                  <a:srgbClr val="002060"/>
                </a:solidFill>
              </a:rPr>
              <a:t>সহকারী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শিক্ষক</a:t>
            </a:r>
            <a:endParaRPr lang="en-US" sz="3200" dirty="0">
              <a:solidFill>
                <a:srgbClr val="002060"/>
              </a:solidFill>
            </a:endParaRPr>
          </a:p>
          <a:p>
            <a:pPr algn="ctr"/>
            <a:r>
              <a:rPr lang="en-US" sz="3200" dirty="0" err="1">
                <a:solidFill>
                  <a:srgbClr val="002060"/>
                </a:solidFill>
              </a:rPr>
              <a:t>সড়কের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বাজার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উচ্চ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বিদ্যালয়</a:t>
            </a:r>
            <a:endParaRPr lang="en-US" sz="3200" dirty="0">
              <a:solidFill>
                <a:srgbClr val="002060"/>
              </a:solidFill>
            </a:endParaRPr>
          </a:p>
          <a:p>
            <a:pPr algn="ctr"/>
            <a:r>
              <a:rPr lang="en-US" sz="3200" dirty="0">
                <a:solidFill>
                  <a:srgbClr val="002060"/>
                </a:solidFill>
              </a:rPr>
              <a:t>email:litonkumarpk98@gmail.com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</a:rPr>
              <a:t>Mobile:01763246898</a:t>
            </a:r>
          </a:p>
        </p:txBody>
      </p:sp>
      <p:sp>
        <p:nvSpPr>
          <p:cNvPr id="2" name="Horizontal Scroll 1"/>
          <p:cNvSpPr/>
          <p:nvPr/>
        </p:nvSpPr>
        <p:spPr>
          <a:xfrm>
            <a:off x="2761489" y="413762"/>
            <a:ext cx="7799832" cy="1485900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/>
              <a:t>পরিচিতি </a:t>
            </a:r>
            <a:endParaRPr 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6898990" y="2649329"/>
            <a:ext cx="4366418" cy="332980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বিষয়ঃ পৌরনীতি ও নাগরিকতা</a:t>
            </a:r>
          </a:p>
          <a:p>
            <a:pPr algn="ctr"/>
            <a:endParaRPr lang="bn-IN" sz="2400" dirty="0" smtClean="0"/>
          </a:p>
          <a:p>
            <a:pPr algn="ctr"/>
            <a:r>
              <a:rPr lang="bn-IN" sz="2400" dirty="0" smtClean="0"/>
              <a:t>শ্রেণিঃনবম/দশম</a:t>
            </a:r>
          </a:p>
          <a:p>
            <a:pPr algn="ctr"/>
            <a:endParaRPr lang="bn-IN" sz="2400" dirty="0" smtClean="0"/>
          </a:p>
          <a:p>
            <a:pPr algn="ctr"/>
            <a:r>
              <a:rPr lang="bn-IN" sz="2400" dirty="0" smtClean="0"/>
              <a:t>অধ্যায়ঃ সপ্তম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55129" y="-1903174"/>
            <a:ext cx="1012553" cy="80558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321" y="374904"/>
            <a:ext cx="1612392" cy="227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24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3-06-15-09-41-36-51bc36d0b5504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66206" y="676656"/>
            <a:ext cx="4114800" cy="26321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1" descr="C:\Users\cyber\Downloads\aaaaa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3886" y="3308770"/>
            <a:ext cx="3810000" cy="28359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1" descr="C:\Users\cyber\Pictures\untitl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8326" y="566928"/>
            <a:ext cx="3927054" cy="27418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46" y="3308770"/>
            <a:ext cx="3962400" cy="29182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4895380" y="1700784"/>
            <a:ext cx="2194560" cy="39703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dirty="0" smtClean="0"/>
              <a:t> </a:t>
            </a:r>
            <a:r>
              <a:rPr lang="bn-IN" sz="2800" dirty="0" smtClean="0"/>
              <a:t>আমরা</a:t>
            </a:r>
          </a:p>
          <a:p>
            <a:endParaRPr lang="bn-IN" sz="2800" dirty="0" smtClean="0"/>
          </a:p>
          <a:p>
            <a:r>
              <a:rPr lang="bn-IN" sz="2800" dirty="0" smtClean="0"/>
              <a:t>এই </a:t>
            </a:r>
          </a:p>
          <a:p>
            <a:endParaRPr lang="bn-IN" sz="2800" dirty="0"/>
          </a:p>
          <a:p>
            <a:r>
              <a:rPr lang="bn-IN" sz="2800" dirty="0" smtClean="0"/>
              <a:t>ছবিগুলোতে </a:t>
            </a:r>
          </a:p>
          <a:p>
            <a:endParaRPr lang="bn-IN" sz="2800" dirty="0"/>
          </a:p>
          <a:p>
            <a:r>
              <a:rPr lang="bn-IN" sz="2800" dirty="0" smtClean="0"/>
              <a:t>কী দেখতে </a:t>
            </a:r>
          </a:p>
          <a:p>
            <a:endParaRPr lang="bn-IN" sz="2800" dirty="0"/>
          </a:p>
          <a:p>
            <a:r>
              <a:rPr lang="bn-IN" sz="2800" dirty="0" smtClean="0"/>
              <a:t>পাচ্ছি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31939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1143000" y="475488"/>
            <a:ext cx="9848088" cy="2240280"/>
          </a:xfrm>
          <a:prstGeom prst="left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/>
              <a:t>আজকের পাঠের শিরোনাম </a:t>
            </a:r>
            <a:endParaRPr lang="en-US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12" y="2816351"/>
            <a:ext cx="10488168" cy="33305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5858" y="-1427905"/>
            <a:ext cx="679534" cy="78089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97344" y="3696786"/>
            <a:ext cx="4289196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9600" dirty="0" smtClean="0"/>
              <a:t>নির্বাচন 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061165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-118872" y="98474"/>
            <a:ext cx="6660349" cy="1631851"/>
          </a:xfrm>
          <a:prstGeom prst="wedgeEllipseCallout">
            <a:avLst>
              <a:gd name="adj1" fmla="val 35405"/>
              <a:gd name="adj2" fmla="val 83305"/>
            </a:avLst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....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Bevel 4"/>
          <p:cNvSpPr/>
          <p:nvPr/>
        </p:nvSpPr>
        <p:spPr>
          <a:xfrm>
            <a:off x="2717409" y="2198546"/>
            <a:ext cx="8465703" cy="1111582"/>
          </a:xfrm>
          <a:prstGeom prst="bevel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6000" dirty="0">
                <a:latin typeface="NikoshBAN" pitchFamily="2" charset="0"/>
                <a:cs typeface="NikoshBAN" pitchFamily="2" charset="0"/>
              </a:rPr>
              <a:t>নির্বাচন কী তা বলতে পারবে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।</a:t>
            </a:r>
            <a:endParaRPr lang="bn-BD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Bevel 5"/>
          <p:cNvSpPr/>
          <p:nvPr/>
        </p:nvSpPr>
        <p:spPr>
          <a:xfrm>
            <a:off x="2717410" y="3474720"/>
            <a:ext cx="8465702" cy="1124712"/>
          </a:xfrm>
          <a:prstGeom prst="bevel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ভোটার বা নির্বাচক কে তা লিখতে পারবে । 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Bevel 6"/>
          <p:cNvSpPr/>
          <p:nvPr/>
        </p:nvSpPr>
        <p:spPr>
          <a:xfrm>
            <a:off x="2717410" y="4642573"/>
            <a:ext cx="8465702" cy="1146986"/>
          </a:xfrm>
          <a:prstGeom prst="bevel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নির্বাচ</a:t>
            </a:r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নের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664" y="914399"/>
            <a:ext cx="4800600" cy="128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081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3" descr="IMAGE_000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724" y="822960"/>
            <a:ext cx="5766581" cy="4965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images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40" y="932688"/>
            <a:ext cx="5781165" cy="48554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Content Placeholder 18" descr="prime minista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54" y="932688"/>
            <a:ext cx="6151747" cy="48668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val Callout 1"/>
          <p:cNvSpPr/>
          <p:nvPr/>
        </p:nvSpPr>
        <p:spPr>
          <a:xfrm rot="5044643">
            <a:off x="7441348" y="2015548"/>
            <a:ext cx="2816121" cy="2948813"/>
          </a:xfrm>
          <a:prstGeom prst="wedgeEllipse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537244" y="2789132"/>
            <a:ext cx="273405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ভোটার বা নির্বাচক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7747556" y="3305556"/>
            <a:ext cx="238399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ভোট গ্রহণ কক্ষ 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871000" y="3897576"/>
            <a:ext cx="213710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ভোট প্রদান</a:t>
            </a:r>
            <a:endParaRPr lang="en-US" sz="24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2" y="0"/>
            <a:ext cx="1481328" cy="122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884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jpeg"/>
          <p:cNvPicPr>
            <a:picLocks noChangeAspect="1"/>
          </p:cNvPicPr>
          <p:nvPr/>
        </p:nvPicPr>
        <p:blipFill>
          <a:blip r:embed="rId2"/>
          <a:srcRect l="8333" t="9434" r="11667" b="13208"/>
          <a:stretch>
            <a:fillRect/>
          </a:stretch>
        </p:blipFill>
        <p:spPr>
          <a:xfrm>
            <a:off x="1801091" y="471054"/>
            <a:ext cx="990600" cy="84613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421929" y="3091993"/>
            <a:ext cx="7635711" cy="2705492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যারা ভোট দেয়  তাদের নির্বাচক বা 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ভোটার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বলে । ভোটারের বা নির্বাচকের সমষ্টিকে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নির্বাচকমন্ডলী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বলে ।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225485" y="894123"/>
            <a:ext cx="2413260" cy="160255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0000"/>
                </a:solidFill>
              </a:rPr>
              <a:t>নির্বাচন</a:t>
            </a:r>
            <a:r>
              <a:rPr lang="bn-IN" sz="4000" dirty="0" smtClean="0"/>
              <a:t> 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3638745" y="1065229"/>
            <a:ext cx="7220933" cy="20267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i="1" dirty="0" smtClean="0">
                <a:solidFill>
                  <a:srgbClr val="002060"/>
                </a:solidFill>
              </a:rPr>
              <a:t>জনপ্রতিনিধি বাছাই করণের প্রক্রিয়া বা পদ্ধতিকে নির্বাচন বলে ।</a:t>
            </a:r>
            <a:endParaRPr lang="en-US" sz="3600" i="1" dirty="0">
              <a:solidFill>
                <a:srgbClr val="00206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848412" y="3902697"/>
            <a:ext cx="2573517" cy="154599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ভোটার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11295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296" y="786384"/>
            <a:ext cx="2724912" cy="1417320"/>
          </a:xfrm>
        </p:spPr>
      </p:pic>
      <p:sp>
        <p:nvSpPr>
          <p:cNvPr id="5" name="Rectangle 4"/>
          <p:cNvSpPr/>
          <p:nvPr/>
        </p:nvSpPr>
        <p:spPr>
          <a:xfrm>
            <a:off x="3950208" y="1088136"/>
            <a:ext cx="4507992" cy="111556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u="sng" dirty="0" err="1" smtClean="0">
                <a:solidFill>
                  <a:srgbClr val="FFFF00"/>
                </a:solidFill>
              </a:rPr>
              <a:t>একক</a:t>
            </a:r>
            <a:r>
              <a:rPr lang="en-US" sz="5400" u="sng" dirty="0" smtClean="0">
                <a:solidFill>
                  <a:srgbClr val="FFFF00"/>
                </a:solidFill>
              </a:rPr>
              <a:t> </a:t>
            </a:r>
            <a:r>
              <a:rPr lang="en-US" sz="5400" u="sng" dirty="0" err="1" smtClean="0">
                <a:solidFill>
                  <a:srgbClr val="FFFF00"/>
                </a:solidFill>
              </a:rPr>
              <a:t>কাজ</a:t>
            </a:r>
            <a:r>
              <a:rPr lang="en-US" sz="5400" u="sng" dirty="0" smtClean="0">
                <a:solidFill>
                  <a:srgbClr val="FFFF00"/>
                </a:solidFill>
              </a:rPr>
              <a:t> </a:t>
            </a:r>
            <a:endParaRPr lang="en-US" sz="5400" u="sng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786384"/>
            <a:ext cx="2505456" cy="1344168"/>
          </a:xfrm>
          <a:prstGeom prst="rect">
            <a:avLst/>
          </a:prstGeom>
          <a:ln w="127000" cap="sq">
            <a:solidFill>
              <a:srgbClr val="7030A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014984" y="2203704"/>
            <a:ext cx="10140696" cy="363016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i="1" u="sng" dirty="0" smtClean="0">
                <a:solidFill>
                  <a:srgbClr val="00B0F0"/>
                </a:solidFill>
              </a:rPr>
              <a:t>নির্বাচন বলতে কী বুঝ ?</a:t>
            </a:r>
          </a:p>
          <a:p>
            <a:pPr algn="ctr"/>
            <a:endParaRPr lang="bn-IN" sz="4800" i="1" u="sng" dirty="0" smtClean="0">
              <a:solidFill>
                <a:srgbClr val="00B0F0"/>
              </a:solidFill>
            </a:endParaRPr>
          </a:p>
          <a:p>
            <a:pPr algn="ctr"/>
            <a:r>
              <a:rPr lang="bn-IN" sz="4000" i="1" dirty="0" smtClean="0"/>
              <a:t>নাগরিকরা ভোটের মাধ্যমে তাদের মতামত </a:t>
            </a:r>
          </a:p>
          <a:p>
            <a:pPr algn="ctr"/>
            <a:r>
              <a:rPr lang="bn-IN" sz="4000" i="1" dirty="0" smtClean="0"/>
              <a:t>প্রদান করে  পছন্দের প্রার্থী বাছাই করাকে নির্বাচন বলে। 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419312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724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444</TotalTime>
  <Words>270</Words>
  <Application>Microsoft Office PowerPoint</Application>
  <PresentationFormat>Custom</PresentationFormat>
  <Paragraphs>77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Couture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Asif Knight Sani</dc:creator>
  <cp:lastModifiedBy>Asus</cp:lastModifiedBy>
  <cp:revision>111</cp:revision>
  <dcterms:created xsi:type="dcterms:W3CDTF">2020-01-16T14:10:41Z</dcterms:created>
  <dcterms:modified xsi:type="dcterms:W3CDTF">2020-05-08T18:05:15Z</dcterms:modified>
</cp:coreProperties>
</file>