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2" r:id="rId4"/>
    <p:sldId id="269" r:id="rId5"/>
    <p:sldId id="256" r:id="rId6"/>
    <p:sldId id="261" r:id="rId7"/>
    <p:sldId id="259" r:id="rId8"/>
    <p:sldId id="258" r:id="rId9"/>
    <p:sldId id="270" r:id="rId10"/>
    <p:sldId id="271" r:id="rId11"/>
    <p:sldId id="272" r:id="rId12"/>
    <p:sldId id="278" r:id="rId13"/>
    <p:sldId id="273" r:id="rId14"/>
    <p:sldId id="274" r:id="rId15"/>
    <p:sldId id="277" r:id="rId16"/>
    <p:sldId id="275" r:id="rId17"/>
    <p:sldId id="276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33CC"/>
    <a:srgbClr val="0000FF"/>
    <a:srgbClr val="CC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40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079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10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9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54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631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79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0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0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80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585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83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0B05-62AF-47F6-9907-C2C2792AFB14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58A0-1210-4AB8-B325-45CC05EAE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86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67" y="0"/>
            <a:ext cx="4687248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6752" y="0"/>
            <a:ext cx="468724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এখন</a:t>
            </a:r>
            <a:r>
              <a:rPr lang="en-US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তোমরা</a:t>
            </a:r>
            <a:r>
              <a:rPr lang="en-US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দেখতে</a:t>
            </a:r>
            <a:r>
              <a:rPr lang="en-US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পাচ্ছ</a:t>
            </a:r>
            <a:r>
              <a:rPr lang="en-US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dirty="0">
              <a:solidFill>
                <a:srgbClr val="FF33CC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57800" y="2895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2895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257800" y="2590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2743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2438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400" y="2743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2133600"/>
            <a:ext cx="16002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4191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4191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33800" y="25146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895600" y="1600200"/>
            <a:ext cx="25146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6200" y="1524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91000" y="1524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14600" y="1143000"/>
            <a:ext cx="3276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14800" y="1066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000" y="4800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সোডিয়ামের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কক্ষপথে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আছে</a:t>
            </a:r>
            <a:r>
              <a:rPr lang="en-US" sz="4000" dirty="0" smtClean="0">
                <a:ln/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.</a:t>
            </a:r>
            <a:endParaRPr lang="en-US" sz="4000" dirty="0">
              <a:ln/>
              <a:solidFill>
                <a:srgbClr val="CC00CC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54102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সোডিয়াম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স্থিতিশীল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নিষ্ক্রিয়</a:t>
            </a:r>
            <a:r>
              <a:rPr lang="en-US" sz="40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sz="4000" dirty="0">
              <a:ln/>
              <a:solidFill>
                <a:srgbClr val="0000FF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6019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dirty="0" err="1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উত্তর:না</a:t>
            </a:r>
            <a:endParaRPr lang="en-US" sz="2400" dirty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9" grpId="0" animBg="1"/>
      <p:bldP spid="20" grpId="0"/>
      <p:bldP spid="2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on.jpg">
            <a:extLst>
              <a:ext uri="{FF2B5EF4-FFF2-40B4-BE49-F238E27FC236}">
                <a16:creationId xmlns:a16="http://schemas.microsoft.com/office/drawing/2014/main" xmlns="" id="{F1393BB9-9790-4311-8833-321A4D4A3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1143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moon.jpg">
            <a:extLst>
              <a:ext uri="{FF2B5EF4-FFF2-40B4-BE49-F238E27FC236}">
                <a16:creationId xmlns:a16="http://schemas.microsoft.com/office/drawing/2014/main" xmlns="" id="{F1393BB9-9790-4311-8833-321A4D4A3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86200"/>
            <a:ext cx="1143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752600" y="23622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যখন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কোনো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মৌলের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বিন্যাসের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কক্ষপথে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আটটি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তাকে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অষ্টক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3200" b="1" dirty="0">
              <a:ln/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1148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যেসব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মৌলের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কক্ষপথ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অষ্টক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পূর্ণ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সেসব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মৌল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স্থিতিশীল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32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নিষ্ক্রিয়</a:t>
            </a:r>
            <a:r>
              <a:rPr lang="en-US" sz="32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3200" dirty="0">
              <a:ln/>
              <a:solidFill>
                <a:srgbClr val="0000FF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371600" y="457200"/>
            <a:ext cx="7772400" cy="9144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6000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6000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বলতে</a:t>
            </a:r>
            <a:r>
              <a:rPr lang="en-US" sz="6000" dirty="0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পারি</a:t>
            </a:r>
            <a:endParaRPr lang="en-US" sz="6000" dirty="0">
              <a:solidFill>
                <a:srgbClr val="FF33CC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একক</a:t>
            </a:r>
            <a:r>
              <a:rPr lang="en-US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কাজ</a:t>
            </a:r>
            <a:endParaRPr lang="en-US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O,  Ne,    Mg,    Na,   A</a:t>
            </a:r>
            <a:r>
              <a:rPr lang="en-US" sz="4400" dirty="0" smtClean="0">
                <a:solidFill>
                  <a:srgbClr val="FF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l,  </a:t>
            </a:r>
            <a:r>
              <a:rPr lang="en-US" sz="4400" dirty="0" err="1" smtClean="0">
                <a:solidFill>
                  <a:srgbClr val="FF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উপরের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মৌল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গুলোর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মধ্যে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কোনটি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স্থিতিশীল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ও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কোনটি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স্থিতিশীল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নয়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utonnyOMJ" pitchFamily="2" charset="0"/>
              <a:ea typeface="+mj-ea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648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err="1" smtClean="0">
                <a:solidFill>
                  <a:srgbClr val="990000"/>
                </a:solidFill>
                <a:latin typeface="SutonnyOMJ" pitchFamily="2" charset="0"/>
                <a:cs typeface="SutonnyOMJ" pitchFamily="2" charset="0"/>
              </a:rPr>
              <a:t>স্থিতিশীল</a:t>
            </a:r>
            <a:r>
              <a:rPr lang="en-US" sz="3200" dirty="0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57400" y="4648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648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5638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err="1" smtClean="0">
                <a:solidFill>
                  <a:srgbClr val="990000"/>
                </a:solidFill>
                <a:latin typeface="SutonnyOMJ" pitchFamily="2" charset="0"/>
                <a:cs typeface="SutonnyOMJ" pitchFamily="2" charset="0"/>
              </a:rPr>
              <a:t>স্থিতিশীল</a:t>
            </a:r>
            <a:r>
              <a:rPr lang="en-US" sz="3200" dirty="0" smtClean="0">
                <a:solidFill>
                  <a:srgbClr val="99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990000"/>
                </a:solidFill>
                <a:latin typeface="SutonnyOMJ" pitchFamily="2" charset="0"/>
                <a:cs typeface="SutonnyOMJ" pitchFamily="2" charset="0"/>
              </a:rPr>
              <a:t>নয়</a:t>
            </a:r>
            <a:r>
              <a:rPr lang="en-US" sz="3200" dirty="0" smtClean="0">
                <a:solidFill>
                  <a:srgbClr val="99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38400" y="5638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600" y="55626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5638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0" y="5562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0"/>
            <a:ext cx="2895600" cy="990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আয়ন</a:t>
            </a:r>
            <a:r>
              <a:rPr lang="en-US" sz="48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8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sz="4800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dirty="0" err="1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উত্তর:আধান</a:t>
            </a:r>
            <a:r>
              <a:rPr lang="en-US" sz="4000" dirty="0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যুক্ত</a:t>
            </a:r>
            <a:r>
              <a:rPr lang="en-US" sz="4000" dirty="0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পরমানুকে</a:t>
            </a:r>
            <a:r>
              <a:rPr lang="en-US" sz="4000" dirty="0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আয়ন</a:t>
            </a:r>
            <a:r>
              <a:rPr lang="en-US" sz="4000" dirty="0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4000" dirty="0" smtClean="0">
                <a:ln/>
                <a:solidFill>
                  <a:srgbClr val="FF33CC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>
              <a:ln/>
              <a:solidFill>
                <a:srgbClr val="FF33CC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667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আয়ন</a:t>
            </a:r>
            <a:r>
              <a:rPr lang="en-US" sz="54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কীভাবে</a:t>
            </a:r>
            <a:r>
              <a:rPr lang="en-US" sz="54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সৃষ্টি</a:t>
            </a:r>
            <a:r>
              <a:rPr lang="en-US" sz="54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54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sz="5400" dirty="0">
              <a:ln/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7338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উত্তর:কোনো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মৌল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গ্রহন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ত্যাগের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মাধ্যমে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আয়ন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সৃষ্টি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400" dirty="0" smtClean="0">
                <a:ln/>
                <a:solidFill>
                  <a:srgbClr val="0000FF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400" dirty="0">
              <a:ln/>
              <a:solidFill>
                <a:srgbClr val="0000FF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848600" y="2743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91400" y="2590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Oval 5"/>
          <p:cNvSpPr/>
          <p:nvPr/>
        </p:nvSpPr>
        <p:spPr>
          <a:xfrm>
            <a:off x="7848600" y="2438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2590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Oval 7"/>
          <p:cNvSpPr/>
          <p:nvPr/>
        </p:nvSpPr>
        <p:spPr>
          <a:xfrm>
            <a:off x="57912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Oval 8"/>
          <p:cNvSpPr/>
          <p:nvPr/>
        </p:nvSpPr>
        <p:spPr>
          <a:xfrm>
            <a:off x="5791200" y="2743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0" name="Oval 9"/>
          <p:cNvSpPr/>
          <p:nvPr/>
        </p:nvSpPr>
        <p:spPr>
          <a:xfrm>
            <a:off x="6248400" y="2057400"/>
            <a:ext cx="12954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1" name="Oval 10"/>
          <p:cNvSpPr/>
          <p:nvPr/>
        </p:nvSpPr>
        <p:spPr>
          <a:xfrm>
            <a:off x="6629400" y="3581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7010400" y="3581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Oval 12"/>
          <p:cNvSpPr/>
          <p:nvPr/>
        </p:nvSpPr>
        <p:spPr>
          <a:xfrm>
            <a:off x="6553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Cl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5867400" y="1524000"/>
            <a:ext cx="21336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1524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7" name="Text Placeholder 12"/>
          <p:cNvSpPr>
            <a:spLocks noGrp="1"/>
          </p:cNvSpPr>
          <p:nvPr>
            <p:ph type="body" idx="1"/>
          </p:nvPr>
        </p:nvSpPr>
        <p:spPr>
          <a:xfrm>
            <a:off x="2895600" y="381000"/>
            <a:ext cx="3962400" cy="6858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চিত্রটি</a:t>
            </a:r>
            <a:r>
              <a:rPr lang="en-US" sz="4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4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86400" y="1066800"/>
            <a:ext cx="29718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05800" y="2743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124200" y="2667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3" name="Oval 52"/>
          <p:cNvSpPr/>
          <p:nvPr/>
        </p:nvSpPr>
        <p:spPr>
          <a:xfrm>
            <a:off x="2667000" y="2667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4" name="Oval 53"/>
          <p:cNvSpPr/>
          <p:nvPr/>
        </p:nvSpPr>
        <p:spPr>
          <a:xfrm>
            <a:off x="31242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5" name="Oval 54"/>
          <p:cNvSpPr/>
          <p:nvPr/>
        </p:nvSpPr>
        <p:spPr>
          <a:xfrm>
            <a:off x="1143000" y="2514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6" name="Oval 55"/>
          <p:cNvSpPr/>
          <p:nvPr/>
        </p:nvSpPr>
        <p:spPr>
          <a:xfrm>
            <a:off x="762000" y="2209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7" name="Oval 56"/>
          <p:cNvSpPr/>
          <p:nvPr/>
        </p:nvSpPr>
        <p:spPr>
          <a:xfrm>
            <a:off x="685800" y="2514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8" name="Oval 57"/>
          <p:cNvSpPr/>
          <p:nvPr/>
        </p:nvSpPr>
        <p:spPr>
          <a:xfrm>
            <a:off x="1219200" y="1905000"/>
            <a:ext cx="16002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9" name="Oval 58"/>
          <p:cNvSpPr/>
          <p:nvPr/>
        </p:nvSpPr>
        <p:spPr>
          <a:xfrm>
            <a:off x="1752600" y="3962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0" name="Oval 59"/>
          <p:cNvSpPr/>
          <p:nvPr/>
        </p:nvSpPr>
        <p:spPr>
          <a:xfrm>
            <a:off x="2057400" y="3962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1" name="Oval 60"/>
          <p:cNvSpPr/>
          <p:nvPr/>
        </p:nvSpPr>
        <p:spPr>
          <a:xfrm>
            <a:off x="1600200" y="22860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Na</a:t>
            </a:r>
            <a:endParaRPr lang="en-US" sz="2800" dirty="0"/>
          </a:p>
        </p:txBody>
      </p:sp>
      <p:sp>
        <p:nvSpPr>
          <p:cNvPr id="62" name="Oval 61"/>
          <p:cNvSpPr/>
          <p:nvPr/>
        </p:nvSpPr>
        <p:spPr>
          <a:xfrm>
            <a:off x="762000" y="1371600"/>
            <a:ext cx="25146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3" name="Oval 62"/>
          <p:cNvSpPr/>
          <p:nvPr/>
        </p:nvSpPr>
        <p:spPr>
          <a:xfrm>
            <a:off x="1752600" y="1295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4" name="Oval 63"/>
          <p:cNvSpPr/>
          <p:nvPr/>
        </p:nvSpPr>
        <p:spPr>
          <a:xfrm>
            <a:off x="2057400" y="1295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5" name="Oval 64"/>
          <p:cNvSpPr/>
          <p:nvPr/>
        </p:nvSpPr>
        <p:spPr>
          <a:xfrm>
            <a:off x="381000" y="914400"/>
            <a:ext cx="3276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505200" y="2514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8" name="Oval 67"/>
          <p:cNvSpPr/>
          <p:nvPr/>
        </p:nvSpPr>
        <p:spPr>
          <a:xfrm>
            <a:off x="6858000" y="1524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9" name="Oval 68"/>
          <p:cNvSpPr/>
          <p:nvPr/>
        </p:nvSpPr>
        <p:spPr>
          <a:xfrm>
            <a:off x="83058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934200" y="990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1" name="Oval 70"/>
          <p:cNvSpPr/>
          <p:nvPr/>
        </p:nvSpPr>
        <p:spPr>
          <a:xfrm>
            <a:off x="6629400" y="990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2" name="Oval 71"/>
          <p:cNvSpPr/>
          <p:nvPr/>
        </p:nvSpPr>
        <p:spPr>
          <a:xfrm>
            <a:off x="53340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3" name="Oval 72"/>
          <p:cNvSpPr/>
          <p:nvPr/>
        </p:nvSpPr>
        <p:spPr>
          <a:xfrm>
            <a:off x="5334000" y="2667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4" name="Oval 73"/>
          <p:cNvSpPr/>
          <p:nvPr/>
        </p:nvSpPr>
        <p:spPr>
          <a:xfrm>
            <a:off x="6858000" y="4191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7" name="TextBox 76"/>
          <p:cNvSpPr txBox="1"/>
          <p:nvPr/>
        </p:nvSpPr>
        <p:spPr>
          <a:xfrm>
            <a:off x="304800" y="4572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mvwWqvg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Kÿc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2400" dirty="0" smtClean="0">
                <a:ln/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>
              <a:ln/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29200" y="4495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K¬vwib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Kÿc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mvZwU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2400" dirty="0" smtClean="0">
                <a:ln/>
                <a:solidFill>
                  <a:srgbClr val="99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n/>
              <a:solidFill>
                <a:srgbClr val="99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3400" y="5334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AóK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c~ib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mvwWqvg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cigvby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abvZ¥K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Avavbhy³</a:t>
            </a:r>
            <a:r>
              <a:rPr lang="en-US" sz="2400" dirty="0" smtClean="0">
                <a:ln/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Na+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K¨vUvq‡b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n/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n/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33400" y="6096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AóK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c~ib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¨ ‡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K¬vwib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cigvby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FbvZ¥K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Avavbhy³</a:t>
            </a:r>
            <a:r>
              <a:rPr lang="en-US" sz="2400" dirty="0" smtClean="0">
                <a:ln/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Cl</a:t>
            </a:r>
            <a:r>
              <a:rPr lang="en-US" sz="2400" dirty="0" smtClean="0">
                <a:ln/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A¨vbvq‡b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n/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n/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52400" y="5334000"/>
            <a:ext cx="381000" cy="457199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52400" y="6019800"/>
            <a:ext cx="381000" cy="457199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/>
      <p:bldP spid="78" grpId="0"/>
      <p:bldP spid="79" grpId="0"/>
      <p:bldP spid="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একক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O,  N,    Mg,    Na,   A</a:t>
            </a:r>
            <a:r>
              <a:rPr lang="en-US" sz="4400" dirty="0" smtClean="0">
                <a:solidFill>
                  <a:srgbClr val="FF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l,  S,  P,    F,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33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উপরের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মৌল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গুলোর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মধ্যে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কোনটি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ক্যাটায়ন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ও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কোনটি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অ্যানায়ন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SutonnyOMJ" pitchFamily="2" charset="0"/>
                <a:ea typeface="+mj-ea"/>
                <a:cs typeface="SutonnyOMJ" pitchFamily="2" charset="0"/>
              </a:rPr>
              <a:t> 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SutonnyOMJ" pitchFamily="2" charset="0"/>
              <a:ea typeface="+mj-ea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648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err="1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ক্যাটায়ন</a:t>
            </a:r>
            <a:r>
              <a:rPr lang="en-US" sz="3200" dirty="0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4724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Mg(Mg2+)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7200" y="4724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Na(Na+)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4724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Al(Al3+)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638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err="1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অ্যানায়ন</a:t>
            </a:r>
            <a:r>
              <a:rPr lang="en-US" sz="3200" dirty="0" smtClean="0">
                <a:ln/>
                <a:solidFill>
                  <a:srgbClr val="006600"/>
                </a:solidFill>
                <a:latin typeface="SutonnyOMJ" pitchFamily="2" charset="0"/>
                <a:cs typeface="SutonnyOMJ" pitchFamily="2" charset="0"/>
              </a:rPr>
              <a:t>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76400" y="563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O(O2-)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00400" y="563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N(N3-)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8200" y="5638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S(S2-)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2200" y="5562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dirty="0" smtClean="0">
                <a:ln/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F(F-)</a:t>
            </a:r>
            <a:endParaRPr lang="en-US" sz="3200" dirty="0" smtClean="0">
              <a:ln/>
              <a:solidFill>
                <a:srgbClr val="0066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4343400" cy="762000"/>
          </a:xfrm>
        </p:spPr>
        <p:txBody>
          <a:bodyPr/>
          <a:lstStyle/>
          <a:p>
            <a:r>
              <a:rPr lang="en-US" b="0" dirty="0" err="1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যৌগ</a:t>
            </a:r>
            <a:r>
              <a:rPr lang="en-US" b="0" dirty="0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0" dirty="0" err="1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গঠনের</a:t>
            </a:r>
            <a:r>
              <a:rPr lang="en-US" b="0" dirty="0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0" dirty="0" err="1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সচিত্র</a:t>
            </a:r>
            <a:r>
              <a:rPr lang="en-US" b="0" dirty="0" smtClean="0">
                <a:solidFill>
                  <a:srgbClr val="CC00CC"/>
                </a:solidFill>
                <a:latin typeface="SutonnyOMJ" pitchFamily="2" charset="0"/>
                <a:cs typeface="SutonnyOMJ" pitchFamily="2" charset="0"/>
              </a:rPr>
              <a:t>:</a:t>
            </a:r>
            <a:endParaRPr lang="en-US" b="0" dirty="0">
              <a:solidFill>
                <a:srgbClr val="CC00CC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743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              Na		                   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Na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+      +     e-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352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Cl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   +  e-    		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Cl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-   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28956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3581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39624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4114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                      Na + 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Cl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Na+Cl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n/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n/>
                <a:latin typeface="NikoshBAN" pitchFamily="2" charset="0"/>
                <a:cs typeface="NikoshBAN" pitchFamily="2" charset="0"/>
              </a:rPr>
              <a:t>NaCl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 		</a:t>
            </a:r>
            <a:endParaRPr lang="en-US" sz="2400" b="1" dirty="0">
              <a:ln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14800" y="42672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2895600" cy="762000"/>
          </a:xfrm>
        </p:spPr>
        <p:txBody>
          <a:bodyPr/>
          <a:lstStyle/>
          <a:p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কাজ</a:t>
            </a:r>
            <a:endParaRPr lang="en-US" b="0" dirty="0">
              <a:solidFill>
                <a:schemeClr val="accent6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moon.jpg">
            <a:extLst>
              <a:ext uri="{FF2B5EF4-FFF2-40B4-BE49-F238E27FC236}">
                <a16:creationId xmlns:a16="http://schemas.microsoft.com/office/drawing/2014/main" xmlns="" id="{F1393BB9-9790-4311-8833-321A4D4A3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1143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524000" y="1066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/>
                <a:latin typeface="NikoshBAN" pitchFamily="2" charset="0"/>
                <a:cs typeface="NikoshBAN" pitchFamily="2" charset="0"/>
              </a:rPr>
              <a:t>Mg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ও</a:t>
            </a:r>
            <a:r>
              <a:rPr lang="en-US" sz="2400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n/>
                <a:latin typeface="NikoshBAN" pitchFamily="2" charset="0"/>
                <a:cs typeface="NikoshBAN" pitchFamily="2" charset="0"/>
              </a:rPr>
              <a:t>O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কীভাবে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যৌগ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করবে?ব্যাখ্যা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।</a:t>
            </a:r>
            <a:endParaRPr lang="en-US" sz="2400" dirty="0">
              <a:ln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057400"/>
            <a:ext cx="8763000" cy="63094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উত্তর:</a:t>
            </a:r>
            <a:r>
              <a:rPr lang="en-US" sz="2400" dirty="0" err="1" smtClean="0">
                <a:ln/>
                <a:latin typeface="NikoshBAN" pitchFamily="2" charset="0"/>
                <a:cs typeface="NikoshBAN" pitchFamily="2" charset="0"/>
              </a:rPr>
              <a:t>Mg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পারমানবিক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সংখ্যা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ln/>
                <a:latin typeface="NikoshBAN" pitchFamily="2" charset="0"/>
                <a:cs typeface="NikoshBAN" pitchFamily="2" charset="0"/>
              </a:rPr>
              <a:t>12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ও</a:t>
            </a:r>
            <a:r>
              <a:rPr lang="en-US" sz="2400" dirty="0" smtClean="0">
                <a:ln/>
                <a:latin typeface="NikoshBAN" pitchFamily="2" charset="0"/>
                <a:cs typeface="NikoshBAN" pitchFamily="2" charset="0"/>
              </a:rPr>
              <a:t> O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পারমানবিক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সংখ্যা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smtClean="0">
                <a:ln/>
                <a:latin typeface="NikoshBAN" pitchFamily="2" charset="0"/>
                <a:cs typeface="NikoshBAN" pitchFamily="2" charset="0"/>
              </a:rPr>
              <a:t>8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বিন্যাস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নিম্নরুপ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Mg(12)=2,8,2</a:t>
            </a:r>
          </a:p>
          <a:p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O(8)=2,6</a:t>
            </a:r>
          </a:p>
          <a:p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উপরের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বিন্যাস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হতে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দেখা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ম্যাগনেসিয়াম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kl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Kÿc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দুইটি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we`¨gvb|AóK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c~ib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g¨vM‡bwmqvg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cigvby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দুইটি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Z¨vM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abvZ¥K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Avavbhy³ 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Mg2+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K¨vUvq‡b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অপরদিকে,অক্সিজেন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cigvbyi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me©‡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kl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Kÿc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ছয়টি</a:t>
            </a:r>
            <a:r>
              <a:rPr lang="en-US" sz="2400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2400" b="1" dirty="0" err="1" smtClean="0">
                <a:ln/>
                <a:latin typeface="SutonnyMJ" pitchFamily="2" charset="0"/>
                <a:cs typeface="SutonnyMJ" pitchFamily="2" charset="0"/>
              </a:rPr>
              <a:t>|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AóK</a:t>
            </a:r>
            <a:r>
              <a:rPr lang="en-US" sz="2400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/>
                <a:latin typeface="SutonnyMJ" pitchFamily="2" charset="0"/>
                <a:cs typeface="SutonnyMJ" pitchFamily="2" charset="0"/>
              </a:rPr>
              <a:t>c~ib</a:t>
            </a:r>
            <a:r>
              <a:rPr lang="en-US" sz="2400" b="1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Aw·‡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cigvby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yBwU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B‡j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±ªY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FbvZ¥K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Avavbhy³</a:t>
            </a:r>
            <a:r>
              <a:rPr lang="en-US" sz="2400" b="1" dirty="0" smtClean="0">
                <a:ln/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O2-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A¨vbvq‡b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n/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n/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Mg2+ 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ও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n/>
                <a:latin typeface="NikoshBAN" pitchFamily="2" charset="0"/>
                <a:cs typeface="NikoshBAN" pitchFamily="2" charset="0"/>
              </a:rPr>
              <a:t>O2-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আয়নসমুহের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মধ্যে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আকর্ষন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বল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তারা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একে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অপরের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সাথে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যুক্ত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হয়ে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যৌগ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n/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2400" dirty="0" smtClean="0">
                <a:ln/>
                <a:latin typeface="SutonnyOMJ" pitchFamily="2" charset="0"/>
                <a:cs typeface="SutonnyOMJ" pitchFamily="2" charset="0"/>
              </a:rPr>
              <a:t>।</a:t>
            </a:r>
          </a:p>
          <a:p>
            <a:pPr algn="ctr"/>
            <a:endParaRPr lang="en-US" sz="20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n/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n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1524000" y="512928"/>
            <a:ext cx="6019800" cy="6019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391"/>
            </a:avLst>
          </a:prstGeom>
          <a:pattFill prst="pct8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2590800"/>
            <a:ext cx="2093843" cy="1107996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6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927 -0.35823 C 0.15747 -0.35823 0.30226 -0.17461 0.30226 0.05204 C 0.30226 0.27891 0.15747 0.46323 -0.01927 0.46323 C -0.19618 0.46323 -0.33941 0.27891 -0.33941 0.05204 C -0.33941 -0.17461 -0.19618 -0.35823 -0.01927 -0.35823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0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29"/>
            </a:avLst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33400"/>
            <a:ext cx="5791200" cy="1600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:\ফকির মেমোরিয়াল ফাউন্ডেশন স্কুল\ক্লাশ -৬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14600"/>
            <a:ext cx="5715000" cy="3803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626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19200" y="228600"/>
            <a:ext cx="7696200" cy="1371600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600200"/>
            <a:ext cx="5711702" cy="4847005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শিক্ষক পরিচিতি</a:t>
            </a:r>
            <a:endParaRPr lang="en-US" sz="4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মো.জহিরুল</a:t>
            </a:r>
            <a:r>
              <a:rPr lang="en-US" sz="4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ইসলাম</a:t>
            </a:r>
            <a:endParaRPr lang="bn-IN" sz="36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ফকির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মেমোরিয়াল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ফাউন্ডেশন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স্কুল</a:t>
            </a:r>
            <a:endParaRPr lang="bn-IN" sz="28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bn-IN" sz="2400" b="1" dirty="0" smtClean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মোবাইল নং ০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১৮৩৮৭৩৮৯৩৪</a:t>
            </a:r>
            <a:endParaRPr lang="bn-IN" sz="2400" b="1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Email:jahirulfmfs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@gmail</a:t>
            </a:r>
            <a:r>
              <a:rPr lang="bn-IN" sz="2800" b="1" dirty="0">
                <a:solidFill>
                  <a:schemeClr val="tx1"/>
                </a:solidFill>
                <a:latin typeface="+mj-lt"/>
                <a:cs typeface="NikoshBAN" pitchFamily="2" charset="0"/>
              </a:rPr>
              <a:t>.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NikoshBAN" pitchFamily="2" charset="0"/>
              </a:rPr>
              <a:t>com</a:t>
            </a:r>
            <a:endParaRPr lang="bn-IN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3950" y="1600200"/>
            <a:ext cx="3070746" cy="4773361"/>
          </a:xfrm>
          <a:prstGeom prst="rect">
            <a:avLst/>
          </a:prstGeom>
          <a:pattFill prst="pct6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শ্রেণীঃ৮ম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বিষয়ঃবিজ্ঞান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অধ্যায়ঃ৬ষ্ঠ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তারিখঃ২৯/০২/২০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3545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990600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20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923"/>
            </a:avLst>
          </a:prstGeom>
          <a:pattFill prst="sphere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838200"/>
            <a:ext cx="6858000" cy="12954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6851176" cy="38100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</a:p>
          <a:p>
            <a:pPr marL="571500" indent="-571500"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বিন্যাসের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মৌলের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Blip>
                <a:blip r:embed="rId2"/>
              </a:buBlip>
            </a:pP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আইসোটোপ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আইসোটোপের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71801" y="718147"/>
            <a:ext cx="4292574" cy="43872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70147" y="1246444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1008" y="1835233"/>
            <a:ext cx="2064992" cy="2050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83361" y="2191523"/>
            <a:ext cx="1215280" cy="1202871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21096" y="2766869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8947" y="290021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75687" y="2606608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786" y="22684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63770" y="2355585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85618" y="235558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61557" y="240424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58597" y="3006694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57718" y="3056856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61557" y="113849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8773" y="196744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54771" y="31141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92928" y="11626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31576" y="205254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907819" y="435555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470146" y="333007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349532" y="281528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57412" y="424017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26273" y="137857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ular Callout 28"/>
          <p:cNvSpPr/>
          <p:nvPr/>
        </p:nvSpPr>
        <p:spPr>
          <a:xfrm>
            <a:off x="6574447" y="232558"/>
            <a:ext cx="2417153" cy="914399"/>
          </a:xfrm>
          <a:prstGeom prst="wedgeRoundRectCallout">
            <a:avLst>
              <a:gd name="adj1" fmla="val -94999"/>
              <a:gd name="adj2" fmla="val 168981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780300" y="1507402"/>
            <a:ext cx="2417153" cy="914399"/>
          </a:xfrm>
          <a:prstGeom prst="wedgeRoundRectCallout">
            <a:avLst>
              <a:gd name="adj1" fmla="val -52088"/>
              <a:gd name="adj2" fmla="val 15256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ঘুরছে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799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2"/>
            <a:ext cx="9184943" cy="6857998"/>
          </a:xfrm>
          <a:prstGeom prst="frame">
            <a:avLst>
              <a:gd name="adj1" fmla="val 3545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942889" y="251219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943275" y="2738404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16183" y="2725512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178332" y="2577058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40388" y="2833462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780526" y="27922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769664" y="255096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91001" y="2373997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387505" y="269632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21096" y="5526206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কিভাবে সাজান আছে?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6626" y="5562600"/>
            <a:ext cx="3993974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গুলো নির্দিষ্ট কক্ষপথে নির্দিষ্ট ভাবে সাজানো  আছে ,এটি বিন্যাস।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505200" y="1219200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04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3885 C 0.00538 0.04325 -0.04948 0.10361 -0.11128 0.09598 C -0.17326 0.08788 -0.21806 0.01342 -0.21215 -0.06753 C -0.20608 -0.15032 -0.15121 -0.21045 -0.08958 -0.20236 C -0.02743 -0.19426 0.01754 -0.12095 0.01146 -0.03885 Z " pathEditMode="relative" rAng="5740521" ptsTypes="fffff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1" y="-1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-0.00925 C 0.05799 -0.05551 0.12865 -0.03955 0.16407 0.02867 C 0.19844 0.0969 0.18559 0.19079 0.13507 0.23728 C 0.08386 0.28446 0.01337 0.26711 -0.0217 0.19935 C -0.05711 0.13113 -0.04409 0.03792 0.0073 -0.00925 Z " pathEditMode="relative" rAng="-2074333" ptsTypes="fffff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12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5356E-6 C 0.10156 -4.15356E-6 0.18541 0.10153 0.18541 0.22757 C 0.18541 0.35269 0.10156 0.45514 4.44444E-6 0.45514 C -0.10157 0.45514 -0.18264 0.35269 -0.18264 0.22757 C -0.18264 0.10153 -0.10157 -4.15356E-6 4.44444E-6 -4.15356E-6 Z " pathEditMode="relative" rAng="0" ptsTypes="fffff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2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9 0.00346 C 0.14306 0.00346 0.23091 0.10152 0.23091 0.2234 C 0.23091 0.34458 0.14306 0.44357 0.03629 0.44357 C -0.071 0.44357 -0.15694 0.34458 -0.15694 0.2234 C -0.15694 0.10152 -0.071 0.00346 0.03629 0.00346 Z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1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1 -0.02913 C 0.04236 0.06846 0.04149 0.20791 -0.02327 0.27914 C -0.08698 0.35292 -0.18941 0.33118 -0.25139 0.23405 C -0.3132 0.13738 -0.31146 -0.00023 -0.2474 -0.07261 C -0.18316 -0.14546 -0.08143 -0.12673 -0.01841 -0.02913 Z " pathEditMode="relative" rAng="2983949" ptsTypes="fffff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13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26457E-6 C 0.02813 0.11888 -0.02274 0.2463 -0.11302 0.28377 C -0.20347 0.32147 -0.2993 0.25532 -0.32708 0.13668 C -0.35486 0.01781 -0.30451 -0.10869 -0.21406 -0.14616 C -0.12378 -0.18385 -0.0276 -0.11794 -3.88889E-6 -4.26457E-6 Z " pathEditMode="relative" rAng="4360880" ptsTypes="fffff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68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0111E-6 C -0.08871 0.03792 -0.18507 -0.02637 -0.21354 -0.14524 C -0.24184 -0.26319 -0.19167 -0.39108 -0.10312 -0.42901 C -0.01389 -0.46693 0.08195 -0.40125 0.11024 -0.28331 C 0.13889 -0.16467 0.08941 -0.03793 -1.38889E-6 4.80111E-6 Z " pathEditMode="relative" rAng="9736215" ptsTypes="fffff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1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5 -0.01688 C -0.02847 0.00994 -0.11684 -0.06244 -0.13593 -0.18178 C -0.15798 -0.2988 -0.10104 -0.41559 -0.01267 -0.44403 C 0.07587 -0.46994 0.16302 -0.39593 0.18316 -0.27845 C 0.20295 -0.16027 0.14844 -0.04371 0.06025 -0.01688 Z " pathEditMode="relative" rAng="10034608" ptsTypes="fffff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21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0.0007 C -0.02657 -0.11239 0.00798 -0.24607 0.09028 -0.29718 C 0.17205 -0.34759 0.27135 -0.29671 0.31076 -0.18362 C 0.35034 -0.07007 0.3158 0.06268 0.23385 0.11356 C 0.15121 0.16467 0.05312 0.11425 0.01284 0.0007 Z " pathEditMode="relative" rAng="14705714" ptsTypes="fffff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-9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4 -0.13575 C 0.07171 -0.2456 0.17362 -0.287 0.2566 -0.22826 C 0.33802 -0.16859 0.36754 -0.03122 0.32292 0.07794 C 0.27796 0.18825 0.1757 0.22919 0.09358 0.16998 C 0.01146 0.11009 -0.01875 -0.02682 0.02674 -0.13575 Z " pathEditMode="relative" rAng="-3682585" ptsTypes="fffff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0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path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0486 C 0.08889 -0.12743 0.23298 -0.13691 0.32569 -0.02244 C 0.41944 0.08973 0.42274 0.28376 0.3375 0.4068 C 0.25139 0.53122 0.10903 0.53769 0.01614 0.42345 C -0.07639 0.30966 -0.08403 0.11841 0.00295 -0.00486 Z " pathEditMode="relative" rAng="-2835420" ptsTypes="fffff">
                                      <p:cBhvr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8" y="20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8" grpId="0" animBg="1"/>
      <p:bldP spid="29" grpId="0" animBg="1"/>
      <p:bldP spid="16" grpId="0" animBg="1"/>
      <p:bldP spid="19" grpId="0" animBg="1"/>
      <p:bldP spid="40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52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bn-IN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sz="4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1টি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কক্ষপথে </a:t>
                </a:r>
                <a:r>
                  <a:rPr lang="bn-IN" sz="44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ইলেক্ট্রন </a:t>
                </a:r>
                <a:r>
                  <a:rPr lang="bn-IN" sz="44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ধারণক্ষমতা=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𝑛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IN" sz="4400" b="0" i="0" smtClean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IN" sz="4400" dirty="0" smtClean="0">
                  <a:cs typeface="NikoshBAN" pitchFamily="2" charset="0"/>
                </a:endParaRPr>
              </a:p>
              <a:p>
                <a:endParaRPr lang="en-US" sz="4000" dirty="0">
                  <a:solidFill>
                    <a:schemeClr val="tx1"/>
                  </a:solidFill>
                  <a:cs typeface="NikoshBAN" pitchFamily="2" charset="0"/>
                </a:endParaRPr>
              </a:p>
              <a:p>
                <a:pPr algn="ctr"/>
                <a:endParaRPr lang="en-US" sz="4000" dirty="0"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914400"/>
                <a:ext cx="7353300" cy="914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৩ হলে ৩য়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=১৮টি</a:t>
                </a:r>
                <a:endParaRPr lang="en-US" sz="3600" dirty="0"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4422963"/>
                <a:ext cx="7353300" cy="6827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২ হলে ২য় কক্ষপথে </a:t>
                </a:r>
                <a:r>
                  <a:rPr lang="en-US" sz="3600" dirty="0">
                    <a:cs typeface="NikoshBAN" pitchFamily="2" charset="0"/>
                  </a:rPr>
                  <a:t>e </a:t>
                </a:r>
                <a:r>
                  <a:rPr lang="bn-IN" sz="3600" dirty="0">
                    <a:cs typeface="NikoshBAN" pitchFamily="2" charset="0"/>
                  </a:rPr>
                  <a:t>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২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=৮টি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733800"/>
                <a:ext cx="7353300" cy="6827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cs typeface="NikoshBAN" pitchFamily="2" charset="0"/>
                  </a:rPr>
                  <a:t>n=</a:t>
                </a:r>
                <a:r>
                  <a:rPr lang="bn-IN" sz="3600" dirty="0">
                    <a:cs typeface="NikoshBAN" pitchFamily="2" charset="0"/>
                  </a:rPr>
                  <a:t>১ হলে ১ম কক্ষপথে </a:t>
                </a:r>
                <a:r>
                  <a:rPr lang="en-US" sz="3600" dirty="0">
                    <a:cs typeface="NikoshBAN" pitchFamily="2" charset="0"/>
                  </a:rPr>
                  <a:t>e</a:t>
                </a:r>
                <a:r>
                  <a:rPr lang="bn-IN" sz="3600" dirty="0">
                    <a:cs typeface="NikoshBAN" pitchFamily="2" charset="0"/>
                  </a:rPr>
                  <a:t> আছে=২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bn-IN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e>
                      <m:sup>
                        <m:r>
                          <a:rPr lang="bn-IN" sz="36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3600" dirty="0">
                    <a:cs typeface="NikoshBAN" pitchFamily="2" charset="0"/>
                  </a:rPr>
                  <a:t>=২টি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350" y="3008785"/>
                <a:ext cx="7353300" cy="6827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2010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4582" y="1243950"/>
            <a:ext cx="4213423" cy="421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91409" y="1714208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270" y="2302997"/>
                <a:ext cx="2064992" cy="2050967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529565" y="2033962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70793" y="326621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20035" y="243521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50842" y="47111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75483" y="5345967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91693" y="5961200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=4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83462" y="696364"/>
            <a:ext cx="5334000" cy="5355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 rot="19589548">
            <a:off x="4871113" y="1330445"/>
            <a:ext cx="3648379" cy="1087457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Left Arrow 31"/>
          <p:cNvSpPr/>
          <p:nvPr/>
        </p:nvSpPr>
        <p:spPr>
          <a:xfrm>
            <a:off x="5659528" y="2972073"/>
            <a:ext cx="3227786" cy="1007719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Left Arrow 32"/>
          <p:cNvSpPr/>
          <p:nvPr/>
        </p:nvSpPr>
        <p:spPr>
          <a:xfrm rot="2013482">
            <a:off x="5540130" y="4756492"/>
            <a:ext cx="3276558" cy="964580"/>
          </a:xfrm>
          <a:prstGeom prst="leftArrow">
            <a:avLst>
              <a:gd name="adj1" fmla="val 50599"/>
              <a:gd name="adj2" fmla="val 7242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31223" y="4308248"/>
            <a:ext cx="609600" cy="44818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 =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01962" y="38097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99594" y="16336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95033" y="168981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929267" y="341667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900757" y="359383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632877" y="477632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73555" y="481812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98351" y="3520426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173967" y="2952105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294582" y="398525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05425" y="420029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12022" y="4914028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211041" y="50513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89172" y="526728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flipV="1">
            <a:off x="5108875" y="5159331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314732" y="14177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24047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512263" y="113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538914" y="1501661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738223" y="171171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6266776" y="248029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V="1">
            <a:off x="6053074" y="4334733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 flipV="1">
            <a:off x="6173688" y="2211984"/>
            <a:ext cx="213702" cy="2683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160195" y="150496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665195" y="1849504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173967" y="273289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34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2677231">
            <a:off x="243275" y="892198"/>
            <a:ext cx="2582737" cy="12854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ight Arrow 54"/>
          <p:cNvSpPr/>
          <p:nvPr/>
        </p:nvSpPr>
        <p:spPr>
          <a:xfrm rot="19289687">
            <a:off x="293274" y="5009945"/>
            <a:ext cx="2261091" cy="1405507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৪র্থ কক্ষপথ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40649" y="2622405"/>
            <a:ext cx="1387492" cy="1383426"/>
            <a:chOff x="-1744028" y="4818120"/>
            <a:chExt cx="1387492" cy="1383426"/>
          </a:xfrm>
        </p:grpSpPr>
        <p:sp>
          <p:nvSpPr>
            <p:cNvPr id="5" name="Oval 4"/>
            <p:cNvSpPr/>
            <p:nvPr/>
          </p:nvSpPr>
          <p:spPr>
            <a:xfrm>
              <a:off x="-1744028" y="4818120"/>
              <a:ext cx="1387492" cy="1383426"/>
            </a:xfrm>
            <a:prstGeom prst="ellipse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-909350" y="5383705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-1382251" y="504553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-1021267" y="513268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-1623480" y="5181338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-1526440" y="5783791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-1227319" y="5833953"/>
              <a:ext cx="265158" cy="264417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-1382251" y="529016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-1367462" y="546760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flipH="1">
              <a:off x="-780039" y="5570055"/>
              <a:ext cx="230831" cy="33552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 flipH="1">
              <a:off x="-896806" y="5181339"/>
              <a:ext cx="265266" cy="328818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-1134299" y="559000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-1457228" y="552548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-1215999" y="561805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-1511811" y="56334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-1435315" y="5800654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-780038" y="5369388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-1102514" y="578278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-1050341" y="54670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-897941" y="525110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-1411506" y="53286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-1507669" y="5610842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-1218366" y="54771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-1223129" y="510118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-1289380" y="58162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-1644413" y="5501216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-812665" y="580658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-1174508" y="519788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-1722402" y="5644519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-1742500" y="5177930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-621695" y="547275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-1227320" y="5912841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-921780" y="4976512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-1235386" y="5587633"/>
              <a:ext cx="265158" cy="26441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-881124" y="55462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-1347934" y="491724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-1535873" y="511443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-1106705" y="5865854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-635292" y="5640155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-726038" y="5116850"/>
              <a:ext cx="265158" cy="26441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-1150642" y="5500293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-1268027" y="5409244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flipH="1">
              <a:off x="-1101827" y="5238782"/>
              <a:ext cx="241327" cy="26848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-1030028" y="5503041"/>
              <a:ext cx="241229" cy="2159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-987327" y="5357401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-799218" y="5573457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-1235023" y="5747602"/>
              <a:ext cx="241229" cy="2159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69143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8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flipH="1" flipV="1">
            <a:off x="1324539" y="2671462"/>
            <a:ext cx="866901" cy="848646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H="1" flipV="1">
            <a:off x="3834439" y="3839653"/>
            <a:ext cx="257743" cy="2310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 flipV="1">
            <a:off x="4801264" y="2909843"/>
            <a:ext cx="256093" cy="2687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 flipV="1">
            <a:off x="1467282" y="3033215"/>
            <a:ext cx="167180" cy="207891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 flipV="1">
            <a:off x="1323304" y="3694914"/>
            <a:ext cx="247057" cy="27080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 flipV="1">
            <a:off x="7172753" y="2898744"/>
            <a:ext cx="247057" cy="19675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 flipV="1">
            <a:off x="1797720" y="2951140"/>
            <a:ext cx="198037" cy="208645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flipH="1" flipV="1">
            <a:off x="3592844" y="2738075"/>
            <a:ext cx="932599" cy="939423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H="1" flipV="1">
            <a:off x="4092181" y="3190813"/>
            <a:ext cx="222485" cy="20213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H="1" flipV="1">
            <a:off x="3807032" y="3024796"/>
            <a:ext cx="220322" cy="2236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H="1" flipV="1">
            <a:off x="3780296" y="3299290"/>
            <a:ext cx="247057" cy="25205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H="1" flipV="1">
            <a:off x="4067608" y="2882717"/>
            <a:ext cx="247057" cy="22728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59474" y="2281499"/>
            <a:ext cx="1560078" cy="160653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15882" y="2306736"/>
            <a:ext cx="1713429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849703" y="2451938"/>
            <a:ext cx="1243816" cy="123936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5311" y="2229103"/>
            <a:ext cx="1752600" cy="171132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flipH="1" flipV="1">
            <a:off x="7014411" y="2569157"/>
            <a:ext cx="914400" cy="886067"/>
          </a:xfrm>
          <a:prstGeom prst="ellipse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flipH="1" flipV="1">
            <a:off x="7617887" y="3130153"/>
            <a:ext cx="185196" cy="17684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flipH="1" flipV="1">
            <a:off x="7614045" y="2840337"/>
            <a:ext cx="247057" cy="235922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flipH="1" flipV="1">
            <a:off x="7419810" y="2660442"/>
            <a:ext cx="194235" cy="228017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flipH="1" flipV="1">
            <a:off x="7136071" y="2980818"/>
            <a:ext cx="160209" cy="222269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146725" y="2721732"/>
            <a:ext cx="194235" cy="21743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7281597" y="3159429"/>
            <a:ext cx="211985" cy="24854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flipH="1" flipV="1">
            <a:off x="7970204" y="3599864"/>
            <a:ext cx="247057" cy="23241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flipH="1" flipV="1">
            <a:off x="7970201" y="3012186"/>
            <a:ext cx="244930" cy="27151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flipH="1" flipV="1">
            <a:off x="6726172" y="3055275"/>
            <a:ext cx="238234" cy="231117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ne Callout 1 32"/>
          <p:cNvSpPr/>
          <p:nvPr/>
        </p:nvSpPr>
        <p:spPr>
          <a:xfrm>
            <a:off x="260053" y="4495801"/>
            <a:ext cx="2282588" cy="1295399"/>
          </a:xfrm>
          <a:prstGeom prst="borderCallout1">
            <a:avLst>
              <a:gd name="adj1" fmla="val -42696"/>
              <a:gd name="adj2" fmla="val 59544"/>
              <a:gd name="adj3" fmla="val -8034"/>
              <a:gd name="adj4" fmla="val 58696"/>
            </a:avLst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1টি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ine Callout 3 (Accent Bar) 6"/>
          <p:cNvSpPr/>
          <p:nvPr/>
        </p:nvSpPr>
        <p:spPr>
          <a:xfrm>
            <a:off x="5171826" y="4495801"/>
            <a:ext cx="3949795" cy="1295400"/>
          </a:xfrm>
          <a:prstGeom prst="accentCallout3">
            <a:avLst>
              <a:gd name="adj1" fmla="val -101339"/>
              <a:gd name="adj2" fmla="val 40091"/>
              <a:gd name="adj3" fmla="val -2146"/>
              <a:gd name="adj4" fmla="val 214"/>
              <a:gd name="adj5" fmla="val -4478"/>
              <a:gd name="adj6" fmla="val 100653"/>
              <a:gd name="adj7" fmla="val -54465"/>
              <a:gd name="adj8" fmla="val 76184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১টি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ine Callout 3 (No Border) 7"/>
          <p:cNvSpPr/>
          <p:nvPr/>
        </p:nvSpPr>
        <p:spPr>
          <a:xfrm>
            <a:off x="2763037" y="4495801"/>
            <a:ext cx="2274227" cy="1295399"/>
          </a:xfrm>
          <a:prstGeom prst="callout3">
            <a:avLst>
              <a:gd name="adj1" fmla="val -30274"/>
              <a:gd name="adj2" fmla="val 52978"/>
              <a:gd name="adj3" fmla="val -28661"/>
              <a:gd name="adj4" fmla="val 54264"/>
              <a:gd name="adj5" fmla="val 2638"/>
              <a:gd name="adj6" fmla="val 57511"/>
              <a:gd name="adj7" fmla="val -100485"/>
              <a:gd name="adj8" fmla="val 92723"/>
            </a:avLst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88742"/>
            <a:ext cx="8861569" cy="625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ইলেক্ট্রন বিন্যাস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053" y="1435011"/>
            <a:ext cx="2282589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63038" y="1435011"/>
            <a:ext cx="2166273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হিলিয়াম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71827" y="1435009"/>
            <a:ext cx="3949795" cy="717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লিথিয়াম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" y="0"/>
            <a:ext cx="9144000" cy="6858000"/>
          </a:xfrm>
          <a:prstGeom prst="frame">
            <a:avLst>
              <a:gd name="adj1" fmla="val 29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72" grpId="0" animBg="1"/>
      <p:bldP spid="74" grpId="0" animBg="1"/>
      <p:bldP spid="75" grpId="0" animBg="1"/>
      <p:bldP spid="33" grpId="0" animBg="1"/>
      <p:bldP spid="7" grpId="0" animBg="1"/>
      <p:bldP spid="8" grpId="0" animBg="1"/>
      <p:bldP spid="4" grpId="0" animBg="1"/>
      <p:bldP spid="5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1371600"/>
            <a:ext cx="25146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96000" y="1295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400800" y="12954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91400" y="2667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3733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23622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37338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" y="228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0" y="1371600"/>
            <a:ext cx="25146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53000" y="2286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53000" y="26670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দুটিতে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কী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দেখতে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পাচ্ছি</a:t>
            </a:r>
            <a:r>
              <a:rPr lang="en-US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dirty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86400" y="1752600"/>
            <a:ext cx="16002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410200" y="2514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10400" y="2514600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67400" y="21336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143000" y="1981200"/>
            <a:ext cx="838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39624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হিলিয়ামের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কক্ষপথ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দুটি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পুর্ণ</a:t>
            </a:r>
            <a:r>
              <a:rPr lang="en-US" sz="3200" dirty="0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আছে</a:t>
            </a:r>
            <a:r>
              <a:rPr lang="en-US" sz="3200" b="1" dirty="0" smtClean="0">
                <a:ln/>
                <a:latin typeface="SutonnyMJ" pitchFamily="2" charset="0"/>
                <a:cs typeface="SutonnyMJ" pitchFamily="2" charset="0"/>
              </a:rPr>
              <a:t>.</a:t>
            </a:r>
            <a:endParaRPr lang="en-US" sz="32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8200" y="41148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নিয়নের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কক্ষপথ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আটটি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পুর্ণ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আছে</a:t>
            </a:r>
            <a:r>
              <a:rPr lang="en-US" sz="3200" b="1" dirty="0" smtClean="0">
                <a:ln/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.</a:t>
            </a:r>
            <a:endParaRPr lang="en-US" sz="3200" b="1" dirty="0">
              <a:ln/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56388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যখন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কোনো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মৌলের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সর্বশেষ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কক্ষপথ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২ ও ৮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ইলেক্ট্রণ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পূর্ণ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তখন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সে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মৌলটি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স্থিতিশীল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নিষ্ক্রিয়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200" dirty="0" smtClean="0">
                <a:ln/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3200" dirty="0">
              <a:ln/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6" grpId="0" animBg="1"/>
      <p:bldP spid="19" grpId="0" animBg="1"/>
      <p:bldP spid="20" grpId="0" animBg="1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588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চিত্র দুটিতে আমরা কী দেখতে পাচ্ছি?</vt:lpstr>
      <vt:lpstr>এখন তোমরা কী দেখতে পাচ্ছ?</vt:lpstr>
      <vt:lpstr>Slide 11</vt:lpstr>
      <vt:lpstr>একক কাজ</vt:lpstr>
      <vt:lpstr>Slide 13</vt:lpstr>
      <vt:lpstr>Slide 14</vt:lpstr>
      <vt:lpstr>একক কাজ</vt:lpstr>
      <vt:lpstr>যৌগ গঠনের সচিত্র:</vt:lpstr>
      <vt:lpstr>দলীয় কাজ</vt:lpstr>
      <vt:lpstr>Slide 18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pakhi</cp:lastModifiedBy>
  <cp:revision>137</cp:revision>
  <dcterms:created xsi:type="dcterms:W3CDTF">2020-01-28T10:34:50Z</dcterms:created>
  <dcterms:modified xsi:type="dcterms:W3CDTF">2020-02-28T09:11:30Z</dcterms:modified>
</cp:coreProperties>
</file>