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5" r:id="rId14"/>
    <p:sldId id="267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23B41C"/>
    <a:srgbClr val="0000FF"/>
    <a:srgbClr val="33CC33"/>
    <a:srgbClr val="FFFF00"/>
    <a:srgbClr val="3333CC"/>
    <a:srgbClr val="33CCFF"/>
    <a:srgbClr val="660066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8" autoAdjust="0"/>
    <p:restoredTop sz="94660"/>
  </p:normalViewPr>
  <p:slideViewPr>
    <p:cSldViewPr>
      <p:cViewPr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2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wmf"/><Relationship Id="rId9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98625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1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99bb4c576df939a47be229ae8f36b4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400"/>
            <a:ext cx="9144000" cy="5181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প্রতিসরণের সূত্রঃ আলোর প্রতিসরণ দুটি সূত্র মেনে চলে। যথাঃ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147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রশ্মি</a:t>
            </a:r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আপতন</a:t>
            </a:r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বিব্দুতে</a:t>
            </a:r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বিভেদ</a:t>
            </a:r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তলের</a:t>
            </a:r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অঙ্কিত</a:t>
            </a:r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এব</a:t>
            </a:r>
            <a:r>
              <a:rPr lang="bn-IN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ং প্রতিসরিত রশ্মি একই সমতলে থাকে।</a:t>
            </a:r>
          </a:p>
          <a:p>
            <a:r>
              <a:rPr lang="bn-IN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২। একজোড়া নির্দিষ্ট মাধ্যম ও নির্দিষ্ট রঙের আলোর জন্য আপতন কোণের সাইন ও প্রতিসরণ কোণের সাইনের অনুপাত সর্বদা ধ্রুব থাকে।</a:t>
            </a:r>
          </a:p>
          <a:p>
            <a:pPr>
              <a:buNone/>
            </a:pPr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এই ধ্রুব সংখ্যাকে </a:t>
            </a:r>
            <a:r>
              <a:rPr lang="en-US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Ŋ</a:t>
            </a:r>
            <a:r>
              <a:rPr lang="bn-IN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দ্বারা প্রকাশ করা হয়।</a:t>
            </a:r>
            <a:endParaRPr lang="en-US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s6.jpg"/>
          <p:cNvPicPr>
            <a:picLocks noChangeAspect="1"/>
          </p:cNvPicPr>
          <p:nvPr/>
        </p:nvPicPr>
        <p:blipFill>
          <a:blip r:embed="rId2"/>
          <a:srcRect r="73770" b="64286"/>
          <a:stretch>
            <a:fillRect/>
          </a:stretch>
        </p:blipFill>
        <p:spPr>
          <a:xfrm rot="21086379">
            <a:off x="457200" y="1371600"/>
            <a:ext cx="12192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4038600"/>
            <a:ext cx="6553200" cy="2400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sz="15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524000" y="2286000"/>
            <a:ext cx="2438400" cy="17526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>
            <a:off x="2286000" y="4191000"/>
            <a:ext cx="335280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3619500" y="4381500"/>
            <a:ext cx="1524000" cy="838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0" y="34290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7800" y="42672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1981200" y="1371600"/>
            <a:ext cx="1219200" cy="762000"/>
          </a:xfrm>
          <a:prstGeom prst="wedgeRectCallout">
            <a:avLst>
              <a:gd name="adj1" fmla="val -15625"/>
              <a:gd name="adj2" fmla="val 142500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আপতিত রশ্মি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4495800" y="1676400"/>
            <a:ext cx="1066800" cy="762000"/>
          </a:xfrm>
          <a:prstGeom prst="wedgeRoundRectCallout">
            <a:avLst>
              <a:gd name="adj1" fmla="val -93452"/>
              <a:gd name="adj2" fmla="val 10625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অভিলম্ব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85800" y="4038600"/>
            <a:ext cx="7696200" cy="158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>
          <a:xfrm>
            <a:off x="7391400" y="2667000"/>
            <a:ext cx="1295400" cy="533400"/>
          </a:xfrm>
          <a:prstGeom prst="wedgeRoundRectCallout">
            <a:avLst>
              <a:gd name="adj1" fmla="val 18383"/>
              <a:gd name="adj2" fmla="val 20059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বিভেদতল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ounded Rectangular Callout 28"/>
          <p:cNvSpPr/>
          <p:nvPr/>
        </p:nvSpPr>
        <p:spPr>
          <a:xfrm>
            <a:off x="5867400" y="4572000"/>
            <a:ext cx="1676400" cy="685800"/>
          </a:xfrm>
          <a:prstGeom prst="wedgeRoundRectCallout">
            <a:avLst>
              <a:gd name="adj1" fmla="val -118115"/>
              <a:gd name="adj2" fmla="val 550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প্রতিসরিত রশ্মি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Arc 30"/>
          <p:cNvSpPr/>
          <p:nvPr/>
        </p:nvSpPr>
        <p:spPr>
          <a:xfrm rot="18013960">
            <a:off x="3362050" y="3245204"/>
            <a:ext cx="725194" cy="914400"/>
          </a:xfrm>
          <a:prstGeom prst="arc">
            <a:avLst>
              <a:gd name="adj1" fmla="val 15419418"/>
              <a:gd name="adj2" fmla="val 687897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505200" y="3352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33" name="Arc 32"/>
          <p:cNvSpPr/>
          <p:nvPr/>
        </p:nvSpPr>
        <p:spPr>
          <a:xfrm rot="6706894">
            <a:off x="3843126" y="4283468"/>
            <a:ext cx="457200" cy="381000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3962400" y="43434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828800" y="228600"/>
            <a:ext cx="60960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ঘটনাটি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/>
      <p:bldP spid="18" grpId="0"/>
      <p:bldP spid="24" grpId="0" animBg="1"/>
      <p:bldP spid="25" grpId="0" animBg="1"/>
      <p:bldP spid="28" grpId="0" animBg="1"/>
      <p:bldP spid="29" grpId="0" animBg="1"/>
      <p:bldP spid="31" grpId="0" animBg="1"/>
      <p:bldP spid="32" grpId="0"/>
      <p:bldP spid="33" grpId="0" animBg="1"/>
      <p:bldP spid="34" grpId="0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bn-IN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চল এবার একটি ভিডিও দেখি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20574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0597269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981200" y="381000"/>
            <a:ext cx="4572000" cy="14478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8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295400" y="2438400"/>
            <a:ext cx="6248400" cy="36576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১। আপতন রশ্মি কী ?</a:t>
            </a:r>
          </a:p>
          <a:p>
            <a:r>
              <a:rPr lang="bn-IN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২। অভিলম্ব কী ?</a:t>
            </a:r>
          </a:p>
          <a:p>
            <a:r>
              <a:rPr lang="bn-IN" sz="5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৩। প্রতিসরিত রশ্মি কী ?</a:t>
            </a:r>
            <a:endParaRPr lang="en-US" sz="5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দ্বিতীয় সূত্রের ব্যাখ্যাঃ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যদি আপতন কোণকে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প্রতিসরণ কোণকে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r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দ্বারা প্রকাশ করা হয় তাহলে 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		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ধ্রুব সংখ্যা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এখন আপতন কোণ পরিবর্তন করে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i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 করলে প্রতিসরণ কোণ যদি যথাক্রমে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r</a:t>
            </a:r>
            <a:r>
              <a:rPr lang="en-US" sz="32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…….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ইত্যাদি হয়, তাহলে প্রতিসরণের দ্বিতীয় সূত্রানুযায়ী,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" y="2209800"/>
          <a:ext cx="19621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1" name="Equation" r:id="rId6" imgW="1002960" imgH="596880" progId="Equation.3">
                  <p:embed/>
                </p:oleObj>
              </mc:Choice>
              <mc:Fallback>
                <p:oleObj name="Equation" r:id="rId6" imgW="1002960" imgH="5968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1962150" cy="931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14400" y="4953000"/>
          <a:ext cx="6781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2" name="Equation" r:id="rId8" imgW="2984400" imgH="736560" progId="Equation.3">
                  <p:embed/>
                </p:oleObj>
              </mc:Choice>
              <mc:Fallback>
                <p:oleObj name="Equation" r:id="rId8" imgW="2984400" imgH="73656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53000"/>
                        <a:ext cx="67818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5257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bn-IN" dirty="0" smtClean="0">
                <a:latin typeface="NikoshBAN" pitchFamily="2" charset="0"/>
                <a:cs typeface="NikoshBAN" pitchFamily="2" charset="0"/>
              </a:rPr>
              <a:t>আপেক্ষিক প্রতিসরণাঙ্কঃ </a:t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একজোড়া নির্দিষ্ট মাধ্যম ও নির্দিষ্ট রঙের আলোর জন্য আপতন কোণের সাইন ও প্রতিসরণ কোণের সাইনের অনুপাত সর্বদা যে ধ্রুব হয় তাকে প্রথম মাধ্যমের সাপেক্ষে দ্বিতীয় মাধ্যমের প্রতিসরণাঙ্ক বলে। </a:t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3075710"/>
            <a:ext cx="632460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00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4696690"/>
            <a:ext cx="6324600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0000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533400" y="2286000"/>
            <a:ext cx="838200" cy="457200"/>
          </a:xfrm>
          <a:prstGeom prst="wedgeRoundRectCallout">
            <a:avLst>
              <a:gd name="adj1" fmla="val 60159"/>
              <a:gd name="adj2" fmla="val 162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FF0000"/>
                </a:solidFill>
              </a:rPr>
              <a:t>পানি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924800" y="4876800"/>
            <a:ext cx="762000" cy="838200"/>
          </a:xfrm>
          <a:prstGeom prst="wedgeRoundRectCallout">
            <a:avLst>
              <a:gd name="adj1" fmla="val -69318"/>
              <a:gd name="adj2" fmla="val 9886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কাচ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images6.jpg"/>
          <p:cNvPicPr>
            <a:picLocks noChangeAspect="1"/>
          </p:cNvPicPr>
          <p:nvPr/>
        </p:nvPicPr>
        <p:blipFill>
          <a:blip r:embed="rId3"/>
          <a:srcRect r="73770" b="64286"/>
          <a:stretch>
            <a:fillRect/>
          </a:stretch>
        </p:blipFill>
        <p:spPr>
          <a:xfrm rot="386534">
            <a:off x="1584275" y="1872810"/>
            <a:ext cx="1219200" cy="11430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2438403" y="3124200"/>
            <a:ext cx="1752597" cy="144779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515394" y="4571206"/>
            <a:ext cx="3048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3657600" y="5105400"/>
            <a:ext cx="1219200" cy="457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8996118">
            <a:off x="3405697" y="4085472"/>
            <a:ext cx="762000" cy="457200"/>
          </a:xfrm>
          <a:prstGeom prst="arc">
            <a:avLst>
              <a:gd name="adj1" fmla="val 14891912"/>
              <a:gd name="adj2" fmla="val 0"/>
            </a:avLst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733800" y="4114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endParaRPr lang="en-US" sz="2400" dirty="0"/>
          </a:p>
        </p:txBody>
      </p:sp>
      <p:sp>
        <p:nvSpPr>
          <p:cNvPr id="22" name="Arc 21"/>
          <p:cNvSpPr/>
          <p:nvPr/>
        </p:nvSpPr>
        <p:spPr>
          <a:xfrm rot="7485939">
            <a:off x="3896773" y="5106594"/>
            <a:ext cx="533400" cy="304800"/>
          </a:xfrm>
          <a:prstGeom prst="arc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33800" y="51054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r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09600" y="381000"/>
            <a:ext cx="8077200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 মাধ্যমে আপতন কোণ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এবং কাচ মাধ্যমে প্রতিসরণ কোণ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r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হলে, পানির সাপেক্ষে কাচের আপেক্ষিক প্রতিসরণাঙ্ক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6096000" y="685800"/>
          <a:ext cx="203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7" name="Equation" r:id="rId4" imgW="711000" imgH="393480" progId="Equation.3">
                  <p:embed/>
                </p:oleObj>
              </mc:Choice>
              <mc:Fallback>
                <p:oleObj name="Equation" r:id="rId4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685800"/>
                        <a:ext cx="20320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153400" cy="57554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পরম প্রতিসরণাঙ্কঃ </a:t>
            </a:r>
            <a:endParaRPr lang="en-US" sz="4800" dirty="0" smtClean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 রশ্মি যখন শূন্য মাধ্যম থেকে কোন বস্তু মাধ্যমে তীর্যকভাবে প্রবেশ করে তখন নির্দিষ্ট রঙের আলোর জন্য আপতন কোণের সাইন ও প্রতিসরণ কোণের সাইনের অনুপাতকে ঐ মাধ্যমের পরম প্রতিসরণাঙ্ক বলে। </a:t>
            </a:r>
          </a:p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শূন্য মাধ্যমে আপতন কোণ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এবং বস্তু মাধ্যমে প্রতিসরণ কোণ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r</a:t>
            </a:r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হলে ঐ মাধ্যমের পরম প্রতিসরণাঙ্ক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48000" y="5562600"/>
          <a:ext cx="14478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3" imgW="990360" imgH="596880" progId="Equation.3">
                  <p:embed/>
                </p:oleObj>
              </mc:Choice>
              <mc:Fallback>
                <p:oleObj name="Equation" r:id="rId3" imgW="990360" imgH="596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562600"/>
                        <a:ext cx="14478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09600"/>
            <a:ext cx="73152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743200"/>
            <a:ext cx="7543800" cy="23083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একটি আলোক রশ্মি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ডিগ্রী আপতন কোণে পানির ভিতরে তীর্যকভাবে প্রবেশ করে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en-US" sz="36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ডিগ্রী কোণে কাচে প্রতিসরিত হয়। পানির সাপেক্ষে কাচের প্রতিসরণাঙ্ক বের কর।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0" y="152400"/>
            <a:ext cx="2895600" cy="2207240"/>
          </a:xfrm>
          <a:prstGeom prst="wedgeEllipseCallout">
            <a:avLst>
              <a:gd name="adj1" fmla="val -66288"/>
              <a:gd name="adj2" fmla="val 76309"/>
            </a:avLst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8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962400"/>
            <a:ext cx="83058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১। আপেক্ষিক প্রতিসরণাঙ্ক ও পরম প্রতিসরণাঙ্কের মধ্যে দুইটি পার্থক্য লেখ।</a:t>
            </a:r>
          </a:p>
          <a:p>
            <a:r>
              <a:rPr lang="bn-IN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২। বায়ুর সাপেক্ষে কাচের প্রতিসরণাঙ্ক </a:t>
            </a:r>
            <a:r>
              <a:rPr lang="en-US" sz="3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1.5 </a:t>
            </a:r>
            <a:r>
              <a:rPr lang="bn-IN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এবং আপতন কোন </a:t>
            </a:r>
            <a:r>
              <a:rPr lang="en-US" sz="3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3600" baseline="300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 smtClean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600" dirty="0" smtClean="0">
                <a:solidFill>
                  <a:srgbClr val="3333CC"/>
                </a:solidFill>
                <a:latin typeface="NikoshBAN" pitchFamily="2" charset="0"/>
                <a:cs typeface="NikoshBAN" pitchFamily="2" charset="0"/>
              </a:rPr>
              <a:t>ডিগ্রী হলে প্রতিসরণ কোণ বের কর।</a:t>
            </a:r>
            <a:endParaRPr lang="en-US" sz="3600" dirty="0">
              <a:solidFill>
                <a:srgbClr val="33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2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49530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72000" cy="45259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>
              <a:buNone/>
            </a:pPr>
            <a:r>
              <a:rPr lang="bn-IN" sz="5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যীশু রঞ্জন দাস</a:t>
            </a:r>
            <a:endParaRPr lang="bn-IN" sz="3500" dirty="0" smtClean="0">
              <a:solidFill>
                <a:srgbClr val="002060"/>
              </a:solidFill>
              <a:latin typeface="Times New Roman" pitchFamily="18" charset="0"/>
              <a:cs typeface="NikoshBAN" pitchFamily="2" charset="0"/>
            </a:endParaRPr>
          </a:p>
          <a:p>
            <a:pPr>
              <a:buNone/>
            </a:pPr>
            <a:r>
              <a:rPr lang="bn-IN" sz="4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সহকারি শিক্ষক(বিজ্ঞান)</a:t>
            </a:r>
          </a:p>
          <a:p>
            <a:pPr>
              <a:buNone/>
            </a:pPr>
            <a:r>
              <a:rPr lang="bn-IN" sz="4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বামৈ সরকারি উচ্চ বিদ্যালয়</a:t>
            </a:r>
          </a:p>
          <a:p>
            <a:pPr>
              <a:buNone/>
            </a:pPr>
            <a:r>
              <a:rPr lang="bn-IN" sz="43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লাখাই, হবিগঞ্জ </a:t>
            </a:r>
          </a:p>
          <a:p>
            <a:pPr>
              <a:buNone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 মেইলঃ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jishumsc@gmail.com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3" name="Content Placeholder 12" descr="IMG_20151201_211848.jpg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3827" t="13995" r="5264" b="18541"/>
          <a:stretch/>
        </p:blipFill>
        <p:spPr>
          <a:xfrm>
            <a:off x="5597236" y="2209800"/>
            <a:ext cx="2793386" cy="27639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bbe33451bbd24ec55d12a3405c973c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68580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মত ক্লাস এখানেই </a:t>
            </a:r>
            <a:r>
              <a:rPr lang="bn-IN" sz="44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শেষ, সবাইকে ধন্যবাদ </a:t>
            </a:r>
            <a:endParaRPr lang="en-US" sz="4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384332">
            <a:off x="4250836" y="3815823"/>
            <a:ext cx="472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আবার দেখা হবে</a:t>
            </a:r>
            <a:endParaRPr lang="en-US" sz="72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470025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4191000" cy="4038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 দশম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পদার্থ বিজ্ঞান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অধ্যায়ঃ দশম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 সংখ্যাঃ ৩০ জন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৪৫ মিনিট</a:t>
            </a:r>
          </a:p>
          <a:p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তারিখঃ 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6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-২০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20</a:t>
            </a: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ইং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0" y="2667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905000"/>
            <a:ext cx="3276600" cy="4038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086600" cy="101566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এসো আমরা কিছু ছবি দেখি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6.jpg"/>
          <p:cNvPicPr>
            <a:picLocks noChangeAspect="1"/>
          </p:cNvPicPr>
          <p:nvPr/>
        </p:nvPicPr>
        <p:blipFill>
          <a:blip r:embed="rId2"/>
          <a:srcRect l="8197" t="88095"/>
          <a:stretch>
            <a:fillRect/>
          </a:stretch>
        </p:blipFill>
        <p:spPr>
          <a:xfrm>
            <a:off x="533400" y="4648200"/>
            <a:ext cx="8610600" cy="1371600"/>
          </a:xfrm>
          <a:prstGeom prst="rect">
            <a:avLst/>
          </a:prstGeom>
        </p:spPr>
      </p:pic>
      <p:pic>
        <p:nvPicPr>
          <p:cNvPr id="5" name="Picture 4" descr="images6.jpg"/>
          <p:cNvPicPr>
            <a:picLocks noChangeAspect="1"/>
          </p:cNvPicPr>
          <p:nvPr/>
        </p:nvPicPr>
        <p:blipFill>
          <a:blip r:embed="rId2"/>
          <a:srcRect r="73770" b="64286"/>
          <a:stretch>
            <a:fillRect/>
          </a:stretch>
        </p:blipFill>
        <p:spPr>
          <a:xfrm rot="20999581">
            <a:off x="1124068" y="2042733"/>
            <a:ext cx="1219200" cy="1143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133600" y="2895600"/>
            <a:ext cx="2895600" cy="1828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1676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images6.jpg"/>
          <p:cNvPicPr>
            <a:picLocks noChangeAspect="1"/>
          </p:cNvPicPr>
          <p:nvPr/>
        </p:nvPicPr>
        <p:blipFill>
          <a:blip r:embed="rId2"/>
          <a:srcRect l="87002" t="28571" b="59524"/>
          <a:stretch>
            <a:fillRect/>
          </a:stretch>
        </p:blipFill>
        <p:spPr>
          <a:xfrm>
            <a:off x="6934200" y="1905000"/>
            <a:ext cx="1691640" cy="10668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V="1">
            <a:off x="5029200" y="2895600"/>
            <a:ext cx="1981200" cy="17526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-phy-prowav-dia16.gif"/>
          <p:cNvPicPr>
            <a:picLocks noChangeAspect="1"/>
          </p:cNvPicPr>
          <p:nvPr/>
        </p:nvPicPr>
        <p:blipFill>
          <a:blip r:embed="rId2"/>
          <a:srcRect l="69643" b="61364"/>
          <a:stretch>
            <a:fillRect/>
          </a:stretch>
        </p:blipFill>
        <p:spPr>
          <a:xfrm rot="21353567">
            <a:off x="7131327" y="654327"/>
            <a:ext cx="1295400" cy="1295400"/>
          </a:xfrm>
          <a:prstGeom prst="rect">
            <a:avLst/>
          </a:prstGeom>
        </p:spPr>
      </p:pic>
      <p:pic>
        <p:nvPicPr>
          <p:cNvPr id="5" name="Picture 4" descr="g-phy-prowav-dia16.gif"/>
          <p:cNvPicPr>
            <a:picLocks noChangeAspect="1"/>
          </p:cNvPicPr>
          <p:nvPr/>
        </p:nvPicPr>
        <p:blipFill>
          <a:blip r:embed="rId2"/>
          <a:srcRect l="16071" t="75000" r="69643" b="18182"/>
          <a:stretch>
            <a:fillRect/>
          </a:stretch>
        </p:blipFill>
        <p:spPr>
          <a:xfrm>
            <a:off x="3657600" y="5943600"/>
            <a:ext cx="609600" cy="228600"/>
          </a:xfrm>
          <a:prstGeom prst="rect">
            <a:avLst/>
          </a:prstGeom>
        </p:spPr>
      </p:pic>
      <p:pic>
        <p:nvPicPr>
          <p:cNvPr id="6" name="Picture 5" descr="g-phy-prowav-dia16.gif"/>
          <p:cNvPicPr>
            <a:picLocks noChangeAspect="1"/>
          </p:cNvPicPr>
          <p:nvPr/>
        </p:nvPicPr>
        <p:blipFill>
          <a:blip r:embed="rId2"/>
          <a:srcRect l="16071" t="75000" r="69643" b="18182"/>
          <a:stretch>
            <a:fillRect/>
          </a:stretch>
        </p:blipFill>
        <p:spPr>
          <a:xfrm>
            <a:off x="3276600" y="4953000"/>
            <a:ext cx="609600" cy="228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2600" y="3886200"/>
            <a:ext cx="6096000" cy="27853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7500" dirty="0"/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2195945" y="3429000"/>
            <a:ext cx="5257800" cy="762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g-phy-prowav-dia16.gif"/>
          <p:cNvPicPr>
            <a:picLocks noChangeAspect="1"/>
          </p:cNvPicPr>
          <p:nvPr/>
        </p:nvPicPr>
        <p:blipFill>
          <a:blip r:embed="rId2"/>
          <a:srcRect l="16071" t="75000" r="69643" b="18182"/>
          <a:stretch>
            <a:fillRect/>
          </a:stretch>
        </p:blipFill>
        <p:spPr>
          <a:xfrm>
            <a:off x="3657600" y="5334000"/>
            <a:ext cx="609600" cy="228600"/>
          </a:xfrm>
          <a:prstGeom prst="rect">
            <a:avLst/>
          </a:prstGeom>
        </p:spPr>
      </p:pic>
      <p:pic>
        <p:nvPicPr>
          <p:cNvPr id="13" name="Picture 12" descr="g-phy-prowav-dia16.gif"/>
          <p:cNvPicPr>
            <a:picLocks noChangeAspect="1"/>
          </p:cNvPicPr>
          <p:nvPr/>
        </p:nvPicPr>
        <p:blipFill>
          <a:blip r:embed="rId2"/>
          <a:srcRect l="16071" t="75000" r="69643" b="18182"/>
          <a:stretch>
            <a:fillRect/>
          </a:stretch>
        </p:blipFill>
        <p:spPr>
          <a:xfrm>
            <a:off x="2895600" y="4876800"/>
            <a:ext cx="609600" cy="2286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1752600" y="40386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28800" y="320040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0" name="Straight Arrow Connector 59"/>
          <p:cNvCxnSpPr>
            <a:endCxn id="7" idx="0"/>
          </p:cNvCxnSpPr>
          <p:nvPr/>
        </p:nvCxnSpPr>
        <p:spPr>
          <a:xfrm rot="5400000" flipH="1" flipV="1">
            <a:off x="3810000" y="4343400"/>
            <a:ext cx="1447800" cy="533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7" idx="0"/>
          </p:cNvCxnSpPr>
          <p:nvPr/>
        </p:nvCxnSpPr>
        <p:spPr>
          <a:xfrm rot="5400000" flipH="1" flipV="1">
            <a:off x="3505200" y="4038600"/>
            <a:ext cx="144780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7" idx="0"/>
          </p:cNvCxnSpPr>
          <p:nvPr/>
        </p:nvCxnSpPr>
        <p:spPr>
          <a:xfrm rot="5400000" flipH="1" flipV="1">
            <a:off x="5067300" y="1562100"/>
            <a:ext cx="2057400" cy="2590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7" idx="0"/>
          </p:cNvCxnSpPr>
          <p:nvPr/>
        </p:nvCxnSpPr>
        <p:spPr>
          <a:xfrm rot="5400000" flipH="1" flipV="1">
            <a:off x="4762500" y="1485900"/>
            <a:ext cx="2438400" cy="2362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3505200" y="3810000"/>
            <a:ext cx="1371600" cy="106680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V="1">
            <a:off x="2971800" y="3810000"/>
            <a:ext cx="1905000" cy="1066800"/>
          </a:xfrm>
          <a:prstGeom prst="straightConnector1">
            <a:avLst/>
          </a:prstGeom>
          <a:ln>
            <a:solidFill>
              <a:srgbClr val="FF0000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6.jpg"/>
          <p:cNvPicPr>
            <a:picLocks noChangeAspect="1"/>
          </p:cNvPicPr>
          <p:nvPr/>
        </p:nvPicPr>
        <p:blipFill>
          <a:blip r:embed="rId2"/>
          <a:srcRect r="73770" b="64286"/>
          <a:stretch>
            <a:fillRect/>
          </a:stretch>
        </p:blipFill>
        <p:spPr>
          <a:xfrm>
            <a:off x="1004434" y="1087834"/>
            <a:ext cx="1219200" cy="114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76400" y="4267200"/>
            <a:ext cx="6019800" cy="24006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sz="150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943894" y="3847306"/>
            <a:ext cx="4799806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981200" y="2057400"/>
            <a:ext cx="2362200" cy="22098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3771900" y="4838700"/>
            <a:ext cx="1905000" cy="7620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3429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434340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362200"/>
            <a:ext cx="6400800" cy="1752600"/>
          </a:xfrm>
        </p:spPr>
        <p:txBody>
          <a:bodyPr>
            <a:normAutofit/>
          </a:bodyPr>
          <a:lstStyle/>
          <a:p>
            <a:r>
              <a:rPr lang="bn-IN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 প্রতিসরণ</a:t>
            </a:r>
            <a:endParaRPr lang="en-US" sz="8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470025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67000"/>
            <a:ext cx="7848600" cy="32004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</a:p>
          <a:p>
            <a:pPr algn="l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প্রতিসরণ কী তা বলতে পারবে।</a:t>
            </a:r>
          </a:p>
          <a:p>
            <a:pPr algn="l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প্রতিসরণের সূত্রগুলো ব্যাখ্যা করতে পারবে।</a:t>
            </a:r>
          </a:p>
          <a:p>
            <a:pPr algn="l">
              <a:buFont typeface="Wingdings" pitchFamily="2" charset="2"/>
              <a:buChar char="Ø"/>
            </a:pPr>
            <a:r>
              <a:rPr lang="bn-IN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আপেক্ষিক প্রতিসরণাঙ্ক ও পরম প্রতিসরণাঙ্কের মধ্যে পার্থক্য করতে পারবে।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7772400" cy="1676400"/>
          </a:xfrm>
        </p:spPr>
        <p:txBody>
          <a:bodyPr>
            <a:normAutofit fontScale="90000"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আলোর প্রতিসরণঃ আলোকরশ্মি যখন এক স্বচ্ছ মাধ্যম থেকে অন্য স্বচ্ছ মাধ্যমে যাওয়ার সময় মাধ্যমদ্বয়ের বিভেদ তলে তীর্যকভাবে 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আপতিত আলোকরশ্মির দিক পরিবর্তন করার ঘটনাকে আলোর প্রতিসরণ বলে।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6.jpg"/>
          <p:cNvPicPr>
            <a:picLocks noChangeAspect="1"/>
          </p:cNvPicPr>
          <p:nvPr/>
        </p:nvPicPr>
        <p:blipFill>
          <a:blip r:embed="rId2"/>
          <a:srcRect r="73770" b="64286"/>
          <a:stretch>
            <a:fillRect/>
          </a:stretch>
        </p:blipFill>
        <p:spPr>
          <a:xfrm rot="21192213">
            <a:off x="457200" y="1371600"/>
            <a:ext cx="1219200" cy="1143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4267200"/>
            <a:ext cx="6553200" cy="24006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sz="150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2286000"/>
            <a:ext cx="2743200" cy="1981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6200000" flipH="1">
            <a:off x="3657600" y="4800600"/>
            <a:ext cx="1905000" cy="83820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" y="4267200"/>
            <a:ext cx="815340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7620000" y="2438400"/>
            <a:ext cx="1219200" cy="914400"/>
          </a:xfrm>
          <a:prstGeom prst="wedgeRoundRectCallout">
            <a:avLst>
              <a:gd name="adj1" fmla="val -12879"/>
              <a:gd name="adj2" fmla="val 14734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বিভেদ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তল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374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Packager Shell Object</vt:lpstr>
      <vt:lpstr>Equation</vt:lpstr>
      <vt:lpstr>স্বাগত</vt:lpstr>
      <vt:lpstr>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শিখনফল</vt:lpstr>
      <vt:lpstr>আলোর প্রতিসরণঃ আলোকরশ্মি যখন এক স্বচ্ছ মাধ্যম থেকে অন্য স্বচ্ছ মাধ্যমে যাওয়ার সময় মাধ্যমদ্বয়ের বিভেদ তলে তীর্যকভাবে                 আপতিত আলোকরশ্মির দিক পরিবর্তন করার ঘটনাকে আলোর প্রতিসরণ বলে।</vt:lpstr>
      <vt:lpstr>প্রতিসরণের সূত্রঃ আলোর প্রতিসরণ দুটি সূত্র মেনে চলে। যথাঃ</vt:lpstr>
      <vt:lpstr>PowerPoint Presentation</vt:lpstr>
      <vt:lpstr>চল এবার একটি ভিডিও দেখি</vt:lpstr>
      <vt:lpstr>PowerPoint Presentation</vt:lpstr>
      <vt:lpstr>দ্বিতীয় সূত্রের ব্যাখ্যাঃ</vt:lpstr>
      <vt:lpstr>আপেক্ষিক প্রতিসরণাঙ্কঃ  একজোড়া নির্দিষ্ট মাধ্যম ও নির্দিষ্ট রঙের আলোর জন্য আপতন কোণের সাইন ও প্রতিসরণ কোণের সাইনের অনুপাত সর্বদা যে ধ্রুব হয় তাকে প্রথম মাধ্যমের সাপেক্ষে দ্বিতীয় মাধ্যমের প্রতিসরণাঙ্ক বলে।  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</dc:title>
  <dc:creator>ACER</dc:creator>
  <cp:lastModifiedBy>dell</cp:lastModifiedBy>
  <cp:revision>162</cp:revision>
  <dcterms:created xsi:type="dcterms:W3CDTF">2006-08-16T00:00:00Z</dcterms:created>
  <dcterms:modified xsi:type="dcterms:W3CDTF">2020-05-31T18:19:49Z</dcterms:modified>
</cp:coreProperties>
</file>