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CA9D46-FF14-41DF-A187-7FDBA9E3EDBF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563277-3EAD-423E-B86F-10C7B95B6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-&#2478;&#2503;&#2439;&#2482;&#2435;nurulamin198306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638800" cy="1295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Shonar Bangla" pitchFamily="34" charset="0"/>
                <a:cs typeface="Shonar Bangla" pitchFamily="34" charset="0"/>
              </a:rPr>
              <a:t>             </a:t>
            </a:r>
            <a:r>
              <a:rPr lang="en-US" sz="4400" dirty="0" err="1"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sz="44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 err="1"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5196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   </a:t>
            </a:r>
            <a:r>
              <a:rPr lang="en-US" sz="32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মো</a:t>
            </a:r>
            <a:r>
              <a:rPr lang="en-US" sz="32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নূরুল</a:t>
            </a:r>
            <a:r>
              <a:rPr lang="en-US" sz="32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আমিন</a:t>
            </a:r>
            <a:r>
              <a:rPr lang="en-US" sz="3200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   </a:t>
            </a:r>
            <a:r>
              <a:rPr lang="en-US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সহকারি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as-IN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শিক্ষক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(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গণিত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) </a:t>
            </a:r>
            <a:b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    </a:t>
            </a:r>
            <a:r>
              <a:rPr lang="en-US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ভর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সরাই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উচ্চ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বিদ্যালয়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    </a:t>
            </a:r>
            <a:r>
              <a:rPr lang="en-US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কালিহাতি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টাঙ্গাইল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। </a:t>
            </a:r>
            <a:b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  <a:hlinkClick r:id="rId2"/>
              </a:rPr>
              <a:t>                                                                           </a:t>
            </a:r>
            <a:r>
              <a:rPr lang="en-US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  <a:hlinkClick r:id="rId2"/>
              </a:rPr>
              <a:t>    ইমেইলঃnurulamin198306@gmail.com</a:t>
            </a: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          Mobile:01714889462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6096000" cy="1695450"/>
          </a:xfrm>
        </p:spPr>
        <p:txBody>
          <a:bodyPr>
            <a:normAutofit fontScale="90000"/>
          </a:bodyPr>
          <a:lstStyle/>
          <a:p>
            <a:r>
              <a:rPr lang="bn-BD" sz="4000" dirty="0">
                <a:latin typeface="Shonar Bangla" pitchFamily="34" charset="0"/>
                <a:cs typeface="Shonar Bangla" pitchFamily="34" charset="0"/>
              </a:rPr>
              <a:t>৮ম শ্রেণি গণিত </a:t>
            </a:r>
            <a:r>
              <a:rPr lang="bn-BD" dirty="0" smtClean="0"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/>
            </a:r>
            <a:br>
              <a:rPr lang="en-US" dirty="0">
                <a:latin typeface="Shonar Bangla" pitchFamily="34" charset="0"/>
                <a:cs typeface="Shonar Bangla" pitchFamily="34" charset="0"/>
              </a:rPr>
            </a:br>
            <a:r>
              <a:rPr lang="bn-BD" sz="3100" dirty="0" smtClean="0">
                <a:latin typeface="Shonar Bangla" pitchFamily="34" charset="0"/>
                <a:cs typeface="Shonar Bangla" pitchFamily="34" charset="0"/>
              </a:rPr>
              <a:t>অনুঃ </a:t>
            </a:r>
            <a:r>
              <a:rPr lang="bn-BD" sz="3100" dirty="0">
                <a:latin typeface="Shonar Bangla" pitchFamily="34" charset="0"/>
                <a:cs typeface="Shonar Bangla" pitchFamily="34" charset="0"/>
              </a:rPr>
              <a:t>২.২ </a:t>
            </a:r>
            <a:r>
              <a:rPr lang="bn-BD" sz="3100" dirty="0" smtClean="0">
                <a:latin typeface="Shonar Bangla" pitchFamily="34" charset="0"/>
                <a:cs typeface="Shonar Bangla" pitchFamily="34" charset="0"/>
              </a:rPr>
              <a:t>( চক্রবৃদ্ধি মুনাফা) </a:t>
            </a:r>
            <a:r>
              <a:rPr lang="en-US" sz="4000" dirty="0"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4000" dirty="0">
                <a:latin typeface="Shonar Bangla" pitchFamily="34" charset="0"/>
                <a:cs typeface="Shonar Bangla" pitchFamily="34" charset="0"/>
              </a:rPr>
            </a:b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914400"/>
            <a:ext cx="8229600" cy="114300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sz="42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marL="0" indent="0">
                  <a:buNone/>
                </a:pPr>
                <a:r>
                  <a:rPr lang="en-US" sz="4200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42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ধরি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, প্রারম্ভিক মূলধন বা আসল  = 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P</a:t>
                </a:r>
              </a:p>
              <a:p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বার্ষিক মুনাফার হার  = r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8000" b="1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১ম বছরে চক্রবৃদ্ধি মূলধন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  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= 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আসল +মুনাফা 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             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= 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P  +  </a:t>
                </a:r>
                <a:r>
                  <a:rPr lang="en-US" sz="8000" b="1" dirty="0" err="1">
                    <a:latin typeface="Shonar Bangla" pitchFamily="34" charset="0"/>
                    <a:cs typeface="Shonar Bangla" pitchFamily="34" charset="0"/>
                  </a:rPr>
                  <a:t>Pr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                                               =  P(  1  +    r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8000" b="1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২য় বছরে চক্রবৃদ্ধি মূলধন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=   ১ম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বছরে চক্রবৃদ্ধি মূলধন + মুনাফা 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                             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         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=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P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(  1  +    r)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+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P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(  1  +    r)</a:t>
                </a:r>
                <a14:m>
                  <m:oMath xmlns:m="http://schemas.openxmlformats.org/officeDocument/2006/math">
                    <m:r>
                      <a:rPr lang="en-US" sz="8000" b="1" i="1">
                        <a:latin typeface="Cambria Math"/>
                      </a:rPr>
                      <m:t>×</m:t>
                    </m:r>
                    <m:r>
                      <a:rPr lang="en-US" sz="8000" b="1" i="1">
                        <a:latin typeface="Cambria Math"/>
                      </a:rPr>
                      <m:t>𝒓</m:t>
                    </m:r>
                  </m:oMath>
                </a14:m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 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                           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           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=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p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( 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1+  r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)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( 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1    +  r)</a:t>
                </a:r>
              </a:p>
              <a:p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                                       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=  p(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1+r)</a:t>
                </a:r>
                <a:r>
                  <a:rPr lang="en-US" sz="8000" b="1" baseline="30000" dirty="0" smtClean="0">
                    <a:latin typeface="Shonar Bangla" pitchFamily="34" charset="0"/>
                    <a:cs typeface="Shonar Bangla" pitchFamily="34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US" sz="8000" b="1" i="1">
                        <a:latin typeface="Cambria Math"/>
                      </a:rPr>
                      <m:t>∴</m:t>
                    </m:r>
                  </m:oMath>
                </a14:m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৩য় বছরে চক্রবৃদ্ধি মূলধন    =  ২য় বছরে চক্রবৃদ্ধি মূলধন +মুনাফা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                            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          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=  p( 1+r)</a:t>
                </a:r>
                <a:r>
                  <a:rPr lang="en-US" sz="8000" b="1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+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p( 1+r)</a:t>
                </a:r>
                <a:r>
                  <a:rPr lang="en-US" sz="8000" b="1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>
                        <a:latin typeface="Cambria Math"/>
                      </a:rPr>
                      <m:t>×</m:t>
                    </m:r>
                  </m:oMath>
                </a14:m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r </a:t>
                </a:r>
              </a:p>
              <a:p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                                            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=  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p( 1+r)</a:t>
                </a:r>
                <a:r>
                  <a:rPr lang="en-US" sz="8000" b="1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(  1   +  r  )</a:t>
                </a:r>
              </a:p>
              <a:p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                                           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= P(  1  + r)</a:t>
                </a:r>
                <a:r>
                  <a:rPr lang="en-US" sz="8000" b="1" baseline="30000" dirty="0">
                    <a:latin typeface="Shonar Bangla" pitchFamily="34" charset="0"/>
                    <a:cs typeface="Shonar Bangla" pitchFamily="34" charset="0"/>
                  </a:rPr>
                  <a:t>3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…………………………………………………………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#     </a:t>
                </a:r>
                <a14:m>
                  <m:oMath xmlns:m="http://schemas.openxmlformats.org/officeDocument/2006/math">
                    <m:r>
                      <a:rPr lang="en-US" sz="8000" b="1">
                        <a:latin typeface="Cambria Math"/>
                      </a:rPr>
                      <m:t>∴    </m:t>
                    </m:r>
                  </m:oMath>
                </a14:m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n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বছরে চক্রবৃদ্ধি মূলধন,   C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=    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P(  1  + r)</a:t>
                </a:r>
                <a:r>
                  <a:rPr lang="en-US" sz="8000" b="1" baseline="30000" dirty="0">
                    <a:latin typeface="Shonar Bangla" pitchFamily="34" charset="0"/>
                    <a:cs typeface="Shonar Bangla" pitchFamily="34" charset="0"/>
                  </a:rPr>
                  <a:t>n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#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8000" b="1">
                        <a:latin typeface="Cambria Math"/>
                      </a:rPr>
                      <m:t>∴    </m:t>
                    </m:r>
                  </m:oMath>
                </a14:m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চক্রবৃদ্ধি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মুনাফা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=   চক্রবৃদ্ধি মূলধন  -  প্রারম্ভিক মূলধন 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                                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=   C  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-   P 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                                   </a:t>
                </a:r>
                <a:r>
                  <a:rPr lang="en-US" sz="80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8000" b="1" dirty="0" smtClean="0">
                    <a:latin typeface="Shonar Bangla" pitchFamily="34" charset="0"/>
                    <a:cs typeface="Shonar Bangla" pitchFamily="34" charset="0"/>
                  </a:rPr>
                  <a:t>    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=    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P(  1  + r)</a:t>
                </a:r>
                <a:r>
                  <a:rPr lang="en-US" sz="8000" b="1" baseline="30000" dirty="0">
                    <a:latin typeface="Shonar Bangla" pitchFamily="34" charset="0"/>
                    <a:cs typeface="Shonar Bangla" pitchFamily="34" charset="0"/>
                  </a:rPr>
                  <a:t>n</a:t>
                </a:r>
                <a:r>
                  <a:rPr lang="en-US" sz="8000" b="1" dirty="0">
                    <a:latin typeface="Shonar Bangla" pitchFamily="34" charset="0"/>
                    <a:cs typeface="Shonar Bangla" pitchFamily="34" charset="0"/>
                  </a:rPr>
                  <a:t>  -  </a:t>
                </a:r>
                <a:r>
                  <a:rPr lang="bn-BD" sz="8000" b="1" dirty="0">
                    <a:latin typeface="Shonar Bangla" pitchFamily="34" charset="0"/>
                    <a:cs typeface="Shonar Bangla" pitchFamily="34" charset="0"/>
                  </a:rPr>
                  <a:t>P </a:t>
                </a:r>
                <a:endParaRPr lang="en-US" sz="8000" b="1" dirty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593" b="-5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1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90600"/>
            <a:ext cx="8229600" cy="114300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১। বার্ষিক শতকরা ৮ টাকা মুনাফায় ৬২৫০০ টাকার ৩ বছরের চক্রবৃদ্ধি মূলধন নির্ণয় কর ।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সমাধানঃ দেওয়া আছে,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মূলধন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, P =   ৬২৫০০ টাকা 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সময়,  n   =  ৩ বছর </a:t>
                </a:r>
                <a:endParaRPr lang="en-US" sz="20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বার্ষিক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মুনাফা হার ,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r  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=   ৮%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=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৮</m:t>
                        </m:r>
                      </m:num>
                      <m:den>
                        <m:r>
                          <a:rPr lang="bn-BD" sz="2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টাকা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=  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০.০৮  টাকা 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চক্রবৃদ্ধি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মূলধন   , C   =  ? 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আমরা জানি,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চক্রবৃদ্ধি মূলধন,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C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=     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P(  1  + r)</a:t>
                </a:r>
                <a:r>
                  <a:rPr lang="en-US" sz="2000" b="1" baseline="30000" dirty="0">
                    <a:latin typeface="Shonar Bangla" pitchFamily="34" charset="0"/>
                    <a:cs typeface="Shonar Bangla" pitchFamily="34" charset="0"/>
                  </a:rPr>
                  <a:t>n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dirty="0">
                    <a:latin typeface="Shonar Bangla" pitchFamily="34" charset="0"/>
                    <a:cs typeface="Shonar Bangla" pitchFamily="34" charset="0"/>
                  </a:rPr>
                  <a:t>                          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=   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৬২৫০০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(  ১  +   ০.০৮)</a:t>
                </a:r>
                <a:r>
                  <a:rPr lang="bn-BD" sz="2000" b="1" baseline="30000" dirty="0">
                    <a:latin typeface="Shonar Bangla" pitchFamily="34" charset="0"/>
                    <a:cs typeface="Shonar Bangla" pitchFamily="34" charset="0"/>
                  </a:rPr>
                  <a:t>৩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 টাকা </a:t>
                </a:r>
                <a:endParaRPr lang="bn-BD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                  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 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=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৬২৫০০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( ১.০৮)</a:t>
                </a:r>
                <a:r>
                  <a:rPr lang="bn-BD" sz="2000" b="1" baseline="30000" dirty="0">
                    <a:latin typeface="Shonar Bangla" pitchFamily="34" charset="0"/>
                    <a:cs typeface="Shonar Bangla" pitchFamily="34" charset="0"/>
                  </a:rPr>
                  <a:t>৩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টাকা </a:t>
                </a:r>
              </a:p>
              <a:p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                    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 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=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(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৬২৫০০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১.০৮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১.০৮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১.০৮)  টাকা </a:t>
                </a:r>
                <a:endParaRPr lang="bn-BD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                    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=  ৭৮৭৩২  টাকা  (উঃ) 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593" t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5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90600"/>
            <a:ext cx="8229600" cy="114300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২। বার্ষিক ১০% মুনাফায় ৮০০০ টাকার  ৩ বছরের চক্রবৃদ্ধি মূলধন নির্ণয় কর  ।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সমাধানঃ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দেওয়া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আছ,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মূলধন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, P   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=  ৮০০০ টাকা 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          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                   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সময় 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, n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      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=  ৩ বছর 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মুনাফার হার </a:t>
                </a:r>
                <a:r>
                  <a:rPr lang="en-US" sz="2000" dirty="0" smtClean="0">
                    <a:latin typeface="Shonar Bangla" pitchFamily="34" charset="0"/>
                    <a:cs typeface="Shonar Bangla" pitchFamily="34" charset="0"/>
                  </a:rPr>
                  <a:t>,   n</a:t>
                </a:r>
                <a:r>
                  <a:rPr lang="bn-BD" sz="2000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=    ১০%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000">
                            <a:latin typeface="Cambria Math"/>
                          </a:rPr>
                          <m:t>১০</m:t>
                        </m:r>
                      </m:num>
                      <m:den>
                        <m:r>
                          <a:rPr lang="bn-BD" sz="20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   টাকা =  ০.১০ টাকা 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চক্রবৃদ্ধি মূলধন   , C   =  ?  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 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dirty="0">
                    <a:latin typeface="Shonar Bangla" pitchFamily="34" charset="0"/>
                    <a:cs typeface="Shonar Bangla" pitchFamily="34" charset="0"/>
                  </a:rPr>
                  <a:t>আমরা জানি,</a:t>
                </a:r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চক্রবৃদ্ধি মূলধন, C  =     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P(  1  + r)</a:t>
                </a:r>
                <a:r>
                  <a:rPr lang="en-US" sz="2000" b="1" baseline="30000" dirty="0">
                    <a:latin typeface="Shonar Bangla" pitchFamily="34" charset="0"/>
                    <a:cs typeface="Shonar Bangla" pitchFamily="34" charset="0"/>
                  </a:rPr>
                  <a:t>n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                       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= 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৮০০০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(  ১  +   ০.১০)</a:t>
                </a:r>
                <a:r>
                  <a:rPr lang="bn-BD" sz="2000" b="1" baseline="30000" dirty="0">
                    <a:latin typeface="Shonar Bangla" pitchFamily="34" charset="0"/>
                    <a:cs typeface="Shonar Bangla" pitchFamily="34" charset="0"/>
                  </a:rPr>
                  <a:t>৩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 টাকা 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                   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=  ৮০০০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( ১.১০)</a:t>
                </a:r>
                <a:r>
                  <a:rPr lang="bn-BD" sz="2000" b="1" baseline="30000" dirty="0">
                    <a:latin typeface="Shonar Bangla" pitchFamily="34" charset="0"/>
                    <a:cs typeface="Shonar Bangla" pitchFamily="34" charset="0"/>
                  </a:rPr>
                  <a:t>৩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টাকা 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                   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= ( ৮০০০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১.১০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১.১০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×</m:t>
                    </m:r>
                  </m:oMath>
                </a14:m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১.১০)  টাকা 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                     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20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000" b="1" dirty="0">
                    <a:latin typeface="Shonar Bangla" pitchFamily="34" charset="0"/>
                    <a:cs typeface="Shonar Bangla" pitchFamily="34" charset="0"/>
                  </a:rPr>
                  <a:t>=   ১০৬৩৮  টাকা  (উঃ)   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000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  <a:blipFill rotWithShape="1">
                <a:blip r:embed="rId2"/>
                <a:stretch>
                  <a:fillRect l="-519" t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371600"/>
            <a:ext cx="8229600" cy="114300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৩। বার্ষিক ১০.৫০%  মুনাফায় ৫০০০ টাকার ২  বছরের চক্রবৃদ্ধি মুনাফা নির্ণয় কর ।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সমাধানঃ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দেওয়া আছে, 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মূলধন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, 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p   =   ৫০০০ টাকা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      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                               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সময়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,      n  =   ২ বছর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মুনাফার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হার,  r  =   ১০.৫০%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bn-BD">
                            <a:latin typeface="Cambria Math"/>
                          </a:rPr>
                          <m:t>১০</m:t>
                        </m:r>
                        <m:r>
                          <a:rPr lang="bn-BD">
                            <a:latin typeface="Cambria Math"/>
                          </a:rPr>
                          <m:t>. </m:t>
                        </m:r>
                        <m:r>
                          <a:rPr lang="bn-BD">
                            <a:latin typeface="Cambria Math"/>
                          </a:rPr>
                          <m:t>৫০</m:t>
                        </m:r>
                        <m:r>
                          <a:rPr lang="bn-BD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dirty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টাকা =  ০.১০৫  টাকা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আমরা জানি,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            চক্রবৃদ্ধি মূলধন, C  =     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P(  1  + r)</a:t>
                </a:r>
                <a:r>
                  <a:rPr lang="en-US" b="1" baseline="30000" dirty="0">
                    <a:latin typeface="Shonar Bangla" pitchFamily="34" charset="0"/>
                    <a:cs typeface="Shonar Bangla" pitchFamily="34" charset="0"/>
                  </a:rPr>
                  <a:t>n</a:t>
                </a:r>
                <a:r>
                  <a:rPr lang="en-US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dirty="0">
                    <a:latin typeface="Shonar Bangla" pitchFamily="34" charset="0"/>
                    <a:cs typeface="Shonar Bangla" pitchFamily="34" charset="0"/>
                  </a:rPr>
                  <a:t>                                     = 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৫০০০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×</m:t>
                    </m:r>
                  </m:oMath>
                </a14:m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(  ১  +   ০.১০৫)</a:t>
                </a:r>
                <a:r>
                  <a:rPr lang="bn-BD" baseline="30000" dirty="0">
                    <a:latin typeface="Shonar Bangla" pitchFamily="34" charset="0"/>
                    <a:cs typeface="Shonar Bangla" pitchFamily="34" charset="0"/>
                  </a:rPr>
                  <a:t>২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  টাকা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                    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           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=  ৫০০০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( ১.১০৫)</a:t>
                </a:r>
                <a:r>
                  <a:rPr lang="bn-BD" baseline="30000" dirty="0">
                    <a:latin typeface="Shonar Bangla" pitchFamily="34" charset="0"/>
                    <a:cs typeface="Shonar Bangla" pitchFamily="34" charset="0"/>
                  </a:rPr>
                  <a:t>২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 টাকা 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                     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           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=  ৫০০০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× </m:t>
                    </m:r>
                    <m:r>
                      <a:rPr lang="bn-BD">
                        <a:latin typeface="Cambria Math"/>
                      </a:rPr>
                      <m:t>১</m:t>
                    </m:r>
                    <m:r>
                      <a:rPr lang="bn-BD">
                        <a:latin typeface="Cambria Math"/>
                      </a:rPr>
                      <m:t>.</m:t>
                    </m:r>
                    <m:r>
                      <a:rPr lang="bn-BD">
                        <a:latin typeface="Cambria Math"/>
                      </a:rPr>
                      <m:t>১০৫</m:t>
                    </m:r>
                    <m:r>
                      <a:rPr lang="en-US">
                        <a:latin typeface="Cambria Math"/>
                      </a:rPr>
                      <m:t>   ×</m:t>
                    </m:r>
                  </m:oMath>
                </a14:m>
                <a:r>
                  <a:rPr lang="en-US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১.১০৫  টাকা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                     </a:t>
                </a:r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          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= ৬১০৫.১২৫  টাকা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আবার,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b="1" dirty="0">
                    <a:latin typeface="Shonar Bangla" pitchFamily="34" charset="0"/>
                    <a:cs typeface="Shonar Bangla" pitchFamily="34" charset="0"/>
                  </a:rPr>
                  <a:t> চক্রবৃদ্ধি মুনাফা   =   চক্রবৃদ্ধি মূলধন  - মূলধন</a:t>
                </a:r>
                <a:endParaRPr lang="en-US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                    = (৬১০৫.১২৫ -  ৫০০০) টাকা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                       = ১১০৫.১২৫  টাকা  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dirty="0" smtClean="0">
                    <a:latin typeface="Shonar Bangla" pitchFamily="34" charset="0"/>
                    <a:cs typeface="Shonar Bangla" pitchFamily="34" charset="0"/>
                  </a:rPr>
                  <a:t>    </a:t>
                </a:r>
                <a:r>
                  <a:rPr lang="bn-BD" dirty="0" smtClean="0">
                    <a:latin typeface="Shonar Bangla" pitchFamily="34" charset="0"/>
                    <a:cs typeface="Shonar Bangla" pitchFamily="34" charset="0"/>
                  </a:rPr>
                  <a:t>নির্নেয় </a:t>
                </a:r>
                <a:r>
                  <a:rPr lang="bn-BD" dirty="0">
                    <a:latin typeface="Shonar Bangla" pitchFamily="34" charset="0"/>
                    <a:cs typeface="Shonar Bangla" pitchFamily="34" charset="0"/>
                  </a:rPr>
                  <a:t>চক্রবৃদ্ধি মুনাফা   ১১০৫.১২৫  টাকা ।  (উঃ) </a:t>
                </a:r>
                <a:endParaRPr lang="en-US" dirty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/>
                <a:stretch>
                  <a:fillRect l="-815" t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5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3000"/>
            <a:ext cx="8229600" cy="114300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bn-BD" sz="2400" b="1" dirty="0">
                    <a:latin typeface="Shonar Bangla" pitchFamily="34" charset="0"/>
                    <a:cs typeface="Shonar Bangla" pitchFamily="34" charset="0"/>
                  </a:rPr>
                  <a:t>৪। বার্ষিক শতকরা  ১০ টাকা মুনাফায় ৫০০০ টাকার ৩ বছরের সরল মুনাফা ও চক্রবৃদ্ধি মুনাফার পার্থক্য কত হবে ? 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সমাধানঃ দেওয়া আছে,  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মূলধন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,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P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=   ৫০০০ টাকা </a:t>
                </a:r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সময়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, 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n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 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=  ৩ বছর  </a:t>
                </a:r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মুনাফার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হার,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r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=  ১০%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=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>
                            <a:latin typeface="Cambria Math"/>
                          </a:rPr>
                          <m:t>১০</m:t>
                        </m:r>
                      </m:num>
                      <m:den>
                        <m:r>
                          <a:rPr lang="bn-BD" sz="2400"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400" dirty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টাকা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= 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০.১০  টাকা </a:t>
                </a:r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আমরা জানি, 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b="1" dirty="0" smtClean="0">
                    <a:latin typeface="Shonar Bangla" pitchFamily="34" charset="0"/>
                    <a:cs typeface="Shonar Bangla" pitchFamily="34" charset="0"/>
                  </a:rPr>
                  <a:t>সরল </a:t>
                </a:r>
                <a:r>
                  <a:rPr lang="bn-BD" sz="2400" b="1" dirty="0">
                    <a:latin typeface="Shonar Bangla" pitchFamily="34" charset="0"/>
                    <a:cs typeface="Shonar Bangla" pitchFamily="34" charset="0"/>
                  </a:rPr>
                  <a:t>মুনাফা 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,  I</a:t>
                </a:r>
                <a:r>
                  <a:rPr lang="bn-BD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b="1" dirty="0">
                    <a:latin typeface="Shonar Bangla" pitchFamily="34" charset="0"/>
                    <a:cs typeface="Shonar Bangla" pitchFamily="34" charset="0"/>
                  </a:rPr>
                  <a:t>=  Pnr   </a:t>
                </a:r>
                <a:endParaRPr lang="en-US" sz="24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               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=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৫০০০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×</m:t>
                    </m:r>
                    <m:r>
                      <a:rPr lang="bn-BD" sz="2400">
                        <a:latin typeface="Cambria Math"/>
                      </a:rPr>
                      <m:t>৩</m:t>
                    </m:r>
                    <m:r>
                      <a:rPr lang="en-US" sz="2400">
                        <a:latin typeface="Cambria Math"/>
                      </a:rPr>
                      <m:t>×</m:t>
                    </m:r>
                  </m:oMath>
                </a14:m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০.১০  টাকা 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               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=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১৫০০ টাকা </a:t>
                </a:r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pPr marL="0" indent="0">
                  <a:buNone/>
                </a:pPr>
                <a:r>
                  <a:rPr lang="bn-BD" dirty="0"/>
                  <a:t> 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2"/>
                <a:stretch>
                  <a:fillRect l="-1852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4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115291"/>
            <a:ext cx="8229600" cy="1143000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আবার ,</a:t>
                </a:r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b="1" dirty="0">
                    <a:latin typeface="Shonar Bangla" pitchFamily="34" charset="0"/>
                    <a:cs typeface="Shonar Bangla" pitchFamily="34" charset="0"/>
                  </a:rPr>
                  <a:t> চক্রবৃদ্ধি মুনাফা 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, C</a:t>
                </a:r>
                <a:r>
                  <a:rPr lang="bn-BD" sz="24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400" b="1" dirty="0" smtClean="0">
                    <a:latin typeface="Shonar Bangla" pitchFamily="34" charset="0"/>
                    <a:cs typeface="Shonar Bangla" pitchFamily="34" charset="0"/>
                  </a:rPr>
                  <a:t>=   </a:t>
                </a:r>
                <a:r>
                  <a:rPr lang="bn-BD" sz="2400" b="1" dirty="0">
                    <a:latin typeface="Shonar Bangla" pitchFamily="34" charset="0"/>
                    <a:cs typeface="Shonar Bangla" pitchFamily="34" charset="0"/>
                  </a:rPr>
                  <a:t>চক্রবৃদ্ধি মূলধন  -   মূলধন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                 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=    </a:t>
                </a:r>
                <a:r>
                  <a:rPr lang="en-US" sz="2400" dirty="0">
                    <a:latin typeface="Shonar Bangla" pitchFamily="34" charset="0"/>
                    <a:cs typeface="Shonar Bangla" pitchFamily="34" charset="0"/>
                  </a:rPr>
                  <a:t>P(  1  + r)</a:t>
                </a:r>
                <a:r>
                  <a:rPr lang="en-US" sz="2400" baseline="30000" dirty="0">
                    <a:latin typeface="Shonar Bangla" pitchFamily="34" charset="0"/>
                    <a:cs typeface="Shonar Bangla" pitchFamily="34" charset="0"/>
                  </a:rPr>
                  <a:t>n</a:t>
                </a:r>
                <a:r>
                  <a:rPr lang="en-US" sz="2400" dirty="0">
                    <a:latin typeface="Shonar Bangla" pitchFamily="34" charset="0"/>
                    <a:cs typeface="Shonar Bangla" pitchFamily="34" charset="0"/>
                  </a:rPr>
                  <a:t>  -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P</a:t>
                </a:r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               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=   ৫০০০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×</m:t>
                    </m:r>
                  </m:oMath>
                </a14:m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(১  + ০.১০)</a:t>
                </a:r>
                <a:r>
                  <a:rPr lang="bn-BD" sz="2400" baseline="30000" dirty="0">
                    <a:latin typeface="Shonar Bangla" pitchFamily="34" charset="0"/>
                    <a:cs typeface="Shonar Bangla" pitchFamily="34" charset="0"/>
                  </a:rPr>
                  <a:t>৩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  -  ৫০০০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টাকা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             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    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=   ৫০০০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×</m:t>
                    </m:r>
                  </m:oMath>
                </a14:m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( ১.১০ )</a:t>
                </a:r>
                <a:r>
                  <a:rPr lang="bn-BD" sz="2400" baseline="30000" dirty="0">
                    <a:latin typeface="Shonar Bangla" pitchFamily="34" charset="0"/>
                    <a:cs typeface="Shonar Bangla" pitchFamily="34" charset="0"/>
                  </a:rPr>
                  <a:t>৩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-   ৫০০০    টাকা 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                 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=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৫০০০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×   </m:t>
                    </m:r>
                    <m:r>
                      <a:rPr lang="bn-BD" sz="2400">
                        <a:latin typeface="Cambria Math"/>
                      </a:rPr>
                      <m:t>১</m:t>
                    </m:r>
                    <m:r>
                      <a:rPr lang="bn-BD" sz="2400">
                        <a:latin typeface="Cambria Math"/>
                      </a:rPr>
                      <m:t>. </m:t>
                    </m:r>
                    <m:r>
                      <a:rPr lang="bn-BD" sz="2400">
                        <a:latin typeface="Cambria Math"/>
                      </a:rPr>
                      <m:t>১০</m:t>
                    </m:r>
                    <m:r>
                      <a:rPr lang="en-US" sz="2400">
                        <a:latin typeface="Cambria Math"/>
                      </a:rPr>
                      <m:t>×   </m:t>
                    </m:r>
                    <m:r>
                      <a:rPr lang="bn-BD" sz="2400">
                        <a:latin typeface="Cambria Math"/>
                      </a:rPr>
                      <m:t>১</m:t>
                    </m:r>
                    <m:r>
                      <a:rPr lang="bn-BD" sz="2400">
                        <a:latin typeface="Cambria Math"/>
                      </a:rPr>
                      <m:t>.</m:t>
                    </m:r>
                    <m:r>
                      <a:rPr lang="bn-BD" sz="2400">
                        <a:latin typeface="Cambria Math"/>
                      </a:rPr>
                      <m:t>১০</m:t>
                    </m:r>
                    <m:r>
                      <a:rPr lang="en-US" sz="2400">
                        <a:latin typeface="Cambria Math"/>
                      </a:rPr>
                      <m:t>×</m:t>
                    </m:r>
                  </m:oMath>
                </a14:m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১.১০    -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৫০০০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            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    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=  ৬৬৫৫  -  ৫০০০ =১৬৫৫  টাকা 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sz="24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∴</m:t>
                    </m:r>
                  </m:oMath>
                </a14:m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  চক্রবৃদ্ধি মুনাফা  এবং সরল মুনাফা পার্থক্য  =   (১৬৫৫ -১৫০০)  টাকা 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                                                      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=  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১৫৫ টাকা </a:t>
                </a:r>
                <a:r>
                  <a:rPr lang="en-US" sz="2400" dirty="0" smtClean="0">
                    <a:latin typeface="Shonar Bangla" pitchFamily="34" charset="0"/>
                    <a:cs typeface="Shonar Bangla" pitchFamily="34" charset="0"/>
                  </a:rPr>
                  <a:t>     </a:t>
                </a:r>
                <a:r>
                  <a:rPr lang="bn-BD" sz="2400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bn-BD" sz="2400" dirty="0">
                    <a:latin typeface="Shonar Bangla" pitchFamily="34" charset="0"/>
                    <a:cs typeface="Shonar Bangla" pitchFamily="34" charset="0"/>
                  </a:rPr>
                  <a:t>(উঃ)   </a:t>
                </a:r>
                <a:endParaRPr lang="en-US" sz="2400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516563"/>
              </a:xfrm>
              <a:blipFill rotWithShape="1">
                <a:blip r:embed="rId2"/>
                <a:stretch>
                  <a:fillRect l="-963" t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1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</TotalTime>
  <Words>626</Words>
  <Application>Microsoft Office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             শিক্ষক পরিচিতি</vt:lpstr>
      <vt:lpstr>৮ম শ্রেণি গণিত , অনুঃ ২.২ ( চক্রবৃদ্ধি মুনাফা)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৮ম শ্রেণি গণিত ,অনুঃ ২.২  </dc:title>
  <dc:creator>abc</dc:creator>
  <cp:lastModifiedBy>abc</cp:lastModifiedBy>
  <cp:revision>41</cp:revision>
  <dcterms:created xsi:type="dcterms:W3CDTF">2020-05-02T08:39:15Z</dcterms:created>
  <dcterms:modified xsi:type="dcterms:W3CDTF">2020-06-01T02:06:35Z</dcterms:modified>
</cp:coreProperties>
</file>