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0" r:id="rId2"/>
    <p:sldId id="281" r:id="rId3"/>
    <p:sldId id="278" r:id="rId4"/>
    <p:sldId id="262" r:id="rId5"/>
    <p:sldId id="259" r:id="rId6"/>
    <p:sldId id="284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83" r:id="rId21"/>
    <p:sldId id="282" r:id="rId22"/>
    <p:sldId id="276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6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9CB29-1868-4643-A79E-8855AED6F4E8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E9960-6B9C-43BB-B453-28C58D168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3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bn-BD" sz="3600" b="1" baseline="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স্লাইডটি দেখে স্যার/ম্যাডামরা শিক্ষার্থীদের প্রশ্ন করে পূর্বজ্ঞান যাচাইয়ের জন্য । এই স্লাইডটি আপনার বর্ণনার উপর নির্ভর করবে কত সময় দেয়া যাবে ।  </a:t>
            </a:r>
            <a:endParaRPr lang="en-US" sz="36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4616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প্রয়োজনে আরও পাঠ্য বয়ের সাহায্য নিতে পারেন । সময় নির্ধারণ করে নিতে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26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স্লাইডটিতেও </a:t>
            </a:r>
            <a:r>
              <a:rPr lang="bn-BD" sz="1200" b="1" baseline="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আরও উদাহরণ দিয়ে বুঝাতে পারেন । মোঃ জমির উদ্দিন </a:t>
            </a:r>
            <a:r>
              <a:rPr lang="bn-BD" sz="1200" b="0" baseline="0" dirty="0" smtClean="0">
                <a:solidFill>
                  <a:schemeClr val="tx1"/>
                </a:solidFill>
                <a:latin typeface="+mn-lt"/>
                <a:cs typeface="+mn-cs"/>
              </a:rPr>
              <a:t>।</a:t>
            </a:r>
            <a:endParaRPr lang="en-US" sz="1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9438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2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ছবির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দুই পাশে শব্দগুলোর সাথে যে কারকের সঙ্গার ইঙ্গিত বহন করছে তা প্রশ্ন করে জেনে নিন এবং সময় নির্ধারণ করুন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74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 ছবির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সাথে উল্ল্লেখিত কারকের  সঙ্গার সম্পর্ক রয়েছে তা জানার চেষ্টা করুন । প্রয়োজনে আরও উদাহরণ সেট করতে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63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 ছবির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সাথে উল্লেখিত কারকের  সঙ্গার সম্পর্ক রয়েছে তা জানার চেষ্টা করুন প্রয়োজনে আরও সেট করতে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664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 smtClean="0"/>
              <a:t>উক্ত কারকের সংজ্ঞা</a:t>
            </a:r>
            <a:r>
              <a:rPr lang="bn-BD" baseline="0" dirty="0" smtClean="0"/>
              <a:t> ও উদাহরণ ছবিতে অন্তর্নিহিত সম্পর্ক রয়েছে তা জানার চেষ্টা করুন ।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06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sz="2000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পাঠ্য বইয়ের আরও সাহায্য নিতে পারেন  । </a:t>
            </a:r>
            <a:endParaRPr lang="en-US" sz="2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77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প্রয়োজনে পাঠ্য বয়ের আরও সাহায্য নিতে পারেন ।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5447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স্লাইডটিতে</a:t>
            </a:r>
            <a:r>
              <a:rPr lang="bn-BD" b="1" baseline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সংজ্ঞাসহ ছবি সংশ্লিষ্ট উদাহরণ দিয়ে কারক ও বিভক্তি নির্ণয় করে দেখানো হয়েছে । পাঠ্য বইয়ের আরও সাহায্য নিতে পারেন । 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E9960-6B9C-43BB-B453-28C58D16834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5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0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4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1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75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4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68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50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95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3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1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0660-AEBA-4C28-A189-2BF3836AA397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0D20B-0ADE-4653-8274-527A4CE60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3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3" name="Rectangle 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257870" y="581349"/>
            <a:ext cx="9753600" cy="518603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BD" sz="11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en-US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Slide</a:t>
            </a:r>
            <a:r>
              <a:rPr lang="bn-BD" sz="4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 শুধু মাত্র সম্মানিত শিক্ষকদের জন্য</a:t>
            </a:r>
          </a:p>
          <a:p>
            <a:pPr algn="ctr"/>
            <a:endParaRPr lang="bn-BD" sz="2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কন্টেন্টটি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Slide show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তে দেখতে চাইলে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F5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বাটন একবার চাপলে পুরো </a:t>
            </a:r>
            <a:r>
              <a:rPr lang="bn-BD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কন্টেন্টটি</a:t>
            </a:r>
            <a:r>
              <a:rPr lang="bn-BD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presentation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হতে থাকবে । প্রয়োজনীয় 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Slide notes 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গুলোতে কিছু নির্দেশনা দেওয়া আছে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Slide notes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পাঠদান কর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পাঠটি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ফলপ্রসূ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ইচ্ছা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নিজস্ব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পাঠদান করতে পারেন।</a:t>
            </a:r>
          </a:p>
          <a:p>
            <a:pPr algn="ctr"/>
            <a:r>
              <a:rPr lang="en-US" sz="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bn-BD" sz="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80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705" y="5826891"/>
            <a:ext cx="3232513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পানিতে </a:t>
            </a:r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303" y="2064773"/>
            <a:ext cx="5129819" cy="36894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6710519" y="5829159"/>
            <a:ext cx="4665275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মাছ ধরছে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4" y="2064774"/>
            <a:ext cx="5014451" cy="36894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grpSp>
        <p:nvGrpSpPr>
          <p:cNvPr id="12" name="Group 1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3" name="Rectangle 1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Down Arrow 10"/>
          <p:cNvSpPr/>
          <p:nvPr/>
        </p:nvSpPr>
        <p:spPr>
          <a:xfrm>
            <a:off x="1547348" y="707922"/>
            <a:ext cx="2965660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7531042" y="698091"/>
            <a:ext cx="2896071" cy="1563733"/>
          </a:xfrm>
          <a:prstGeom prst="downArrow">
            <a:avLst>
              <a:gd name="adj1" fmla="val 50000"/>
              <a:gd name="adj2" fmla="val 54716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067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4 L 0.00247 0.155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4 L 0.00247 0.155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11" grpId="0" animBg="1"/>
      <p:bldP spid="11" grpId="1" animBg="1"/>
      <p:bldP spid="15" grpId="0" animBg="1"/>
      <p:bldP spid="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7365" y="341870"/>
            <a:ext cx="5433315" cy="132343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74487" y="5714045"/>
            <a:ext cx="7076128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কারক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প্রকার ও কী কী লিখ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9" y="1790584"/>
            <a:ext cx="4917800" cy="38346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813" y="1805107"/>
            <a:ext cx="5251067" cy="38201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17" name="Group 16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8" name="Rectangle 17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6055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81984" y="374631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কর্তৃকারক কাকে বলে?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35" y="1965042"/>
            <a:ext cx="5265175" cy="38883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2129" y="1965043"/>
            <a:ext cx="5130605" cy="38767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589933" y="5916918"/>
            <a:ext cx="5281757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করিম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ধান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কাটে-</a:t>
            </a: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কর্তায়</a:t>
            </a: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7058" y="5906982"/>
            <a:ext cx="5379435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মাসুম</a:t>
            </a:r>
            <a:r>
              <a:rPr lang="bn-BD" sz="36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বই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পড়ে-</a:t>
            </a:r>
            <a:r>
              <a:rPr lang="bn-BD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কর্তায়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1949" y="263512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কর্তৃ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বাক্যে যে বা যাহা ক্রিয়া সম্পূর্ণ করে তাকে কর্তৃকারক বলে। </a:t>
            </a:r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b="1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20" name="Rectangle 19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06602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545" y="1944296"/>
            <a:ext cx="5058912" cy="39387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259309" y="5961268"/>
            <a:ext cx="582914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সমিতিতে</a:t>
            </a:r>
            <a:r>
              <a:rPr lang="bn-BD" sz="3200" b="1" u="sng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চাঁদা দাও-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৭মী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6743" y="5947620"/>
            <a:ext cx="540469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গুরুজনে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 নতি-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কর্মে</a:t>
            </a:r>
            <a:r>
              <a:rPr lang="bn-BD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74" y="1944296"/>
            <a:ext cx="4984955" cy="39579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grpSp>
        <p:nvGrpSpPr>
          <p:cNvPr id="17" name="Group 16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8" name="Rectangle 17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1681984" y="374636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(খ) কর্মকারক কাকে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1949" y="263516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 যাহাকে আশ্রয় করিয়া ক্রিয়া সম্পূর্ণ করে তাকে কর্মকারক বলে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65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9" grpId="0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32" y="1940589"/>
            <a:ext cx="5191434" cy="382965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316" y="1940324"/>
            <a:ext cx="5265174" cy="3816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339217" y="5792952"/>
            <a:ext cx="568407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বাড়িটি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৬ষ্টি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3098" y="5811147"/>
            <a:ext cx="5722373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খাটটি </a:t>
            </a:r>
            <a:r>
              <a:rPr lang="bn-BD" sz="32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দিয়ে তৈরি-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৩য়া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62609" y="99087"/>
            <a:ext cx="11668836" cy="6632812"/>
            <a:chOff x="627797" y="109182"/>
            <a:chExt cx="10890912" cy="6632812"/>
          </a:xfrm>
        </p:grpSpPr>
        <p:sp>
          <p:nvSpPr>
            <p:cNvPr id="21" name="Rectangle 20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Rectangle 17"/>
          <p:cNvSpPr/>
          <p:nvPr/>
        </p:nvSpPr>
        <p:spPr>
          <a:xfrm>
            <a:off x="1681984" y="241901"/>
            <a:ext cx="8715628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করণ কারক 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1949" y="293012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করণ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কর্তা যাহা দ্বারা ক্রিয়া সম্পূর্ণ করে তাকে করণ কারক বলে ।  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8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52680" y="343703"/>
            <a:ext cx="4572000" cy="13234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916" y="5297165"/>
            <a:ext cx="10559844" cy="830997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কর্তৃ,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 ও করণ কারকের ২টি করে উদাহরণ দাও ।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78" y="2050025"/>
            <a:ext cx="3170906" cy="29496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776" y="2050027"/>
            <a:ext cx="3472816" cy="2949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047" y="2050026"/>
            <a:ext cx="3300141" cy="2949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12" name="Group 1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3" name="Rectangle 1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5697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442" y="1955338"/>
            <a:ext cx="5130013" cy="40035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5960993" y="6004668"/>
            <a:ext cx="621744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গরীবদের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অন্ন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দাও-</a:t>
            </a:r>
            <a:r>
              <a:rPr lang="bn-BD" sz="32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১মা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0219" y="5980274"/>
            <a:ext cx="5754514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পাত্রে 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দান-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29" y="2018205"/>
            <a:ext cx="4999704" cy="396207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18" name="Group 17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9" name="Rectangle 18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681984" y="315637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(ঘ) সম্প্রদান কারক </a:t>
            </a:r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949" y="278264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সম্প্রদানঃ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বিনামূল্যে বা শর্ত ত্যাগ করে কাউকে কোন কিছু দেওয়াকে সম্প্রদান কারক বলে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27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/>
      <p:bldP spid="17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2" y="1975890"/>
            <a:ext cx="4984953" cy="39414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793" y="1961138"/>
            <a:ext cx="5102941" cy="39414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648927" y="5938336"/>
            <a:ext cx="508973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অপাদানে</a:t>
            </a:r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2123" y="5908845"/>
            <a:ext cx="5834568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বর্ষাকালে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সাপের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ভয়-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অপাদানে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9" name="Rectangle 18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770475" y="345134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(ঙ) অপাদান কারক </a:t>
            </a:r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949" y="293007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(ঙ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অপাদানঃ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যাহা হইতে উৎপন্ন,গৃহীত,ভীত, পতিত ও রক্ষিত হয় তাকে অপাদান কারক বলে ।   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3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374" y="2057343"/>
            <a:ext cx="4936116" cy="37184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75" y="2057074"/>
            <a:ext cx="5134637" cy="37041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6434890" y="5789467"/>
            <a:ext cx="5319576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পুকুরে</a:t>
            </a:r>
            <a:r>
              <a:rPr lang="bn-BD" sz="32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মাছ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আছে-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বিভক্তি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6541" y="5805493"/>
            <a:ext cx="569313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নিশীতে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বাঁশি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বাজে-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</a:t>
            </a:r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৭মী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9" name="Rectangle 18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1681984" y="359884"/>
            <a:ext cx="8715628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(চ) অধিকরণ কারক </a:t>
            </a:r>
            <a:r>
              <a:rPr lang="bn-BD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bn-BD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?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949" y="307765"/>
            <a:ext cx="11219796" cy="15696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(চ</a:t>
            </a:r>
            <a:r>
              <a:rPr lang="bn-BD" sz="4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অধিকরণ কারকঃ </a:t>
            </a:r>
            <a:r>
              <a:rPr lang="bn-BD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ক্রিয়ার স্থান, কাল, আঁধার ও বিষয়কে অধিকরণ কারক বলে 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7" grpId="0"/>
      <p:bldP spid="2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91000" y="265759"/>
            <a:ext cx="3810000" cy="1323439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দলীয় কাজ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232" y="4436531"/>
            <a:ext cx="11221329" cy="2123658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১।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 কাকে বলে? ২টি করে উদাহরণ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 কারক কাকে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বলে? 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করে উদাহরণ দাও ।</a:t>
            </a:r>
          </a:p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অধিকরণ কারকের সংজ্ঞাসহ</a:t>
            </a:r>
            <a:r>
              <a:rPr lang="bn-BD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 করে উদাহরণ দাও ।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046" y="1782138"/>
            <a:ext cx="3235569" cy="24433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930" y="1750906"/>
            <a:ext cx="3137094" cy="24886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871" y="1736839"/>
            <a:ext cx="3167218" cy="24886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12" name="Group 1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4" name="Rectangle 13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7919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86750" y="633046"/>
            <a:ext cx="8440615" cy="5219114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ফুলেলও শুভেচ্ছা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604201" y="2349304"/>
            <a:ext cx="1674055" cy="1688123"/>
          </a:xfrm>
          <a:prstGeom prst="roundRect">
            <a:avLst>
              <a:gd name="adj" fmla="val 859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331" y="2349305"/>
            <a:ext cx="1702191" cy="1688122"/>
          </a:xfrm>
          <a:prstGeom prst="roundRect">
            <a:avLst>
              <a:gd name="adj" fmla="val 8594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5" name="Group 4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6" name="Rectangle 5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9695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687746" y="1955691"/>
            <a:ext cx="372831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অপাদানে ৭মী বিভক্তি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819319" y="1951631"/>
            <a:ext cx="29041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করণে ৭মী বিভক্তি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695173" y="2593723"/>
            <a:ext cx="3720892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(গ)  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৭মী বিচভক্তি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ross 4"/>
          <p:cNvSpPr/>
          <p:nvPr/>
        </p:nvSpPr>
        <p:spPr>
          <a:xfrm>
            <a:off x="4698067" y="340929"/>
            <a:ext cx="2328438" cy="508723"/>
          </a:xfrm>
          <a:prstGeom prst="plus">
            <a:avLst>
              <a:gd name="adj" fmla="val 0"/>
            </a:avLst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-15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826615" y="2639889"/>
            <a:ext cx="2924188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কর্মে ৭মী বিভক্তি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687747" y="5275085"/>
            <a:ext cx="301031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কর্মে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বভক্তি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6740107" y="5891256"/>
            <a:ext cx="3008803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(ঘ)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করণে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বভক্তি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687747" y="5957015"/>
            <a:ext cx="301031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অপাদানে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বভক্তি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740107" y="5275085"/>
            <a:ext cx="3008803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(খ) 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সম্প্রদানে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-৬ষ্টি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বভক্তি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0" t="22009" r="5249" b="41073"/>
          <a:stretch/>
        </p:blipFill>
        <p:spPr>
          <a:xfrm>
            <a:off x="8324422" y="364353"/>
            <a:ext cx="3180740" cy="831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9986" r="4878" b="29301"/>
          <a:stretch/>
        </p:blipFill>
        <p:spPr>
          <a:xfrm>
            <a:off x="8144339" y="306370"/>
            <a:ext cx="3349813" cy="8887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3" name="TextBox 12"/>
          <p:cNvSpPr txBox="1"/>
          <p:nvPr/>
        </p:nvSpPr>
        <p:spPr>
          <a:xfrm>
            <a:off x="1626813" y="859806"/>
            <a:ext cx="7547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অপশন গুলোতে একে একে টিক চিহ্ন দিলে সঠিক উত্তর জানা যাবে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4221" y="1381947"/>
            <a:ext cx="8031996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১।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u="sng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নিশীতে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বাঁশি বাজে কোন কারকে কোন বিভক্তি?</a:t>
            </a:r>
            <a:endParaRPr lang="en-US" sz="32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95560" y="4556080"/>
            <a:ext cx="8055243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বাড়িটি </a:t>
            </a:r>
            <a:r>
              <a:rPr lang="bn-BD" sz="3200" b="1" u="sng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ইটের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তৈরি 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……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91515" y="3236910"/>
            <a:ext cx="8031996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 বর্ষাকালে 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সাপের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ভয় কোন কারকে কোন বিভক্তি </a:t>
            </a:r>
            <a:r>
              <a:rPr lang="en-US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695560" y="3885282"/>
            <a:ext cx="23908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অপাদানে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4153468" y="3885282"/>
            <a:ext cx="2120726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অপাদানে-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54791" y="3899980"/>
            <a:ext cx="175861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কর্তায়-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Bent-Up Arrow 19"/>
          <p:cNvSpPr/>
          <p:nvPr/>
        </p:nvSpPr>
        <p:spPr>
          <a:xfrm rot="2100882">
            <a:off x="1848032" y="3692280"/>
            <a:ext cx="533344" cy="725382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2100882">
            <a:off x="6848941" y="5687716"/>
            <a:ext cx="509206" cy="794651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 rot="2100882">
            <a:off x="2016614" y="2442336"/>
            <a:ext cx="440057" cy="727717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8183743" y="3884953"/>
            <a:ext cx="1565168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কর্মে-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৬ষ্টি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41611" y="109182"/>
            <a:ext cx="11518706" cy="6632812"/>
            <a:chOff x="627797" y="109182"/>
            <a:chExt cx="10890912" cy="6632812"/>
          </a:xfrm>
        </p:grpSpPr>
        <p:sp>
          <p:nvSpPr>
            <p:cNvPr id="25" name="Rectangle 24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14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744012" y="1955691"/>
            <a:ext cx="3657980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সম্প্রদানে-১মা বিভক্তি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12879" y="1951631"/>
            <a:ext cx="312654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কর্মে-১মা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বিভক্তি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751439" y="2593723"/>
            <a:ext cx="3650553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 কারকে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ross 4"/>
          <p:cNvSpPr/>
          <p:nvPr/>
        </p:nvSpPr>
        <p:spPr>
          <a:xfrm>
            <a:off x="4754333" y="340929"/>
            <a:ext cx="2328438" cy="508723"/>
          </a:xfrm>
          <a:prstGeom prst="plus">
            <a:avLst>
              <a:gd name="adj" fmla="val 0"/>
            </a:avLst>
          </a:prstGeom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spc="-15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20174" y="2597685"/>
            <a:ext cx="3119245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অপাদানে-১মা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বিভক্তি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744013" y="5275085"/>
            <a:ext cx="3235948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অপাদানে-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6374346" y="5933460"/>
            <a:ext cx="33182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(ঘ)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সম্প্রদানে-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বিভক্তি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1744014" y="5957015"/>
            <a:ext cx="3235947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অধিকরণে-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0" name="TextBox 9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6374346" y="5275085"/>
            <a:ext cx="331829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(খ)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কর্মে-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১মা </a:t>
            </a:r>
            <a:r>
              <a:rPr lang="bn-BD" sz="2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2800" spc="-15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0" t="22009" r="5249" b="41073"/>
          <a:stretch/>
        </p:blipFill>
        <p:spPr>
          <a:xfrm>
            <a:off x="8380688" y="364353"/>
            <a:ext cx="3180740" cy="83164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9986" r="4878" b="29301"/>
          <a:stretch/>
        </p:blipFill>
        <p:spPr>
          <a:xfrm>
            <a:off x="8200605" y="306370"/>
            <a:ext cx="3349813" cy="88872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3" name="TextBox 12"/>
          <p:cNvSpPr txBox="1"/>
          <p:nvPr/>
        </p:nvSpPr>
        <p:spPr>
          <a:xfrm>
            <a:off x="1683079" y="859806"/>
            <a:ext cx="7547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অপশন গুলোতে একে একে টিক চিহ্ন দিলে সঠিক উত্তর জানা যাবে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2691" y="1353811"/>
            <a:ext cx="8031996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2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বই পড়ে </a:t>
            </a:r>
            <a:r>
              <a:rPr lang="bn-BD" sz="3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কোন কারকে কোন বিভক্তি ?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1826" y="4556080"/>
            <a:ext cx="8055243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৩।  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সৎ পাত্রে </a:t>
            </a:r>
            <a:r>
              <a:rPr lang="bn-BD" sz="32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কন্যা</a:t>
            </a:r>
            <a:r>
              <a:rPr lang="bn-BD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দান কোন কারকে কোন বিভক্তি?</a:t>
            </a:r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32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47781" y="3236910"/>
            <a:ext cx="8059288" cy="515318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2</a:t>
            </a:r>
            <a:r>
              <a:rPr lang="bn-BD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u="sng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গুরুজনে</a:t>
            </a:r>
            <a:r>
              <a:rPr lang="bn-BD" sz="3200" b="1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n w="1905"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 নতি......</a:t>
            </a:r>
            <a:endParaRPr lang="en-US" sz="3200" dirty="0">
              <a:ln w="1905"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>
            <a:hlinkClick r:id="" action="ppaction://noaction">
              <a:snd r:embed="rId3" name="applause.wav"/>
            </a:hlinkClick>
          </p:cNvPr>
          <p:cNvSpPr txBox="1"/>
          <p:nvPr/>
        </p:nvSpPr>
        <p:spPr>
          <a:xfrm>
            <a:off x="1751826" y="3885282"/>
            <a:ext cx="2153099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ক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2800" spc="-15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-15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কর্মে-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৭মী</a:t>
            </a:r>
            <a:r>
              <a:rPr lang="bn-BD" sz="2800" spc="-15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3990244" y="3885282"/>
            <a:ext cx="1858107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(খ)</a:t>
            </a:r>
            <a:r>
              <a:rPr lang="bn-BD" sz="28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করণে-৭মী</a:t>
            </a:r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5960896" y="3899980"/>
            <a:ext cx="2059071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bn-BD" sz="28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অপাদানে-৭মী</a:t>
            </a:r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Bent-Up Arrow 19"/>
          <p:cNvSpPr/>
          <p:nvPr/>
        </p:nvSpPr>
        <p:spPr>
          <a:xfrm rot="2100882">
            <a:off x="1904298" y="3692280"/>
            <a:ext cx="533344" cy="725382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Bent-Up Arrow 20"/>
          <p:cNvSpPr/>
          <p:nvPr/>
        </p:nvSpPr>
        <p:spPr>
          <a:xfrm rot="2100882">
            <a:off x="6511318" y="5715852"/>
            <a:ext cx="509206" cy="794651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ent-Up Arrow 21"/>
          <p:cNvSpPr/>
          <p:nvPr/>
        </p:nvSpPr>
        <p:spPr>
          <a:xfrm rot="2100882">
            <a:off x="1988472" y="2428268"/>
            <a:ext cx="440057" cy="727717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hlinkClick r:id="" action="ppaction://noaction">
              <a:snd r:embed="rId2" name="bomb.wav"/>
            </a:hlinkClick>
          </p:cNvPr>
          <p:cNvSpPr txBox="1"/>
          <p:nvPr/>
        </p:nvSpPr>
        <p:spPr>
          <a:xfrm>
            <a:off x="8094655" y="3884953"/>
            <a:ext cx="1783665" cy="52322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(গ)</a:t>
            </a:r>
            <a:r>
              <a:rPr lang="bn-BD" sz="2800" spc="-1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কর্তায় -৭মী</a:t>
            </a:r>
            <a:r>
              <a:rPr lang="en-US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2800" spc="-1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800" spc="-15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27543" y="109182"/>
            <a:ext cx="11518706" cy="6632812"/>
            <a:chOff x="627797" y="109182"/>
            <a:chExt cx="10890912" cy="6632812"/>
          </a:xfrm>
        </p:grpSpPr>
        <p:sp>
          <p:nvSpPr>
            <p:cNvPr id="28" name="Rectangle 27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3302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-Right Arrow 2"/>
          <p:cNvSpPr/>
          <p:nvPr/>
        </p:nvSpPr>
        <p:spPr>
          <a:xfrm>
            <a:off x="3820553" y="334527"/>
            <a:ext cx="5105400" cy="1600200"/>
          </a:xfrm>
          <a:prstGeom prst="leftRightArrow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s-IN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</a:t>
            </a:r>
            <a:r>
              <a:rPr lang="bn-BD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361780" y="2331251"/>
            <a:ext cx="4964618" cy="4180609"/>
            <a:chOff x="652154" y="787835"/>
            <a:chExt cx="6317851" cy="5812123"/>
          </a:xfrm>
        </p:grpSpPr>
        <p:pic>
          <p:nvPicPr>
            <p:cNvPr id="5" name="Picture 4" descr="C:\Documents and Settings\user\Desktop\MMM\MMMs\MMM-6\MMM-6.1_Collections\Clip art\clipart\ELF3C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78056" y="852946"/>
              <a:ext cx="4891949" cy="3645714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 rot="18703031">
              <a:off x="-522534" y="1962523"/>
              <a:ext cx="5812123" cy="3462747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457200" indent="-457200">
                <a:buFont typeface="Wingdings" pitchFamily="2" charset="2"/>
                <a:buChar char="ü"/>
              </a:pPr>
              <a:r>
                <a:rPr lang="bn-BD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প্রত্যেক প্রকার কারকের </a:t>
              </a:r>
              <a:r>
                <a:rPr lang="bn-BD" sz="4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৫টি </a:t>
              </a:r>
              <a:r>
                <a:rPr lang="bn-BD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করে উদাহরণ </a:t>
              </a:r>
              <a:r>
                <a:rPr lang="bn-BD" sz="4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বাড়ি থেকে লিখে </a:t>
              </a:r>
              <a:r>
                <a:rPr lang="bn-BD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আনবে ।</a:t>
              </a:r>
              <a:endParaRPr lang="as-IN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81351" y="109182"/>
            <a:ext cx="11618656" cy="6632812"/>
            <a:chOff x="635242" y="109182"/>
            <a:chExt cx="10844077" cy="6632812"/>
          </a:xfrm>
        </p:grpSpPr>
        <p:sp>
          <p:nvSpPr>
            <p:cNvPr id="11" name="Rectangle 10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35242" y="109182"/>
              <a:ext cx="10844077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4677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07407E-6 L 0.53138 0.0076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63" y="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1314483" y="787789"/>
            <a:ext cx="9608233" cy="4811151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  </a:t>
            </a:r>
            <a:endParaRPr lang="en-US" sz="115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52308" y="2349304"/>
            <a:ext cx="1674055" cy="1688123"/>
          </a:xfrm>
          <a:prstGeom prst="roundRect">
            <a:avLst>
              <a:gd name="adj" fmla="val 8594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2022" y="2322009"/>
            <a:ext cx="1702191" cy="1688122"/>
          </a:xfrm>
          <a:prstGeom prst="roundRect">
            <a:avLst>
              <a:gd name="adj" fmla="val 8594"/>
            </a:avLst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grpSp>
        <p:nvGrpSpPr>
          <p:cNvPr id="42" name="Group 41"/>
          <p:cNvGrpSpPr/>
          <p:nvPr/>
        </p:nvGrpSpPr>
        <p:grpSpPr>
          <a:xfrm>
            <a:off x="326434" y="109182"/>
            <a:ext cx="11532357" cy="6632812"/>
            <a:chOff x="640641" y="109182"/>
            <a:chExt cx="10852382" cy="6632812"/>
          </a:xfrm>
        </p:grpSpPr>
        <p:sp>
          <p:nvSpPr>
            <p:cNvPr id="43" name="Rectangle 4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40641" y="109182"/>
              <a:ext cx="1085238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784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141491" y="1446660"/>
            <a:ext cx="313900" cy="4626591"/>
            <a:chOff x="5798948" y="1583139"/>
            <a:chExt cx="268361" cy="3261815"/>
          </a:xfrm>
        </p:grpSpPr>
        <p:cxnSp>
          <p:nvCxnSpPr>
            <p:cNvPr id="3" name="Straight Arrow Connector 2"/>
            <p:cNvCxnSpPr/>
            <p:nvPr/>
          </p:nvCxnSpPr>
          <p:spPr>
            <a:xfrm>
              <a:off x="5934543" y="1583139"/>
              <a:ext cx="0" cy="3261815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 flipH="1">
              <a:off x="6042330" y="1965277"/>
              <a:ext cx="24979" cy="259762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H="1">
              <a:off x="5798948" y="1953901"/>
              <a:ext cx="24979" cy="2597624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ounded Rectangle 6"/>
          <p:cNvSpPr/>
          <p:nvPr/>
        </p:nvSpPr>
        <p:spPr>
          <a:xfrm>
            <a:off x="4163201" y="310969"/>
            <a:ext cx="3357789" cy="890591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Content Placeholder 4"/>
          <p:cNvSpPr>
            <a:spLocks noGrp="1"/>
          </p:cNvSpPr>
          <p:nvPr/>
        </p:nvSpPr>
        <p:spPr>
          <a:xfrm>
            <a:off x="939595" y="1484296"/>
            <a:ext cx="4909624" cy="510295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bn-BD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1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1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</a:t>
            </a:r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জমির উদ্দিন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(আইসিটি) </a:t>
            </a: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হামকুড়িয়া দাখিল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মাদরাসা</a:t>
            </a:r>
          </a:p>
          <a:p>
            <a:pPr marL="0" indent="0" algn="ctr">
              <a:buNone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নং- ০১৭১৮-৯৪৮৯২২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Email</a:t>
            </a:r>
            <a:r>
              <a:rPr lang="en-US" b="1" dirty="0">
                <a:solidFill>
                  <a:srgbClr val="0070C0"/>
                </a:solidFill>
              </a:rPr>
              <a:t>: jamirtarash@gmail.com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479" y="802801"/>
            <a:ext cx="2634807" cy="2704674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2" name="Rectangle 11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167033" y="4051643"/>
            <a:ext cx="396800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নবম-দশম  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বাংলা-২য় পত্র  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</a:p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 ০১/০৬/২০২০ খ্রিঃ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632" y="884689"/>
            <a:ext cx="2235201" cy="28926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30442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1006" y="276296"/>
            <a:ext cx="9712142" cy="92333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 দেখে তোমরা </a:t>
            </a:r>
            <a:r>
              <a:rPr lang="bn-BD" sz="54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বুঝতে </a:t>
            </a:r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পারছো ? 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35" y="1269235"/>
            <a:ext cx="3221868" cy="22902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284" y="1269237"/>
            <a:ext cx="3113821" cy="2290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135" y="3981690"/>
            <a:ext cx="3162875" cy="2418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715" y="1269236"/>
            <a:ext cx="3176415" cy="229028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716" y="3962747"/>
            <a:ext cx="3176416" cy="24372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285" y="3981690"/>
            <a:ext cx="3113821" cy="24372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grpSp>
        <p:nvGrpSpPr>
          <p:cNvPr id="13" name="Group 12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4" name="Rectangle 13"/>
            <p:cNvSpPr/>
            <p:nvPr/>
          </p:nvSpPr>
          <p:spPr>
            <a:xfrm>
              <a:off x="744829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99941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40474" y="422135"/>
            <a:ext cx="4724400" cy="1323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</a:t>
            </a:r>
            <a:r>
              <a:rPr lang="bn-BD" sz="8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 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1" name="Rectangle 10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707925" y="2424867"/>
            <a:ext cx="10840064" cy="30469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.........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১। কারক কাকে বলে তা বলতে পারবে;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২। কারক কত প্রকার ও কী কী তা বলতে পারবে; 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৩। প্রত্যেকটি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কারকের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সংজ্ঞাসহ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 বলতে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পারবে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63528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3" name="Rectangle 2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4339989" y="310057"/>
            <a:ext cx="31253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8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43" y="1797272"/>
            <a:ext cx="5113459" cy="38119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49" y="1797272"/>
            <a:ext cx="5112626" cy="381195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531962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92122" y="304656"/>
            <a:ext cx="5260295" cy="13234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কারকের সংজ্ঞা </a:t>
            </a:r>
            <a:endParaRPr lang="en-US" sz="8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8645" y="5530334"/>
            <a:ext cx="10530349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উপরের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 লক্ষ করে দেখ একে অপরের সাথে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ঘনিষ্ঠ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 রয়েছে ।</a:t>
            </a:r>
            <a:endParaRPr lang="bn-BD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3085" y="5542890"/>
            <a:ext cx="11117147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 বলা যায় যে, ক্রিয়া পদের সহিত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অন্য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 যে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 তাকে </a:t>
            </a:r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 বলে।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946786" y="1725561"/>
            <a:ext cx="8436085" cy="3451123"/>
            <a:chOff x="1932038" y="1428152"/>
            <a:chExt cx="8436085" cy="3109496"/>
          </a:xfrm>
        </p:grpSpPr>
        <p:sp>
          <p:nvSpPr>
            <p:cNvPr id="4" name="TextBox 3"/>
            <p:cNvSpPr txBox="1"/>
            <p:nvPr/>
          </p:nvSpPr>
          <p:spPr>
            <a:xfrm>
              <a:off x="1932038" y="2832669"/>
              <a:ext cx="1886069" cy="998315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b="1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</a:t>
              </a:r>
              <a:endPara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332841" y="2832668"/>
              <a:ext cx="2035282" cy="1107996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BD" sz="6600" b="1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মেয়ে</a:t>
              </a:r>
              <a:endParaRPr lang="en-US" sz="6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9431" y="1428152"/>
              <a:ext cx="4520821" cy="310949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pic>
      </p:grpSp>
      <p:grpSp>
        <p:nvGrpSpPr>
          <p:cNvPr id="15" name="Group 14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6" name="Rectangle 15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8737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93771" y="239025"/>
            <a:ext cx="66415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কারক ছয় প্রকার যথা-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3" y="2035051"/>
            <a:ext cx="4955458" cy="376318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1135605" y="5885626"/>
            <a:ext cx="3805104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বই পড়ে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06" y="2035051"/>
            <a:ext cx="5220927" cy="37527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9" name="TextBox 8"/>
          <p:cNvSpPr txBox="1"/>
          <p:nvPr/>
        </p:nvSpPr>
        <p:spPr>
          <a:xfrm>
            <a:off x="6363652" y="5847593"/>
            <a:ext cx="5200163" cy="70788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গুরুজনে</a:t>
            </a:r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 নতি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1728" y="109182"/>
            <a:ext cx="11765914" cy="6632812"/>
            <a:chOff x="627797" y="109182"/>
            <a:chExt cx="10890912" cy="6632812"/>
          </a:xfrm>
        </p:grpSpPr>
        <p:sp>
          <p:nvSpPr>
            <p:cNvPr id="15" name="Rectangle 14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" name="Down Arrow 25"/>
          <p:cNvSpPr/>
          <p:nvPr/>
        </p:nvSpPr>
        <p:spPr>
          <a:xfrm>
            <a:off x="1857059" y="1165124"/>
            <a:ext cx="2346235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কর্তৃ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7584349" y="1199539"/>
            <a:ext cx="2346235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06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5 L 0.00247 0.1555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5 L 0.00247 0.15555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9" grpId="0" animBg="1"/>
      <p:bldP spid="26" grpId="0" animBg="1"/>
      <p:bldP spid="26" grpId="1" animBg="1"/>
      <p:bldP spid="27" grpId="0" animBg="1"/>
      <p:bldP spid="27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12103" y="5336155"/>
            <a:ext cx="4822506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কাঠের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 খাট  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83983" y="5297959"/>
            <a:ext cx="3948138" cy="7694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দ্বীনে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দয়া করো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045" y="1887789"/>
            <a:ext cx="4971030" cy="33677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427" y="1902537"/>
            <a:ext cx="5080604" cy="336779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pSp>
        <p:nvGrpSpPr>
          <p:cNvPr id="13" name="Group 12"/>
          <p:cNvGrpSpPr/>
          <p:nvPr/>
        </p:nvGrpSpPr>
        <p:grpSpPr>
          <a:xfrm>
            <a:off x="259310" y="109182"/>
            <a:ext cx="11668836" cy="6632812"/>
            <a:chOff x="627797" y="109182"/>
            <a:chExt cx="10890912" cy="6632812"/>
          </a:xfrm>
        </p:grpSpPr>
        <p:sp>
          <p:nvSpPr>
            <p:cNvPr id="14" name="Rectangle 13"/>
            <p:cNvSpPr/>
            <p:nvPr/>
          </p:nvSpPr>
          <p:spPr>
            <a:xfrm>
              <a:off x="731064" y="216596"/>
              <a:ext cx="10677125" cy="6417985"/>
            </a:xfrm>
            <a:prstGeom prst="rect">
              <a:avLst/>
            </a:prstGeom>
            <a:noFill/>
            <a:ln w="571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7797" y="109182"/>
              <a:ext cx="10890912" cy="6632812"/>
            </a:xfrm>
            <a:prstGeom prst="rect">
              <a:avLst/>
            </a:prstGeom>
            <a:noFill/>
            <a:ln w="762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" name="Down Arrow 19"/>
          <p:cNvSpPr/>
          <p:nvPr/>
        </p:nvSpPr>
        <p:spPr>
          <a:xfrm>
            <a:off x="1886558" y="707922"/>
            <a:ext cx="2596954" cy="1563733"/>
          </a:xfrm>
          <a:prstGeom prst="downArrow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 </a:t>
            </a:r>
            <a:r>
              <a:rPr lang="bn-BD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  <a:p>
            <a:pPr algn="ctr"/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Down Arrow 20"/>
          <p:cNvSpPr/>
          <p:nvPr/>
        </p:nvSpPr>
        <p:spPr>
          <a:xfrm>
            <a:off x="7649026" y="698091"/>
            <a:ext cx="2606028" cy="1563733"/>
          </a:xfrm>
          <a:prstGeom prst="downArrow">
            <a:avLst>
              <a:gd name="adj1" fmla="val 50000"/>
              <a:gd name="adj2" fmla="val 54716"/>
            </a:avLst>
          </a:prstGeom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সম্প্রদান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কারক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55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7 -0.09444 L 0.00247 0.1555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8 -0.09444 L 0.00248 0.1555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0" grpId="0" animBg="1"/>
      <p:bldP spid="20" grpId="1" animBg="1"/>
      <p:bldP spid="21" grpId="0" animBg="1"/>
      <p:bldP spid="2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948</Words>
  <Application>Microsoft Office PowerPoint</Application>
  <PresentationFormat>Widescreen</PresentationFormat>
  <Paragraphs>146</Paragraphs>
  <Slides>23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Calibri Light</vt:lpstr>
      <vt:lpstr>NikoshBAN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234</cp:revision>
  <dcterms:created xsi:type="dcterms:W3CDTF">2019-08-17T07:09:05Z</dcterms:created>
  <dcterms:modified xsi:type="dcterms:W3CDTF">2020-06-01T08:58:29Z</dcterms:modified>
</cp:coreProperties>
</file>