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9" r:id="rId2"/>
    <p:sldId id="256" r:id="rId3"/>
    <p:sldId id="257" r:id="rId4"/>
    <p:sldId id="259" r:id="rId5"/>
    <p:sldId id="261" r:id="rId6"/>
    <p:sldId id="262" r:id="rId7"/>
    <p:sldId id="282" r:id="rId8"/>
    <p:sldId id="280" r:id="rId9"/>
    <p:sldId id="264" r:id="rId10"/>
    <p:sldId id="265" r:id="rId11"/>
    <p:sldId id="266" r:id="rId12"/>
    <p:sldId id="267" r:id="rId13"/>
    <p:sldId id="268" r:id="rId14"/>
    <p:sldId id="269" r:id="rId15"/>
    <p:sldId id="270" r:id="rId16"/>
    <p:sldId id="271" r:id="rId17"/>
    <p:sldId id="272" r:id="rId18"/>
    <p:sldId id="273" r:id="rId19"/>
    <p:sldId id="276" r:id="rId20"/>
    <p:sldId id="275"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12"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uzzwal154@gmail.com" TargetMode="External"/><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Picture 1" descr="brush-teeth-morning.gif"/>
          <p:cNvPicPr>
            <a:picLocks noChangeAspect="1"/>
          </p:cNvPicPr>
          <p:nvPr/>
        </p:nvPicPr>
        <p:blipFill>
          <a:blip r:embed="rId2"/>
          <a:stretch>
            <a:fillRect/>
          </a:stretch>
        </p:blipFill>
        <p:spPr>
          <a:xfrm>
            <a:off x="1371600" y="838200"/>
            <a:ext cx="6934200" cy="48006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Picture 1" descr="monthly.png"/>
          <p:cNvPicPr>
            <a:picLocks noChangeAspect="1"/>
          </p:cNvPicPr>
          <p:nvPr/>
        </p:nvPicPr>
        <p:blipFill>
          <a:blip r:embed="rId2"/>
          <a:stretch>
            <a:fillRect/>
          </a:stretch>
        </p:blipFill>
        <p:spPr>
          <a:xfrm>
            <a:off x="2209800" y="990600"/>
            <a:ext cx="4648200" cy="2133600"/>
          </a:xfrm>
          <a:prstGeom prst="rect">
            <a:avLst/>
          </a:prstGeom>
        </p:spPr>
      </p:pic>
      <p:sp>
        <p:nvSpPr>
          <p:cNvPr id="3" name="Rectangle 2"/>
          <p:cNvSpPr/>
          <p:nvPr/>
        </p:nvSpPr>
        <p:spPr>
          <a:xfrm>
            <a:off x="2286000" y="1371600"/>
            <a:ext cx="609600" cy="228600"/>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3" name="Rectangle 1"/>
          <p:cNvSpPr>
            <a:spLocks noChangeArrowheads="1"/>
          </p:cNvSpPr>
          <p:nvPr/>
        </p:nvSpPr>
        <p:spPr bwMode="auto">
          <a:xfrm>
            <a:off x="2286000" y="3119735"/>
            <a:ext cx="5257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2400" b="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Sunday is the  </a:t>
            </a:r>
            <a:r>
              <a:rPr kumimoji="0" lang="en-US" sz="2400" b="1"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first</a:t>
            </a:r>
            <a:r>
              <a:rPr kumimoji="0" lang="en-US" sz="2400" b="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day of the week.</a:t>
            </a:r>
            <a:endParaRPr kumimoji="0" lang="en-US" sz="2400" b="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Oval 4"/>
          <p:cNvSpPr/>
          <p:nvPr/>
        </p:nvSpPr>
        <p:spPr>
          <a:xfrm>
            <a:off x="4191000" y="3195935"/>
            <a:ext cx="6858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371600" y="4798874"/>
            <a:ext cx="7010400" cy="1754326"/>
          </a:xfrm>
          <a:prstGeom prst="rect">
            <a:avLst/>
          </a:prstGeom>
        </p:spPr>
        <p:txBody>
          <a:bodyPr wrap="square">
            <a:spAutoFit/>
          </a:bodyPr>
          <a:lstStyle/>
          <a:p>
            <a:r>
              <a:rPr lang="en-US" sz="2800" b="1" u="sng" dirty="0" smtClean="0">
                <a:solidFill>
                  <a:srgbClr val="FF0000"/>
                </a:solidFill>
                <a:latin typeface="Times New Roman" pitchFamily="18" charset="0"/>
                <a:cs typeface="Times New Roman" pitchFamily="18" charset="0"/>
              </a:rPr>
              <a:t>Adjective of quantity</a:t>
            </a:r>
            <a:r>
              <a:rPr lang="en-US" sz="2800" b="1" u="sng" dirty="0" smtClean="0">
                <a:latin typeface="Times New Roman" pitchFamily="18" charset="0"/>
                <a:cs typeface="Times New Roman" pitchFamily="18" charset="0"/>
              </a:rPr>
              <a:t>:</a:t>
            </a:r>
          </a:p>
          <a:p>
            <a:endParaRPr lang="en-US" sz="2000" b="1" dirty="0" smtClean="0">
              <a:solidFill>
                <a:srgbClr val="00B050"/>
              </a:solidFill>
              <a:latin typeface="Times New Roman" pitchFamily="18" charset="0"/>
              <a:cs typeface="Times New Roman" pitchFamily="18" charset="0"/>
            </a:endParaRPr>
          </a:p>
          <a:p>
            <a:r>
              <a:rPr lang="en-US" sz="2000" b="1" dirty="0" smtClean="0">
                <a:solidFill>
                  <a:srgbClr val="00B050"/>
                </a:solidFill>
                <a:latin typeface="Times New Roman" pitchFamily="18" charset="0"/>
                <a:cs typeface="Times New Roman" pitchFamily="18" charset="0"/>
              </a:rPr>
              <a:t>Adjective of quantity</a:t>
            </a:r>
            <a:r>
              <a:rPr lang="en-US" i="1" dirty="0" smtClean="0"/>
              <a:t>  </a:t>
            </a:r>
            <a:r>
              <a:rPr lang="en-US" sz="2000" b="1" dirty="0" smtClean="0">
                <a:solidFill>
                  <a:srgbClr val="00B050"/>
                </a:solidFill>
                <a:latin typeface="Times New Roman" pitchFamily="18" charset="0"/>
                <a:cs typeface="Times New Roman" pitchFamily="18" charset="0"/>
              </a:rPr>
              <a:t>talks about the quantity of the noun being talked about and provides answer to the question of 'how much'. </a:t>
            </a:r>
            <a:endParaRPr lang="en-US" sz="2000" b="1" dirty="0">
              <a:solidFill>
                <a:srgbClr val="00B050"/>
              </a:solidFill>
              <a:latin typeface="Times New Roman" pitchFamily="18" charset="0"/>
              <a:cs typeface="Times New Roman" pitchFamily="18" charset="0"/>
            </a:endParaRPr>
          </a:p>
        </p:txBody>
      </p:sp>
      <p:sp>
        <p:nvSpPr>
          <p:cNvPr id="7" name="TextBox 6"/>
          <p:cNvSpPr txBox="1"/>
          <p:nvPr/>
        </p:nvSpPr>
        <p:spPr>
          <a:xfrm>
            <a:off x="2286000" y="3805535"/>
            <a:ext cx="5867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Another Example: little, second, one, </a:t>
            </a:r>
            <a:endParaRPr lang="en-US" sz="2400" b="1" dirty="0">
              <a:latin typeface="Times New Roman" pitchFamily="18" charset="0"/>
              <a:cs typeface="Times New Roman" pitchFamily="18" charset="0"/>
            </a:endParaRPr>
          </a:p>
        </p:txBody>
      </p:sp>
      <p:sp>
        <p:nvSpPr>
          <p:cNvPr id="8" name="Horizontal Scroll 7"/>
          <p:cNvSpPr/>
          <p:nvPr/>
        </p:nvSpPr>
        <p:spPr>
          <a:xfrm>
            <a:off x="3352800" y="76200"/>
            <a:ext cx="2209800" cy="762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Times New Roman" pitchFamily="18" charset="0"/>
                <a:cs typeface="Times New Roman" pitchFamily="18" charset="0"/>
              </a:rPr>
              <a:t>Definition</a:t>
            </a:r>
            <a:endParaRPr lang="en-US" sz="32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strips(downLeft)">
                                      <p:cBhvr>
                                        <p:cTn id="7" dur="500"/>
                                        <p:tgtEl>
                                          <p:spTgt spid="1843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strips(downLeft)">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3"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plus(in)">
                                      <p:cBhvr>
                                        <p:cTn id="2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433" grpId="0"/>
      <p:bldP spid="5" grpId="0" animBg="1"/>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Picture 1" descr="119652850-Brushing-teeth.jpg"/>
          <p:cNvPicPr>
            <a:picLocks noChangeAspect="1"/>
          </p:cNvPicPr>
          <p:nvPr/>
        </p:nvPicPr>
        <p:blipFill>
          <a:blip r:embed="rId2" cstate="print"/>
          <a:stretch>
            <a:fillRect/>
          </a:stretch>
        </p:blipFill>
        <p:spPr>
          <a:xfrm>
            <a:off x="3429000" y="1290935"/>
            <a:ext cx="2133600" cy="2133600"/>
          </a:xfrm>
          <a:prstGeom prst="rect">
            <a:avLst/>
          </a:prstGeom>
          <a:ln w="88900" cap="sq" cmpd="thickThin">
            <a:solidFill>
              <a:srgbClr val="000000"/>
            </a:solidFill>
            <a:prstDash val="solid"/>
            <a:miter lim="800000"/>
          </a:ln>
          <a:effectLst>
            <a:innerShdw blurRad="76200">
              <a:srgbClr val="000000"/>
            </a:innerShdw>
          </a:effectLst>
        </p:spPr>
      </p:pic>
      <p:sp>
        <p:nvSpPr>
          <p:cNvPr id="23553" name="Rectangle 1"/>
          <p:cNvSpPr>
            <a:spLocks noChangeArrowheads="1"/>
          </p:cNvSpPr>
          <p:nvPr/>
        </p:nvSpPr>
        <p:spPr bwMode="auto">
          <a:xfrm>
            <a:off x="3200400" y="3653135"/>
            <a:ext cx="3048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2400" b="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That child is </a:t>
            </a:r>
            <a:r>
              <a:rPr kumimoji="0" lang="en-US" sz="2400" b="1"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young.</a:t>
            </a:r>
            <a:endParaRPr kumimoji="0" lang="en-US" sz="2400" b="1"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Rounded Rectangle 3"/>
          <p:cNvSpPr/>
          <p:nvPr/>
        </p:nvSpPr>
        <p:spPr>
          <a:xfrm>
            <a:off x="4953000" y="3729335"/>
            <a:ext cx="914400" cy="381000"/>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57200" y="4983540"/>
            <a:ext cx="8458200" cy="1569660"/>
          </a:xfrm>
          <a:prstGeom prst="rect">
            <a:avLst/>
          </a:prstGeom>
        </p:spPr>
        <p:txBody>
          <a:bodyPr wrap="square">
            <a:spAutoFit/>
          </a:bodyPr>
          <a:lstStyle/>
          <a:p>
            <a:r>
              <a:rPr lang="en-US" sz="2400" b="1" u="sng" dirty="0" smtClean="0">
                <a:solidFill>
                  <a:srgbClr val="C00000"/>
                </a:solidFill>
                <a:latin typeface="Times New Roman" pitchFamily="18" charset="0"/>
                <a:cs typeface="Times New Roman" pitchFamily="18" charset="0"/>
              </a:rPr>
              <a:t>Predicative adjectives:</a:t>
            </a:r>
          </a:p>
          <a:p>
            <a:r>
              <a:rPr lang="en-US" sz="2400" b="1" dirty="0" smtClean="0">
                <a:latin typeface="Times New Roman" pitchFamily="18" charset="0"/>
                <a:cs typeface="Times New Roman" pitchFamily="18" charset="0"/>
              </a:rPr>
              <a:t> </a:t>
            </a:r>
          </a:p>
          <a:p>
            <a:r>
              <a:rPr lang="en-US" sz="2400" b="1" dirty="0" err="1" smtClean="0">
                <a:latin typeface="Times New Roman" pitchFamily="18" charset="0"/>
                <a:cs typeface="Times New Roman" pitchFamily="18" charset="0"/>
              </a:rPr>
              <a:t>Preducative</a:t>
            </a:r>
            <a:r>
              <a:rPr lang="en-US" sz="2400" b="1" dirty="0" smtClean="0">
                <a:latin typeface="Times New Roman" pitchFamily="18" charset="0"/>
                <a:cs typeface="Times New Roman" pitchFamily="18" charset="0"/>
              </a:rPr>
              <a:t> adjectives are those which follow a linking verb and not placed before a noun</a:t>
            </a:r>
            <a:endParaRPr lang="en-US" sz="2400" b="1" dirty="0">
              <a:latin typeface="Times New Roman" pitchFamily="18" charset="0"/>
              <a:cs typeface="Times New Roman" pitchFamily="18" charset="0"/>
            </a:endParaRPr>
          </a:p>
        </p:txBody>
      </p:sp>
      <p:sp>
        <p:nvSpPr>
          <p:cNvPr id="6" name="TextBox 5"/>
          <p:cNvSpPr txBox="1"/>
          <p:nvPr/>
        </p:nvSpPr>
        <p:spPr>
          <a:xfrm>
            <a:off x="2362200" y="4400490"/>
            <a:ext cx="480060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Another Example: cool, dry, heavy etc.</a:t>
            </a:r>
            <a:endParaRPr lang="en-US" sz="2000" b="1" dirty="0">
              <a:latin typeface="Times New Roman" pitchFamily="18" charset="0"/>
              <a:cs typeface="Times New Roman" pitchFamily="18" charset="0"/>
            </a:endParaRPr>
          </a:p>
        </p:txBody>
      </p:sp>
      <p:sp>
        <p:nvSpPr>
          <p:cNvPr id="7" name="Horizontal Scroll 6"/>
          <p:cNvSpPr/>
          <p:nvPr/>
        </p:nvSpPr>
        <p:spPr>
          <a:xfrm>
            <a:off x="3352800" y="228600"/>
            <a:ext cx="2209800" cy="762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Times New Roman" pitchFamily="18" charset="0"/>
                <a:cs typeface="Times New Roman" pitchFamily="18" charset="0"/>
              </a:rPr>
              <a:t>Definition</a:t>
            </a:r>
            <a:endParaRPr lang="en-US" sz="32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23553"/>
                                        </p:tgtEl>
                                        <p:attrNameLst>
                                          <p:attrName>style.visibility</p:attrName>
                                        </p:attrNameLst>
                                      </p:cBhvr>
                                      <p:to>
                                        <p:strVal val="visible"/>
                                      </p:to>
                                    </p:set>
                                    <p:animEffect transition="in" filter="diamond(in)">
                                      <p:cBhvr>
                                        <p:cTn id="11" dur="2000"/>
                                        <p:tgtEl>
                                          <p:spTgt spid="23553"/>
                                        </p:tgtEl>
                                      </p:cBhvr>
                                    </p:animEffect>
                                  </p:childTnLst>
                                </p:cTn>
                              </p:par>
                            </p:childTnLst>
                          </p:cTn>
                        </p:par>
                      </p:childTnLst>
                    </p:cTn>
                  </p:par>
                  <p:par>
                    <p:cTn id="12" fill="hold">
                      <p:stCondLst>
                        <p:cond delay="indefinite"/>
                      </p:stCondLst>
                      <p:childTnLst>
                        <p:par>
                          <p:cTn id="13" fill="hold">
                            <p:stCondLst>
                              <p:cond delay="0"/>
                            </p:stCondLst>
                            <p:childTnLst>
                              <p:par>
                                <p:cTn id="14" presetID="13" presetClass="entr" presetSubtype="16"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plus(in)">
                                      <p:cBhvr>
                                        <p:cTn id="16" dur="2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strips(downLeft)">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p:bldP spid="4" grpId="0" animBg="1"/>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 name="Rectangle 4"/>
          <p:cNvSpPr/>
          <p:nvPr/>
        </p:nvSpPr>
        <p:spPr>
          <a:xfrm>
            <a:off x="304800" y="4721185"/>
            <a:ext cx="8534400" cy="1908215"/>
          </a:xfrm>
          <a:prstGeom prst="rect">
            <a:avLst/>
          </a:prstGeom>
        </p:spPr>
        <p:txBody>
          <a:bodyPr wrap="square">
            <a:spAutoFit/>
          </a:bodyPr>
          <a:lstStyle/>
          <a:p>
            <a:pPr algn="just"/>
            <a:r>
              <a:rPr lang="en-US" sz="2800" b="1" u="sng" dirty="0" smtClean="0">
                <a:solidFill>
                  <a:srgbClr val="FF0000"/>
                </a:solidFill>
                <a:latin typeface="Times New Roman" pitchFamily="18" charset="0"/>
                <a:cs typeface="Times New Roman" pitchFamily="18" charset="0"/>
              </a:rPr>
              <a:t>Personal adjective:</a:t>
            </a:r>
          </a:p>
          <a:p>
            <a:pPr algn="just"/>
            <a:r>
              <a:rPr lang="en-US" dirty="0" smtClean="0"/>
              <a:t> </a:t>
            </a:r>
          </a:p>
          <a:p>
            <a:pPr algn="just"/>
            <a:r>
              <a:rPr lang="en-US" sz="2400" b="1" dirty="0" smtClean="0">
                <a:latin typeface="Times New Roman" pitchFamily="18" charset="0"/>
                <a:cs typeface="Times New Roman" pitchFamily="18" charset="0"/>
              </a:rPr>
              <a:t>Personal adjective titles are adjectives where the titles such as, </a:t>
            </a:r>
            <a:r>
              <a:rPr lang="en-US" sz="2400" b="1" dirty="0" smtClean="0">
                <a:solidFill>
                  <a:srgbClr val="00B050"/>
                </a:solidFill>
                <a:latin typeface="Times New Roman" pitchFamily="18" charset="0"/>
                <a:cs typeface="Times New Roman" pitchFamily="18" charset="0"/>
              </a:rPr>
              <a:t>Mr., Master, Miss, Mrs., Uncle, Auntie, Lord, Dr, Prof. and so on,</a:t>
            </a:r>
            <a:r>
              <a:rPr lang="en-US" sz="2400" b="1" dirty="0" smtClean="0">
                <a:latin typeface="Times New Roman" pitchFamily="18" charset="0"/>
                <a:cs typeface="Times New Roman" pitchFamily="18" charset="0"/>
              </a:rPr>
              <a:t> are used as adjectives to describe the position of the noun. </a:t>
            </a:r>
            <a:endParaRPr lang="en-US" sz="2400" b="1" dirty="0">
              <a:latin typeface="Times New Roman" pitchFamily="18" charset="0"/>
              <a:cs typeface="Times New Roman" pitchFamily="18" charset="0"/>
            </a:endParaRPr>
          </a:p>
        </p:txBody>
      </p:sp>
      <p:sp>
        <p:nvSpPr>
          <p:cNvPr id="24577" name="Rectangle 1"/>
          <p:cNvSpPr>
            <a:spLocks noChangeArrowheads="1"/>
          </p:cNvSpPr>
          <p:nvPr/>
        </p:nvSpPr>
        <p:spPr bwMode="auto">
          <a:xfrm>
            <a:off x="1143000" y="3524071"/>
            <a:ext cx="7239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US" sz="2400" b="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 day after tomorrow, you can visit</a:t>
            </a:r>
            <a:r>
              <a:rPr kumimoji="0" lang="en-US" sz="2400" b="1"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400" b="1" strike="noStrike" cap="none" normalizeH="0" baseline="0" dirty="0" smtClean="0">
                <a:ln>
                  <a:noFill/>
                </a:ln>
                <a:solidFill>
                  <a:srgbClr val="000000"/>
                </a:solidFill>
                <a:effectLst/>
                <a:latin typeface="Arial" pitchFamily="34" charset="0"/>
                <a:ea typeface="Times New Roman" pitchFamily="18" charset="0"/>
                <a:cs typeface="Arial" pitchFamily="34" charset="0"/>
              </a:rPr>
              <a:t>Auntie</a:t>
            </a:r>
            <a:r>
              <a:rPr kumimoji="0" lang="en-US" sz="2400" b="1" u="none" strike="noStrike" cap="none" normalizeH="0" baseline="0" dirty="0" smtClean="0">
                <a:ln>
                  <a:noFill/>
                </a:ln>
                <a:solidFill>
                  <a:srgbClr val="000000"/>
                </a:solidFill>
                <a:effectLst/>
                <a:latin typeface="Calibri"/>
                <a:ea typeface="Times New Roman" pitchFamily="18" charset="0"/>
                <a:cs typeface="Arial" pitchFamily="34" charset="0"/>
              </a:rPr>
              <a:t> </a:t>
            </a:r>
            <a:r>
              <a:rPr lang="en-US" sz="2400" b="1" dirty="0" err="1" smtClean="0">
                <a:solidFill>
                  <a:srgbClr val="000000"/>
                </a:solidFill>
                <a:latin typeface="Arial" pitchFamily="34" charset="0"/>
                <a:ea typeface="Times New Roman" pitchFamily="18" charset="0"/>
                <a:cs typeface="Arial" pitchFamily="34" charset="0"/>
              </a:rPr>
              <a:t>S</a:t>
            </a:r>
            <a:r>
              <a:rPr kumimoji="0" lang="en-US" sz="2400" b="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ajeda</a:t>
            </a:r>
            <a:r>
              <a:rPr kumimoji="0" lang="en-US" sz="2400" b="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Begum and</a:t>
            </a:r>
            <a:r>
              <a:rPr kumimoji="0" lang="en-US" sz="2400" b="1"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400" b="1" strike="noStrike" cap="none" normalizeH="0" baseline="0" dirty="0" smtClean="0">
                <a:ln>
                  <a:noFill/>
                </a:ln>
                <a:solidFill>
                  <a:srgbClr val="000000"/>
                </a:solidFill>
                <a:effectLst/>
                <a:latin typeface="Arial" pitchFamily="34" charset="0"/>
                <a:ea typeface="Times New Roman" pitchFamily="18" charset="0"/>
                <a:cs typeface="Arial" pitchFamily="34" charset="0"/>
              </a:rPr>
              <a:t>Uncle</a:t>
            </a:r>
            <a:r>
              <a:rPr kumimoji="0" lang="en-US" sz="2400" b="1"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400" b="1"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Zaman</a:t>
            </a:r>
            <a:r>
              <a:rPr kumimoji="0" lang="en-US" sz="2400" b="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Ahmed</a:t>
            </a:r>
            <a:r>
              <a:rPr kumimoji="0" lang="en-US" b="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b="1"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1752600" y="3043535"/>
            <a:ext cx="1295400" cy="461665"/>
          </a:xfrm>
          <a:prstGeom prst="rect">
            <a:avLst/>
          </a:prstGeom>
          <a:noFill/>
        </p:spPr>
        <p:txBody>
          <a:bodyPr wrap="square" rtlCol="0">
            <a:spAutoFit/>
          </a:bodyPr>
          <a:lstStyle/>
          <a:p>
            <a:r>
              <a:rPr lang="en-US" sz="2400" b="1" dirty="0" smtClean="0">
                <a:solidFill>
                  <a:srgbClr val="0070C0"/>
                </a:solidFill>
                <a:latin typeface="Times New Roman" pitchFamily="18" charset="0"/>
                <a:cs typeface="Times New Roman" pitchFamily="18" charset="0"/>
              </a:rPr>
              <a:t>Auntie</a:t>
            </a:r>
            <a:endParaRPr lang="en-US" sz="2400" b="1" dirty="0">
              <a:solidFill>
                <a:srgbClr val="0070C0"/>
              </a:solidFill>
              <a:latin typeface="Times New Roman" pitchFamily="18" charset="0"/>
              <a:cs typeface="Times New Roman" pitchFamily="18" charset="0"/>
            </a:endParaRPr>
          </a:p>
        </p:txBody>
      </p:sp>
      <p:sp>
        <p:nvSpPr>
          <p:cNvPr id="8" name="TextBox 7"/>
          <p:cNvSpPr txBox="1"/>
          <p:nvPr/>
        </p:nvSpPr>
        <p:spPr>
          <a:xfrm>
            <a:off x="6629400" y="2967335"/>
            <a:ext cx="1143000" cy="461665"/>
          </a:xfrm>
          <a:prstGeom prst="rect">
            <a:avLst/>
          </a:prstGeom>
          <a:noFill/>
        </p:spPr>
        <p:txBody>
          <a:bodyPr wrap="square" rtlCol="0">
            <a:spAutoFit/>
          </a:bodyPr>
          <a:lstStyle/>
          <a:p>
            <a:r>
              <a:rPr lang="en-US" sz="2400" b="1" dirty="0" smtClean="0">
                <a:solidFill>
                  <a:srgbClr val="0070C0"/>
                </a:solidFill>
                <a:latin typeface="Times New Roman" pitchFamily="18" charset="0"/>
                <a:cs typeface="Times New Roman" pitchFamily="18" charset="0"/>
              </a:rPr>
              <a:t>Uncle</a:t>
            </a:r>
            <a:endParaRPr lang="en-US" sz="2400" b="1" dirty="0">
              <a:solidFill>
                <a:srgbClr val="0070C0"/>
              </a:solidFill>
              <a:latin typeface="Times New Roman" pitchFamily="18" charset="0"/>
              <a:cs typeface="Times New Roman" pitchFamily="18" charset="0"/>
            </a:endParaRPr>
          </a:p>
        </p:txBody>
      </p:sp>
      <p:sp>
        <p:nvSpPr>
          <p:cNvPr id="11" name="Horizontal Scroll 10"/>
          <p:cNvSpPr/>
          <p:nvPr/>
        </p:nvSpPr>
        <p:spPr>
          <a:xfrm>
            <a:off x="3352800" y="76200"/>
            <a:ext cx="2209800" cy="762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Times New Roman" pitchFamily="18" charset="0"/>
                <a:cs typeface="Times New Roman" pitchFamily="18" charset="0"/>
              </a:rPr>
              <a:t>Definition</a:t>
            </a:r>
            <a:endParaRPr lang="en-US" sz="3200" b="1" dirty="0">
              <a:solidFill>
                <a:schemeClr val="tx1"/>
              </a:solidFill>
              <a:latin typeface="Times New Roman" pitchFamily="18" charset="0"/>
              <a:cs typeface="Times New Roman" pitchFamily="18" charset="0"/>
            </a:endParaRPr>
          </a:p>
        </p:txBody>
      </p:sp>
      <p:sp>
        <p:nvSpPr>
          <p:cNvPr id="12" name="Rectangle 11"/>
          <p:cNvSpPr/>
          <p:nvPr/>
        </p:nvSpPr>
        <p:spPr>
          <a:xfrm>
            <a:off x="1981200" y="3962400"/>
            <a:ext cx="10668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248400" y="3962400"/>
            <a:ext cx="9144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1439525"/>
            <a:ext cx="1965960" cy="1493520"/>
          </a:xfrm>
          <a:prstGeom prst="rect">
            <a:avLst/>
          </a:prstGeom>
          <a:ln w="88900" cap="sq" cmpd="thickThin">
            <a:solidFill>
              <a:srgbClr val="000000"/>
            </a:solidFill>
            <a:prstDash val="solid"/>
            <a:miter lim="800000"/>
          </a:ln>
          <a:effectLst>
            <a:innerShdw blurRad="76200">
              <a:srgbClr val="000000"/>
            </a:innerShdw>
          </a:effectLst>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8300" y="1329035"/>
            <a:ext cx="1714500" cy="17145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4577" grpId="0"/>
      <p:bldP spid="7" grpId="0"/>
      <p:bldP spid="8" grpId="0"/>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3" name="Picture 2" descr="b11.jpg"/>
          <p:cNvPicPr>
            <a:picLocks noChangeAspect="1"/>
          </p:cNvPicPr>
          <p:nvPr/>
        </p:nvPicPr>
        <p:blipFill>
          <a:blip r:embed="rId2"/>
          <a:srcRect l="38800" t="37200" r="27600" b="32933"/>
          <a:stretch>
            <a:fillRect/>
          </a:stretch>
        </p:blipFill>
        <p:spPr>
          <a:xfrm>
            <a:off x="5676900" y="1133474"/>
            <a:ext cx="3086100" cy="2057400"/>
          </a:xfrm>
          <a:prstGeom prst="rect">
            <a:avLst/>
          </a:prstGeom>
          <a:ln w="88900" cap="sq" cmpd="thickThin">
            <a:solidFill>
              <a:srgbClr val="000000"/>
            </a:solidFill>
            <a:prstDash val="solid"/>
            <a:miter lim="800000"/>
          </a:ln>
          <a:effectLst>
            <a:innerShdw blurRad="76200">
              <a:srgbClr val="000000"/>
            </a:innerShdw>
          </a:effectLst>
        </p:spPr>
      </p:pic>
      <p:sp>
        <p:nvSpPr>
          <p:cNvPr id="4" name="Block Arc 3"/>
          <p:cNvSpPr/>
          <p:nvPr/>
        </p:nvSpPr>
        <p:spPr>
          <a:xfrm rot="10800000">
            <a:off x="2667001" y="1904999"/>
            <a:ext cx="3200400" cy="2743200"/>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3048000" y="3886199"/>
            <a:ext cx="2482963"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This is  his  house</a:t>
            </a:r>
            <a:endParaRPr lang="en-US" sz="2400" b="1" dirty="0">
              <a:latin typeface="Times New Roman" pitchFamily="18" charset="0"/>
              <a:cs typeface="Times New Roman" pitchFamily="18" charset="0"/>
            </a:endParaRPr>
          </a:p>
        </p:txBody>
      </p:sp>
      <p:sp>
        <p:nvSpPr>
          <p:cNvPr id="6" name="Oval 5"/>
          <p:cNvSpPr/>
          <p:nvPr/>
        </p:nvSpPr>
        <p:spPr>
          <a:xfrm>
            <a:off x="4038600" y="3962399"/>
            <a:ext cx="533400" cy="381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371600" y="4567535"/>
            <a:ext cx="64770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Another Example: her, their, my, your, our, etc.</a:t>
            </a:r>
            <a:endParaRPr lang="en-US" sz="2400" b="1" dirty="0">
              <a:latin typeface="Times New Roman" pitchFamily="18" charset="0"/>
              <a:cs typeface="Times New Roman" pitchFamily="18" charset="0"/>
            </a:endParaRPr>
          </a:p>
        </p:txBody>
      </p:sp>
      <p:sp>
        <p:nvSpPr>
          <p:cNvPr id="8" name="Rectangle 7"/>
          <p:cNvSpPr/>
          <p:nvPr/>
        </p:nvSpPr>
        <p:spPr>
          <a:xfrm>
            <a:off x="533400" y="5135940"/>
            <a:ext cx="8305800" cy="1569660"/>
          </a:xfrm>
          <a:prstGeom prst="rect">
            <a:avLst/>
          </a:prstGeom>
        </p:spPr>
        <p:txBody>
          <a:bodyPr wrap="square">
            <a:spAutoFit/>
          </a:bodyPr>
          <a:lstStyle/>
          <a:p>
            <a:r>
              <a:rPr lang="en-US" sz="2400" b="1" u="sng" dirty="0" smtClean="0">
                <a:solidFill>
                  <a:srgbClr val="00B0F0"/>
                </a:solidFill>
                <a:latin typeface="Times New Roman" pitchFamily="18" charset="0"/>
                <a:cs typeface="Times New Roman" pitchFamily="18" charset="0"/>
              </a:rPr>
              <a:t>Possessive adjective:</a:t>
            </a:r>
          </a:p>
          <a:p>
            <a:r>
              <a:rPr lang="en-US" sz="2400" b="1" dirty="0" smtClean="0">
                <a:latin typeface="Times New Roman" pitchFamily="18" charset="0"/>
                <a:cs typeface="Times New Roman" pitchFamily="18" charset="0"/>
              </a:rPr>
              <a:t> </a:t>
            </a:r>
          </a:p>
          <a:p>
            <a:r>
              <a:rPr lang="en-US" sz="2400" b="1" dirty="0" smtClean="0">
                <a:latin typeface="Times New Roman" pitchFamily="18" charset="0"/>
                <a:cs typeface="Times New Roman" pitchFamily="18" charset="0"/>
              </a:rPr>
              <a:t>Possessive adjective is used where the sentence shows possession or belongingness.</a:t>
            </a:r>
            <a:endParaRPr lang="en-US" sz="2400" b="1" dirty="0">
              <a:latin typeface="Times New Roman" pitchFamily="18" charset="0"/>
              <a:cs typeface="Times New Roman" pitchFamily="18" charset="0"/>
            </a:endParaRPr>
          </a:p>
        </p:txBody>
      </p:sp>
      <p:sp>
        <p:nvSpPr>
          <p:cNvPr id="9" name="Horizontal Scroll 8"/>
          <p:cNvSpPr/>
          <p:nvPr/>
        </p:nvSpPr>
        <p:spPr>
          <a:xfrm>
            <a:off x="3352800" y="76200"/>
            <a:ext cx="2209800" cy="762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C000"/>
                </a:solidFill>
                <a:latin typeface="Times New Roman" pitchFamily="18" charset="0"/>
                <a:cs typeface="Times New Roman" pitchFamily="18" charset="0"/>
              </a:rPr>
              <a:t>Definition</a:t>
            </a:r>
            <a:endParaRPr lang="en-US" sz="3200" b="1" dirty="0">
              <a:solidFill>
                <a:srgbClr val="FFC000"/>
              </a:solidFill>
              <a:latin typeface="Times New Roman" pitchFamily="18" charset="0"/>
              <a:cs typeface="Times New Roman" pitchFamily="18"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661" y="1133474"/>
            <a:ext cx="3554868" cy="19907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amond(in)">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strips(downLeft)">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Picture 1" descr="gold.jpg"/>
          <p:cNvPicPr>
            <a:picLocks noChangeAspect="1"/>
          </p:cNvPicPr>
          <p:nvPr/>
        </p:nvPicPr>
        <p:blipFill>
          <a:blip r:embed="rId2"/>
          <a:stretch>
            <a:fillRect/>
          </a:stretch>
        </p:blipFill>
        <p:spPr>
          <a:xfrm>
            <a:off x="2895600" y="1143000"/>
            <a:ext cx="3291113" cy="2329664"/>
          </a:xfrm>
          <a:prstGeom prst="rect">
            <a:avLst/>
          </a:prstGeom>
          <a:ln w="88900" cap="sq" cmpd="thickThin">
            <a:solidFill>
              <a:srgbClr val="000000"/>
            </a:solidFill>
            <a:prstDash val="solid"/>
            <a:miter lim="800000"/>
          </a:ln>
          <a:effectLst>
            <a:innerShdw blurRad="76200">
              <a:srgbClr val="000000"/>
            </a:innerShdw>
          </a:effectLst>
        </p:spPr>
      </p:pic>
      <p:sp>
        <p:nvSpPr>
          <p:cNvPr id="3" name="Rectangle 2"/>
          <p:cNvSpPr/>
          <p:nvPr/>
        </p:nvSpPr>
        <p:spPr>
          <a:xfrm>
            <a:off x="1600200" y="5059740"/>
            <a:ext cx="7086600" cy="1569660"/>
          </a:xfrm>
          <a:prstGeom prst="rect">
            <a:avLst/>
          </a:prstGeom>
        </p:spPr>
        <p:txBody>
          <a:bodyPr wrap="square">
            <a:spAutoFit/>
          </a:bodyPr>
          <a:lstStyle/>
          <a:p>
            <a:r>
              <a:rPr lang="en-US" sz="2400" b="1" u="sng" dirty="0" smtClean="0">
                <a:solidFill>
                  <a:srgbClr val="7030A0"/>
                </a:solidFill>
                <a:latin typeface="Times New Roman" pitchFamily="18" charset="0"/>
                <a:cs typeface="Times New Roman" pitchFamily="18" charset="0"/>
              </a:rPr>
              <a:t>Demonstrative adjectives:</a:t>
            </a:r>
          </a:p>
          <a:p>
            <a:r>
              <a:rPr lang="en-US" sz="2400" b="1" dirty="0" smtClean="0">
                <a:latin typeface="Times New Roman" pitchFamily="18" charset="0"/>
                <a:cs typeface="Times New Roman" pitchFamily="18" charset="0"/>
              </a:rPr>
              <a:t> </a:t>
            </a:r>
          </a:p>
          <a:p>
            <a:pPr algn="just"/>
            <a:r>
              <a:rPr lang="en-US" sz="2400" b="1" dirty="0" smtClean="0">
                <a:latin typeface="Times New Roman" pitchFamily="18" charset="0"/>
                <a:cs typeface="Times New Roman" pitchFamily="18" charset="0"/>
              </a:rPr>
              <a:t>Demonstrative adjectives are used when there is a need to point specific things. </a:t>
            </a:r>
            <a:endParaRPr lang="en-US" sz="2400" b="1" dirty="0">
              <a:latin typeface="Times New Roman" pitchFamily="18" charset="0"/>
              <a:cs typeface="Times New Roman" pitchFamily="18" charset="0"/>
            </a:endParaRPr>
          </a:p>
        </p:txBody>
      </p:sp>
      <p:sp>
        <p:nvSpPr>
          <p:cNvPr id="25601" name="Rectangle 1"/>
          <p:cNvSpPr>
            <a:spLocks noChangeArrowheads="1"/>
          </p:cNvSpPr>
          <p:nvPr/>
        </p:nvSpPr>
        <p:spPr bwMode="auto">
          <a:xfrm>
            <a:off x="2667000" y="3733800"/>
            <a:ext cx="4114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2400" b="1" strike="noStrike" cap="none" normalizeH="0" baseline="0" dirty="0" smtClean="0">
                <a:ln>
                  <a:noFill/>
                </a:ln>
                <a:solidFill>
                  <a:srgbClr val="000000"/>
                </a:solidFill>
                <a:effectLst/>
                <a:latin typeface="Arial" pitchFamily="34" charset="0"/>
                <a:ea typeface="Times New Roman" pitchFamily="18" charset="0"/>
                <a:cs typeface="Arial" pitchFamily="34" charset="0"/>
              </a:rPr>
              <a:t>These</a:t>
            </a:r>
            <a:r>
              <a:rPr kumimoji="0" lang="en-US" sz="2400" b="1"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400" b="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gold are valuable.</a:t>
            </a:r>
            <a:endParaRPr kumimoji="0" lang="en-US" sz="2400" b="1"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743200" y="3810000"/>
            <a:ext cx="990600" cy="304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905000" y="4491335"/>
            <a:ext cx="57150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Another Example: This, That, Those etc. </a:t>
            </a:r>
            <a:endParaRPr lang="en-US" sz="2400" b="1" dirty="0">
              <a:latin typeface="Times New Roman" pitchFamily="18" charset="0"/>
              <a:cs typeface="Times New Roman" pitchFamily="18" charset="0"/>
            </a:endParaRPr>
          </a:p>
        </p:txBody>
      </p:sp>
      <p:sp>
        <p:nvSpPr>
          <p:cNvPr id="7" name="Horizontal Scroll 6"/>
          <p:cNvSpPr/>
          <p:nvPr/>
        </p:nvSpPr>
        <p:spPr>
          <a:xfrm>
            <a:off x="3352800" y="76200"/>
            <a:ext cx="2209800" cy="762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Times New Roman" pitchFamily="18" charset="0"/>
                <a:cs typeface="Times New Roman" pitchFamily="18" charset="0"/>
              </a:rPr>
              <a:t>Definition</a:t>
            </a:r>
            <a:endParaRPr lang="en-US" sz="32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12" fill="hold" grpId="0" nodeType="clickEffect">
                                  <p:stCondLst>
                                    <p:cond delay="0"/>
                                  </p:stCondLst>
                                  <p:childTnLst>
                                    <p:set>
                                      <p:cBhvr>
                                        <p:cTn id="10" dur="1" fill="hold">
                                          <p:stCondLst>
                                            <p:cond delay="0"/>
                                          </p:stCondLst>
                                        </p:cTn>
                                        <p:tgtEl>
                                          <p:spTgt spid="25601"/>
                                        </p:tgtEl>
                                        <p:attrNameLst>
                                          <p:attrName>style.visibility</p:attrName>
                                        </p:attrNameLst>
                                      </p:cBhvr>
                                      <p:to>
                                        <p:strVal val="visible"/>
                                      </p:to>
                                    </p:set>
                                    <p:animEffect transition="in" filter="strips(downLeft)">
                                      <p:cBhvr>
                                        <p:cTn id="11" dur="500"/>
                                        <p:tgtEl>
                                          <p:spTgt spid="25601"/>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amond(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5601" grpId="0"/>
      <p:bldP spid="5" grpId="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Picture 1" descr="38966.jpg"/>
          <p:cNvPicPr>
            <a:picLocks noChangeAspect="1"/>
          </p:cNvPicPr>
          <p:nvPr/>
        </p:nvPicPr>
        <p:blipFill>
          <a:blip r:embed="rId2"/>
          <a:stretch>
            <a:fillRect/>
          </a:stretch>
        </p:blipFill>
        <p:spPr>
          <a:xfrm>
            <a:off x="3048000" y="914400"/>
            <a:ext cx="3352800" cy="2514600"/>
          </a:xfrm>
          <a:prstGeom prst="rect">
            <a:avLst/>
          </a:prstGeom>
        </p:spPr>
      </p:pic>
      <p:sp>
        <p:nvSpPr>
          <p:cNvPr id="27649" name="Rectangle 1"/>
          <p:cNvSpPr>
            <a:spLocks noChangeArrowheads="1"/>
          </p:cNvSpPr>
          <p:nvPr/>
        </p:nvSpPr>
        <p:spPr bwMode="auto">
          <a:xfrm>
            <a:off x="2819400" y="3653135"/>
            <a:ext cx="4191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2400" b="1" strike="noStrike" cap="none" normalizeH="0" baseline="0" dirty="0" smtClean="0">
                <a:ln>
                  <a:noFill/>
                </a:ln>
                <a:solidFill>
                  <a:srgbClr val="000000"/>
                </a:solidFill>
                <a:effectLst/>
                <a:latin typeface="Arial" pitchFamily="34" charset="0"/>
                <a:ea typeface="Times New Roman" pitchFamily="18" charset="0"/>
                <a:cs typeface="Arial" pitchFamily="34" charset="0"/>
              </a:rPr>
              <a:t>Many</a:t>
            </a:r>
            <a:r>
              <a:rPr kumimoji="0" lang="en-US" sz="2400" b="1" u="none" strike="noStrike" cap="none" normalizeH="0" baseline="0" dirty="0" smtClean="0">
                <a:ln>
                  <a:noFill/>
                </a:ln>
                <a:solidFill>
                  <a:srgbClr val="000000"/>
                </a:solidFill>
                <a:effectLst/>
                <a:latin typeface="Calibri"/>
                <a:ea typeface="Times New Roman" pitchFamily="18" charset="0"/>
                <a:cs typeface="Arial" pitchFamily="34" charset="0"/>
              </a:rPr>
              <a:t>  </a:t>
            </a:r>
            <a:r>
              <a:rPr kumimoji="0" lang="en-US" sz="2400" b="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children like flower.</a:t>
            </a:r>
            <a:endParaRPr kumimoji="0" lang="en-US" sz="2400" b="1"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2819400" y="3729335"/>
            <a:ext cx="9144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09800" y="4110335"/>
            <a:ext cx="5486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Another Example: any, much more etc.</a:t>
            </a:r>
            <a:endParaRPr lang="en-US" sz="2400" b="1" dirty="0">
              <a:latin typeface="Times New Roman" pitchFamily="18" charset="0"/>
              <a:cs typeface="Times New Roman" pitchFamily="18" charset="0"/>
            </a:endParaRPr>
          </a:p>
        </p:txBody>
      </p:sp>
      <p:sp>
        <p:nvSpPr>
          <p:cNvPr id="6" name="Rectangle 5"/>
          <p:cNvSpPr/>
          <p:nvPr/>
        </p:nvSpPr>
        <p:spPr>
          <a:xfrm>
            <a:off x="1143000" y="4813518"/>
            <a:ext cx="6934200" cy="1815882"/>
          </a:xfrm>
          <a:prstGeom prst="rect">
            <a:avLst/>
          </a:prstGeom>
        </p:spPr>
        <p:txBody>
          <a:bodyPr wrap="square">
            <a:spAutoFit/>
          </a:bodyPr>
          <a:lstStyle/>
          <a:p>
            <a:pPr algn="just"/>
            <a:r>
              <a:rPr lang="en-US" sz="2800" b="1" u="sng" dirty="0" smtClean="0">
                <a:solidFill>
                  <a:srgbClr val="FF0000"/>
                </a:solidFill>
                <a:latin typeface="Times New Roman" pitchFamily="18" charset="0"/>
                <a:cs typeface="Times New Roman" pitchFamily="18" charset="0"/>
              </a:rPr>
              <a:t>Indefinite adjectives:</a:t>
            </a:r>
          </a:p>
          <a:p>
            <a:pPr algn="just"/>
            <a:endParaRPr lang="en-US" sz="2800" b="1"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Indefinite adjectives are used when the sentence has nothing to point out or specify.</a:t>
            </a:r>
            <a:endParaRPr lang="en-US" sz="2800" b="1" dirty="0">
              <a:latin typeface="Times New Roman" pitchFamily="18" charset="0"/>
              <a:cs typeface="Times New Roman" pitchFamily="18" charset="0"/>
            </a:endParaRPr>
          </a:p>
        </p:txBody>
      </p:sp>
      <p:sp>
        <p:nvSpPr>
          <p:cNvPr id="7" name="Horizontal Scroll 6"/>
          <p:cNvSpPr/>
          <p:nvPr/>
        </p:nvSpPr>
        <p:spPr>
          <a:xfrm>
            <a:off x="3352800" y="76200"/>
            <a:ext cx="2209800" cy="762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Times New Roman" pitchFamily="18" charset="0"/>
                <a:cs typeface="Times New Roman" pitchFamily="18" charset="0"/>
              </a:rPr>
              <a:t>Definition</a:t>
            </a:r>
            <a:endParaRPr lang="en-US" sz="32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764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slide(fromBottom)">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 grpId="0"/>
      <p:bldP spid="4" grpId="0" animBg="1"/>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5" name="Rectangle 4"/>
          <p:cNvSpPr/>
          <p:nvPr/>
        </p:nvSpPr>
        <p:spPr>
          <a:xfrm>
            <a:off x="838200" y="4458831"/>
            <a:ext cx="7924800" cy="2246769"/>
          </a:xfrm>
          <a:prstGeom prst="rect">
            <a:avLst/>
          </a:prstGeom>
        </p:spPr>
        <p:txBody>
          <a:bodyPr wrap="square">
            <a:spAutoFit/>
          </a:bodyPr>
          <a:lstStyle/>
          <a:p>
            <a:r>
              <a:rPr lang="en-US" sz="2800" b="1" u="sng" dirty="0" smtClean="0">
                <a:solidFill>
                  <a:srgbClr val="FF0000"/>
                </a:solidFill>
                <a:latin typeface="Times New Roman" pitchFamily="18" charset="0"/>
                <a:cs typeface="Times New Roman" pitchFamily="18" charset="0"/>
              </a:rPr>
              <a:t>Interrogative adjective:</a:t>
            </a:r>
          </a:p>
          <a:p>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An Interrogative adjective modifies a noun or a noun phrase and is similar to the interrogative pronoun. </a:t>
            </a:r>
            <a:endParaRPr lang="en-US" sz="2800" b="1" dirty="0">
              <a:latin typeface="Times New Roman" pitchFamily="18" charset="0"/>
              <a:cs typeface="Times New Roman" pitchFamily="18" charset="0"/>
            </a:endParaRPr>
          </a:p>
        </p:txBody>
      </p:sp>
      <p:sp>
        <p:nvSpPr>
          <p:cNvPr id="28673" name="Rectangle 1"/>
          <p:cNvSpPr>
            <a:spLocks noChangeArrowheads="1"/>
          </p:cNvSpPr>
          <p:nvPr/>
        </p:nvSpPr>
        <p:spPr bwMode="auto">
          <a:xfrm>
            <a:off x="3505200" y="3419104"/>
            <a:ext cx="2514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2400" b="1" u="sng"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Whose</a:t>
            </a:r>
            <a:r>
              <a:rPr kumimoji="0" lang="en-US" sz="2400" b="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son is he?</a:t>
            </a:r>
            <a:endParaRPr kumimoji="0" lang="en-US" sz="2400" b="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TextBox 6"/>
          <p:cNvSpPr txBox="1"/>
          <p:nvPr/>
        </p:nvSpPr>
        <p:spPr>
          <a:xfrm>
            <a:off x="2209800" y="4104904"/>
            <a:ext cx="57912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Another Example: which, why, whom etc.</a:t>
            </a:r>
            <a:endParaRPr lang="en-US" sz="2400" b="1" dirty="0">
              <a:latin typeface="Times New Roman" pitchFamily="18" charset="0"/>
              <a:cs typeface="Times New Roman" pitchFamily="18" charset="0"/>
            </a:endParaRPr>
          </a:p>
        </p:txBody>
      </p:sp>
      <p:sp>
        <p:nvSpPr>
          <p:cNvPr id="6" name="Horizontal Scroll 5"/>
          <p:cNvSpPr/>
          <p:nvPr/>
        </p:nvSpPr>
        <p:spPr>
          <a:xfrm>
            <a:off x="3352800" y="76200"/>
            <a:ext cx="2209800" cy="762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C000"/>
                </a:solidFill>
                <a:latin typeface="Times New Roman" pitchFamily="18" charset="0"/>
                <a:cs typeface="Times New Roman" pitchFamily="18" charset="0"/>
              </a:rPr>
              <a:t>Definition</a:t>
            </a:r>
            <a:endParaRPr lang="en-US" sz="3200" b="1" dirty="0">
              <a:solidFill>
                <a:srgbClr val="FFC000"/>
              </a:solidFill>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0440" y="1828800"/>
            <a:ext cx="2164080" cy="13487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8673"/>
                                        </p:tgtEl>
                                        <p:attrNameLst>
                                          <p:attrName>style.visibility</p:attrName>
                                        </p:attrNameLst>
                                      </p:cBhvr>
                                      <p:to>
                                        <p:strVal val="visible"/>
                                      </p:to>
                                    </p:set>
                                    <p:animEffect transition="in" filter="strips(downLeft)">
                                      <p:cBhvr>
                                        <p:cTn id="7" dur="500"/>
                                        <p:tgtEl>
                                          <p:spTgt spid="2867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8673"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3" name="Content Placeholder 3" descr="xvvvvvzv.jpg"/>
          <p:cNvPicPr>
            <a:picLocks noChangeAspect="1"/>
          </p:cNvPicPr>
          <p:nvPr/>
        </p:nvPicPr>
        <p:blipFill>
          <a:blip r:embed="rId2"/>
          <a:stretch>
            <a:fillRect/>
          </a:stretch>
        </p:blipFill>
        <p:spPr>
          <a:xfrm>
            <a:off x="3746500" y="2438400"/>
            <a:ext cx="1930400" cy="1447800"/>
          </a:xfrm>
          <a:prstGeom prst="rect">
            <a:avLst/>
          </a:prstGeom>
        </p:spPr>
      </p:pic>
      <p:pic>
        <p:nvPicPr>
          <p:cNvPr id="4" name="Content Placeholder 3" descr="xvvvvvzv.jpg"/>
          <p:cNvPicPr>
            <a:picLocks noChangeAspect="1"/>
          </p:cNvPicPr>
          <p:nvPr/>
        </p:nvPicPr>
        <p:blipFill>
          <a:blip r:embed="rId2"/>
          <a:stretch>
            <a:fillRect/>
          </a:stretch>
        </p:blipFill>
        <p:spPr>
          <a:xfrm>
            <a:off x="5829300" y="228600"/>
            <a:ext cx="2743200" cy="2057400"/>
          </a:xfrm>
          <a:prstGeom prst="rect">
            <a:avLst/>
          </a:prstGeom>
        </p:spPr>
      </p:pic>
      <p:sp>
        <p:nvSpPr>
          <p:cNvPr id="6" name="TextBox 5"/>
          <p:cNvSpPr txBox="1"/>
          <p:nvPr/>
        </p:nvSpPr>
        <p:spPr>
          <a:xfrm>
            <a:off x="4000500" y="3886200"/>
            <a:ext cx="14478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BIGGER</a:t>
            </a:r>
            <a:endParaRPr lang="en-US" sz="2400" b="1" dirty="0">
              <a:latin typeface="Times New Roman" pitchFamily="18" charset="0"/>
              <a:cs typeface="Times New Roman" pitchFamily="18" charset="0"/>
            </a:endParaRPr>
          </a:p>
        </p:txBody>
      </p:sp>
      <p:sp>
        <p:nvSpPr>
          <p:cNvPr id="8" name="TextBox 7"/>
          <p:cNvSpPr txBox="1"/>
          <p:nvPr/>
        </p:nvSpPr>
        <p:spPr>
          <a:xfrm>
            <a:off x="3638550" y="5505451"/>
            <a:ext cx="54102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The ball is smaller  than any other balls.</a:t>
            </a:r>
            <a:endParaRPr lang="en-US" sz="2400" b="1" dirty="0">
              <a:latin typeface="Times New Roman" pitchFamily="18" charset="0"/>
              <a:cs typeface="Times New Roman" pitchFamily="18" charset="0"/>
            </a:endParaRPr>
          </a:p>
        </p:txBody>
      </p:sp>
      <p:sp>
        <p:nvSpPr>
          <p:cNvPr id="9" name="Right Arrow 8"/>
          <p:cNvSpPr/>
          <p:nvPr/>
        </p:nvSpPr>
        <p:spPr>
          <a:xfrm rot="5400000">
            <a:off x="3925369" y="4647132"/>
            <a:ext cx="1140863"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086350" y="5581650"/>
            <a:ext cx="10668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562600" y="3657600"/>
            <a:ext cx="3429000" cy="707886"/>
          </a:xfrm>
          <a:prstGeom prst="rect">
            <a:avLst/>
          </a:prstGeom>
          <a:noFill/>
        </p:spPr>
        <p:txBody>
          <a:bodyPr wrap="square" rtlCol="0">
            <a:spAutoFit/>
          </a:bodyPr>
          <a:lstStyle/>
          <a:p>
            <a:r>
              <a:rPr lang="en-US" sz="2000" b="1" dirty="0" smtClean="0">
                <a:solidFill>
                  <a:srgbClr val="FF0000"/>
                </a:solidFill>
                <a:latin typeface="Times New Roman" pitchFamily="18" charset="0"/>
                <a:cs typeface="Times New Roman" pitchFamily="18" charset="0"/>
              </a:rPr>
              <a:t>Another Example: sharper, shorter, longer etc. </a:t>
            </a:r>
            <a:endParaRPr lang="en-US" sz="2000" b="1" dirty="0">
              <a:solidFill>
                <a:srgbClr val="FF0000"/>
              </a:solidFill>
              <a:latin typeface="Times New Roman" pitchFamily="18" charset="0"/>
              <a:cs typeface="Times New Roman" pitchFamily="18" charset="0"/>
            </a:endParaRPr>
          </a:p>
        </p:txBody>
      </p:sp>
      <p:sp>
        <p:nvSpPr>
          <p:cNvPr id="15" name="TextBox 14"/>
          <p:cNvSpPr txBox="1"/>
          <p:nvPr/>
        </p:nvSpPr>
        <p:spPr>
          <a:xfrm>
            <a:off x="6972300" y="2209800"/>
            <a:ext cx="16002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BIGGEST</a:t>
            </a:r>
            <a:endParaRPr lang="en-US" sz="2400" b="1" dirty="0">
              <a:latin typeface="Times New Roman" pitchFamily="18" charset="0"/>
              <a:cs typeface="Times New Roman" pitchFamily="18" charset="0"/>
            </a:endParaRPr>
          </a:p>
        </p:txBody>
      </p:sp>
      <p:pic>
        <p:nvPicPr>
          <p:cNvPr id="16" name="Content Placeholder 3" descr="xvvvvvzv.jpg"/>
          <p:cNvPicPr>
            <a:picLocks noChangeAspect="1"/>
          </p:cNvPicPr>
          <p:nvPr/>
        </p:nvPicPr>
        <p:blipFill>
          <a:blip r:embed="rId2"/>
          <a:stretch>
            <a:fillRect/>
          </a:stretch>
        </p:blipFill>
        <p:spPr>
          <a:xfrm>
            <a:off x="292100" y="4038600"/>
            <a:ext cx="2743200" cy="2057400"/>
          </a:xfrm>
          <a:prstGeom prst="rect">
            <a:avLst/>
          </a:prstGeom>
        </p:spPr>
      </p:pic>
      <p:sp>
        <p:nvSpPr>
          <p:cNvPr id="17" name="TextBox 16"/>
          <p:cNvSpPr txBox="1"/>
          <p:nvPr/>
        </p:nvSpPr>
        <p:spPr>
          <a:xfrm>
            <a:off x="762000" y="6172200"/>
            <a:ext cx="1676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BIGGEST</a:t>
            </a:r>
            <a:endParaRPr lang="en-US" sz="2400" b="1" dirty="0">
              <a:latin typeface="Times New Roman" pitchFamily="18" charset="0"/>
              <a:cs typeface="Times New Roman" pitchFamily="18" charset="0"/>
            </a:endParaRPr>
          </a:p>
        </p:txBody>
      </p:sp>
      <p:sp>
        <p:nvSpPr>
          <p:cNvPr id="18" name="Rectangle 17"/>
          <p:cNvSpPr/>
          <p:nvPr/>
        </p:nvSpPr>
        <p:spPr>
          <a:xfrm>
            <a:off x="228600" y="76200"/>
            <a:ext cx="5181600" cy="2677656"/>
          </a:xfrm>
          <a:prstGeom prst="rect">
            <a:avLst/>
          </a:prstGeom>
        </p:spPr>
        <p:txBody>
          <a:bodyPr wrap="square">
            <a:spAutoFit/>
          </a:bodyPr>
          <a:lstStyle/>
          <a:p>
            <a:pPr algn="just"/>
            <a:r>
              <a:rPr lang="en-US" sz="2400" b="1" u="sng" dirty="0" smtClean="0">
                <a:solidFill>
                  <a:srgbClr val="00B050"/>
                </a:solidFill>
                <a:latin typeface="Times New Roman" pitchFamily="18" charset="0"/>
                <a:cs typeface="Times New Roman" pitchFamily="18" charset="0"/>
              </a:rPr>
              <a:t>Comparative adjectives:</a:t>
            </a:r>
          </a:p>
          <a:p>
            <a:pPr algn="just"/>
            <a:endParaRPr lang="en-US" sz="2400" b="1"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Comparative adjectives are those which imply increase or decrease of the quality or quantity of the nouns. It is used to compare two things in a clause. </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strips(downLeft)">
                                      <p:cBhvr>
                                        <p:cTn id="37" dur="500"/>
                                        <p:tgtEl>
                                          <p:spTgt spid="9"/>
                                        </p:tgtEl>
                                      </p:cBhvr>
                                    </p:animEffect>
                                  </p:childTnLst>
                                </p:cTn>
                              </p:par>
                              <p:par>
                                <p:cTn id="38" presetID="18" presetClass="entr" presetSubtype="12"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strips(downLeft)">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strips(downLeft)">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animBg="1"/>
      <p:bldP spid="10" grpId="0" animBg="1"/>
      <p:bldP spid="11" grpId="0"/>
      <p:bldP spid="15" grpId="0"/>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Picture 1" descr="23042013124234amIlish.JPG"/>
          <p:cNvPicPr>
            <a:picLocks noChangeAspect="1"/>
          </p:cNvPicPr>
          <p:nvPr/>
        </p:nvPicPr>
        <p:blipFill>
          <a:blip r:embed="rId2"/>
          <a:stretch>
            <a:fillRect/>
          </a:stretch>
        </p:blipFill>
        <p:spPr>
          <a:xfrm>
            <a:off x="2895601" y="1084720"/>
            <a:ext cx="3276599" cy="2457449"/>
          </a:xfrm>
          <a:prstGeom prst="rect">
            <a:avLst/>
          </a:prstGeom>
          <a:ln w="88900" cap="sq" cmpd="thickThin">
            <a:solidFill>
              <a:srgbClr val="000000"/>
            </a:solidFill>
            <a:prstDash val="solid"/>
            <a:miter lim="800000"/>
          </a:ln>
          <a:effectLst>
            <a:innerShdw blurRad="76200">
              <a:srgbClr val="000000"/>
            </a:innerShdw>
          </a:effectLst>
        </p:spPr>
      </p:pic>
      <p:sp>
        <p:nvSpPr>
          <p:cNvPr id="3" name="TextBox 2"/>
          <p:cNvSpPr txBox="1"/>
          <p:nvPr/>
        </p:nvSpPr>
        <p:spPr>
          <a:xfrm>
            <a:off x="609600" y="3690104"/>
            <a:ext cx="8305800" cy="461665"/>
          </a:xfrm>
          <a:prstGeom prst="rect">
            <a:avLst/>
          </a:prstGeom>
          <a:noFill/>
        </p:spPr>
        <p:txBody>
          <a:bodyPr wrap="square" rtlCol="0">
            <a:spAutoFit/>
          </a:bodyPr>
          <a:lstStyle/>
          <a:p>
            <a:pPr algn="just"/>
            <a:r>
              <a:rPr lang="en-US" sz="2400" b="1" dirty="0" err="1" smtClean="0">
                <a:latin typeface="Times New Roman" pitchFamily="18" charset="0"/>
                <a:cs typeface="Times New Roman" pitchFamily="18" charset="0"/>
              </a:rPr>
              <a:t>Ilsha</a:t>
            </a:r>
            <a:r>
              <a:rPr lang="en-US" sz="2400" b="1" dirty="0" smtClean="0">
                <a:latin typeface="Times New Roman" pitchFamily="18" charset="0"/>
                <a:cs typeface="Times New Roman" pitchFamily="18" charset="0"/>
              </a:rPr>
              <a:t> fish is the most expensive fish of all fishes in our country.</a:t>
            </a:r>
            <a:endParaRPr lang="en-US" sz="2400" b="1" dirty="0">
              <a:latin typeface="Times New Roman" pitchFamily="18" charset="0"/>
              <a:cs typeface="Times New Roman" pitchFamily="18" charset="0"/>
            </a:endParaRPr>
          </a:p>
        </p:txBody>
      </p:sp>
      <p:sp>
        <p:nvSpPr>
          <p:cNvPr id="4" name="Rectangle 3"/>
          <p:cNvSpPr/>
          <p:nvPr/>
        </p:nvSpPr>
        <p:spPr>
          <a:xfrm>
            <a:off x="2667000" y="3766304"/>
            <a:ext cx="20574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14400" y="4186535"/>
            <a:ext cx="70104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Another Example: sweetest, brightest, sharpest etc.</a:t>
            </a:r>
            <a:endParaRPr lang="en-US" sz="2400" b="1" dirty="0">
              <a:latin typeface="Times New Roman" pitchFamily="18" charset="0"/>
              <a:cs typeface="Times New Roman" pitchFamily="18" charset="0"/>
            </a:endParaRPr>
          </a:p>
        </p:txBody>
      </p:sp>
      <p:sp>
        <p:nvSpPr>
          <p:cNvPr id="6" name="Rectangle 5"/>
          <p:cNvSpPr/>
          <p:nvPr/>
        </p:nvSpPr>
        <p:spPr>
          <a:xfrm>
            <a:off x="609600" y="4813518"/>
            <a:ext cx="8001000" cy="1815882"/>
          </a:xfrm>
          <a:prstGeom prst="rect">
            <a:avLst/>
          </a:prstGeom>
        </p:spPr>
        <p:txBody>
          <a:bodyPr wrap="square">
            <a:spAutoFit/>
          </a:bodyPr>
          <a:lstStyle/>
          <a:p>
            <a:pPr algn="just"/>
            <a:r>
              <a:rPr lang="en-US" sz="2800" b="1" u="sng" dirty="0" smtClean="0">
                <a:solidFill>
                  <a:srgbClr val="FF0000"/>
                </a:solidFill>
                <a:latin typeface="Times New Roman" pitchFamily="18" charset="0"/>
                <a:cs typeface="Times New Roman" pitchFamily="18" charset="0"/>
              </a:rPr>
              <a:t>Superlative adjectives:</a:t>
            </a:r>
          </a:p>
          <a:p>
            <a:pPr algn="just"/>
            <a:r>
              <a:rPr lang="en-US" sz="2800" b="1" dirty="0" smtClean="0">
                <a:latin typeface="Times New Roman" pitchFamily="18" charset="0"/>
                <a:cs typeface="Times New Roman" pitchFamily="18" charset="0"/>
              </a:rPr>
              <a:t>Superlative adjectives express the greatest increase or decrease of the quality; it conveys the supreme value of the noun in question. </a:t>
            </a:r>
            <a:endParaRPr lang="en-US" sz="2800" b="1" dirty="0">
              <a:latin typeface="Times New Roman" pitchFamily="18" charset="0"/>
              <a:cs typeface="Times New Roman" pitchFamily="18" charset="0"/>
            </a:endParaRPr>
          </a:p>
        </p:txBody>
      </p:sp>
      <p:sp>
        <p:nvSpPr>
          <p:cNvPr id="7" name="Horizontal Scroll 6"/>
          <p:cNvSpPr/>
          <p:nvPr/>
        </p:nvSpPr>
        <p:spPr>
          <a:xfrm>
            <a:off x="3352800" y="152400"/>
            <a:ext cx="2209800" cy="762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C000"/>
                </a:solidFill>
                <a:latin typeface="Times New Roman" pitchFamily="18" charset="0"/>
                <a:cs typeface="Times New Roman" pitchFamily="18" charset="0"/>
              </a:rPr>
              <a:t>Definition</a:t>
            </a:r>
            <a:endParaRPr lang="en-US" sz="3200" b="1" dirty="0">
              <a:solidFill>
                <a:srgbClr val="FFC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trips(downLeft)">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3581400" y="152400"/>
            <a:ext cx="2209800" cy="584775"/>
          </a:xfrm>
          <a:prstGeom prst="rect">
            <a:avLst/>
          </a:prstGeom>
          <a:solidFill>
            <a:schemeClr val="accent6">
              <a:lumMod val="40000"/>
              <a:lumOff val="60000"/>
            </a:schemeClr>
          </a:solidFill>
          <a:ln w="57150">
            <a:solidFill>
              <a:srgbClr val="FF0000"/>
            </a:solidFill>
          </a:ln>
        </p:spPr>
        <p:txBody>
          <a:bodyPr wrap="square" rtlCol="0">
            <a:spAutoFit/>
          </a:bodyPr>
          <a:lstStyle/>
          <a:p>
            <a:pPr algn="just"/>
            <a:r>
              <a:rPr lang="en-US" sz="3200" b="1" dirty="0" smtClean="0">
                <a:latin typeface="Times New Roman" pitchFamily="18" charset="0"/>
                <a:cs typeface="Times New Roman" pitchFamily="18" charset="0"/>
              </a:rPr>
              <a:t>Pair Work</a:t>
            </a:r>
            <a:endParaRPr lang="en-US" sz="3200" b="1" dirty="0">
              <a:latin typeface="Times New Roman" pitchFamily="18" charset="0"/>
              <a:cs typeface="Times New Roman" pitchFamily="18" charset="0"/>
            </a:endParaRPr>
          </a:p>
        </p:txBody>
      </p:sp>
      <p:sp>
        <p:nvSpPr>
          <p:cNvPr id="3" name="TextBox 2"/>
          <p:cNvSpPr txBox="1"/>
          <p:nvPr/>
        </p:nvSpPr>
        <p:spPr>
          <a:xfrm>
            <a:off x="1143000" y="914400"/>
            <a:ext cx="7010400" cy="461665"/>
          </a:xfrm>
          <a:prstGeom prst="rect">
            <a:avLst/>
          </a:prstGeom>
          <a:noFill/>
        </p:spPr>
        <p:txBody>
          <a:bodyPr wrap="square" rtlCol="0">
            <a:spAutoFit/>
          </a:bodyPr>
          <a:lstStyle/>
          <a:p>
            <a:pPr algn="just"/>
            <a:r>
              <a:rPr lang="en-US" sz="2400" b="1" u="sng" dirty="0" smtClean="0">
                <a:solidFill>
                  <a:srgbClr val="00B0F0"/>
                </a:solidFill>
                <a:latin typeface="Times New Roman" pitchFamily="18" charset="0"/>
                <a:cs typeface="Times New Roman" pitchFamily="18" charset="0"/>
              </a:rPr>
              <a:t>Find out proper adjectives from below the sentences</a:t>
            </a:r>
            <a:endParaRPr lang="en-US" sz="2400" b="1" u="sng" dirty="0">
              <a:solidFill>
                <a:srgbClr val="00B0F0"/>
              </a:solidFill>
              <a:latin typeface="Times New Roman" pitchFamily="18" charset="0"/>
              <a:cs typeface="Times New Roman" pitchFamily="18" charset="0"/>
            </a:endParaRPr>
          </a:p>
        </p:txBody>
      </p:sp>
      <p:sp>
        <p:nvSpPr>
          <p:cNvPr id="4" name="TextBox 3"/>
          <p:cNvSpPr txBox="1"/>
          <p:nvPr/>
        </p:nvSpPr>
        <p:spPr>
          <a:xfrm>
            <a:off x="533400" y="1828800"/>
            <a:ext cx="8458200" cy="3877985"/>
          </a:xfrm>
          <a:prstGeom prst="rect">
            <a:avLst/>
          </a:prstGeom>
          <a:solidFill>
            <a:schemeClr val="bg1"/>
          </a:solidFill>
        </p:spPr>
        <p:txBody>
          <a:bodyPr wrap="square" rtlCol="0">
            <a:spAutoFit/>
          </a:bodyPr>
          <a:lstStyle/>
          <a:p>
            <a:pPr marL="342900" indent="-342900">
              <a:lnSpc>
                <a:spcPct val="150000"/>
              </a:lnSpc>
              <a:buFont typeface="+mj-lt"/>
              <a:buAutoNum type="alphaLcParenR"/>
            </a:pPr>
            <a:r>
              <a:rPr lang="en-US" sz="2000" b="1" dirty="0" smtClean="0">
                <a:latin typeface="Times New Roman" pitchFamily="18" charset="0"/>
                <a:cs typeface="Times New Roman" pitchFamily="18" charset="0"/>
              </a:rPr>
              <a:t>Honey is sweet.</a:t>
            </a:r>
          </a:p>
          <a:p>
            <a:pPr marL="342900" indent="-342900">
              <a:lnSpc>
                <a:spcPct val="150000"/>
              </a:lnSpc>
              <a:buFont typeface="+mj-lt"/>
              <a:buAutoNum type="alphaLcParenR"/>
            </a:pPr>
            <a:r>
              <a:rPr lang="en-US" sz="2000" b="1" dirty="0" smtClean="0">
                <a:latin typeface="Times New Roman" pitchFamily="18" charset="0"/>
                <a:cs typeface="Times New Roman" pitchFamily="18" charset="0"/>
              </a:rPr>
              <a:t>Gold  is more valuable than any other metal.</a:t>
            </a:r>
          </a:p>
          <a:p>
            <a:pPr marL="342900" indent="-342900">
              <a:lnSpc>
                <a:spcPct val="150000"/>
              </a:lnSpc>
              <a:buFont typeface="+mj-lt"/>
              <a:buAutoNum type="alphaLcParenR"/>
            </a:pPr>
            <a:r>
              <a:rPr lang="en-US" sz="2000" b="1" dirty="0" smtClean="0">
                <a:latin typeface="Times New Roman" pitchFamily="18" charset="0"/>
                <a:cs typeface="Times New Roman" pitchFamily="18" charset="0"/>
              </a:rPr>
              <a:t>Which  pen do you like?</a:t>
            </a:r>
          </a:p>
          <a:p>
            <a:pPr marL="342900" indent="-342900">
              <a:lnSpc>
                <a:spcPct val="150000"/>
              </a:lnSpc>
              <a:buFont typeface="+mj-lt"/>
              <a:buAutoNum type="alphaLcParenR"/>
            </a:pPr>
            <a:r>
              <a:rPr lang="en-US" sz="2000" b="1" dirty="0" smtClean="0">
                <a:latin typeface="Times New Roman" pitchFamily="18" charset="0"/>
                <a:cs typeface="Times New Roman" pitchFamily="18" charset="0"/>
              </a:rPr>
              <a:t>Many  children like dinosaurs.</a:t>
            </a:r>
          </a:p>
          <a:p>
            <a:pPr marL="342900" indent="-342900">
              <a:lnSpc>
                <a:spcPct val="150000"/>
              </a:lnSpc>
              <a:buFont typeface="+mj-lt"/>
              <a:buAutoNum type="alphaLcParenR"/>
            </a:pPr>
            <a:r>
              <a:rPr lang="en-US" sz="2000" b="1" dirty="0" smtClean="0">
                <a:latin typeface="Times New Roman" pitchFamily="18" charset="0"/>
                <a:cs typeface="Times New Roman" pitchFamily="18" charset="0"/>
              </a:rPr>
              <a:t>This  is the most interesting subject for me.</a:t>
            </a:r>
          </a:p>
          <a:p>
            <a:pPr marL="342900" lvl="0" indent="-342900">
              <a:lnSpc>
                <a:spcPct val="150000"/>
              </a:lnSpc>
              <a:buFont typeface="+mj-lt"/>
              <a:buAutoNum type="alphaLcParenR"/>
            </a:pPr>
            <a:r>
              <a:rPr lang="en-US" sz="2000" b="1" dirty="0" smtClean="0">
                <a:latin typeface="Times New Roman" pitchFamily="18" charset="0"/>
                <a:cs typeface="Times New Roman" pitchFamily="18" charset="0"/>
              </a:rPr>
              <a:t>Is there any water in the bottle?</a:t>
            </a:r>
          </a:p>
          <a:p>
            <a:pPr marL="342900" indent="-342900">
              <a:lnSpc>
                <a:spcPct val="150000"/>
              </a:lnSpc>
              <a:buFont typeface="+mj-lt"/>
              <a:buAutoNum type="alphaLcParenR"/>
            </a:pPr>
            <a:r>
              <a:rPr lang="en-US" sz="2000" b="1" dirty="0" smtClean="0">
                <a:latin typeface="Times New Roman" pitchFamily="18" charset="0"/>
                <a:cs typeface="Times New Roman" pitchFamily="18" charset="0"/>
              </a:rPr>
              <a:t>The classes on Monday will be presented by Dr. Mary and Prof. Kate.</a:t>
            </a:r>
          </a:p>
          <a:p>
            <a:pPr lvl="0"/>
            <a:endParaRPr lang="en-US" dirty="0" smtClean="0"/>
          </a:p>
          <a:p>
            <a:endParaRPr lang="en-US" dirty="0"/>
          </a:p>
        </p:txBody>
      </p:sp>
      <p:sp>
        <p:nvSpPr>
          <p:cNvPr id="6" name="Rectangle 5"/>
          <p:cNvSpPr/>
          <p:nvPr/>
        </p:nvSpPr>
        <p:spPr>
          <a:xfrm>
            <a:off x="1905000" y="1981200"/>
            <a:ext cx="6858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 name="Rectangle 6"/>
          <p:cNvSpPr/>
          <p:nvPr/>
        </p:nvSpPr>
        <p:spPr>
          <a:xfrm>
            <a:off x="914400" y="2438400"/>
            <a:ext cx="6858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8" name="Rectangle 7"/>
          <p:cNvSpPr/>
          <p:nvPr/>
        </p:nvSpPr>
        <p:spPr>
          <a:xfrm>
            <a:off x="914400" y="2895600"/>
            <a:ext cx="8382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 name="Rectangle 8"/>
          <p:cNvSpPr/>
          <p:nvPr/>
        </p:nvSpPr>
        <p:spPr>
          <a:xfrm>
            <a:off x="2438400" y="2438400"/>
            <a:ext cx="9906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0" name="Rectangle 9"/>
          <p:cNvSpPr/>
          <p:nvPr/>
        </p:nvSpPr>
        <p:spPr>
          <a:xfrm>
            <a:off x="914400" y="3352800"/>
            <a:ext cx="7620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1" name="Rectangle 10"/>
          <p:cNvSpPr/>
          <p:nvPr/>
        </p:nvSpPr>
        <p:spPr>
          <a:xfrm>
            <a:off x="914400" y="3810000"/>
            <a:ext cx="6096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2" name="Rectangle 11"/>
          <p:cNvSpPr/>
          <p:nvPr/>
        </p:nvSpPr>
        <p:spPr>
          <a:xfrm>
            <a:off x="1828800" y="4267200"/>
            <a:ext cx="4572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3" name="Rectangle 12"/>
          <p:cNvSpPr/>
          <p:nvPr/>
        </p:nvSpPr>
        <p:spPr>
          <a:xfrm>
            <a:off x="5715000" y="4724400"/>
            <a:ext cx="3810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4" name="Rectangle 13"/>
          <p:cNvSpPr/>
          <p:nvPr/>
        </p:nvSpPr>
        <p:spPr>
          <a:xfrm>
            <a:off x="7239000" y="4648200"/>
            <a:ext cx="6096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fltVal val="0"/>
                                          </p:val>
                                        </p:tav>
                                        <p:tav tm="100000">
                                          <p:val>
                                            <p:strVal val="#ppt_w"/>
                                          </p:val>
                                        </p:tav>
                                      </p:tavLst>
                                    </p:anim>
                                    <p:anim calcmode="lin" valueType="num">
                                      <p:cBhvr>
                                        <p:cTn id="40" dur="500" fill="hold"/>
                                        <p:tgtEl>
                                          <p:spTgt spid="13"/>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500" fill="hold"/>
                                        <p:tgtEl>
                                          <p:spTgt spid="14"/>
                                        </p:tgtEl>
                                        <p:attrNameLst>
                                          <p:attrName>ppt_w</p:attrName>
                                        </p:attrNameLst>
                                      </p:cBhvr>
                                      <p:tavLst>
                                        <p:tav tm="0">
                                          <p:val>
                                            <p:fltVal val="0"/>
                                          </p:val>
                                        </p:tav>
                                        <p:tav tm="100000">
                                          <p:val>
                                            <p:strVal val="#ppt_w"/>
                                          </p:val>
                                        </p:tav>
                                      </p:tavLst>
                                    </p:anim>
                                    <p:anim calcmode="lin" valueType="num">
                                      <p:cBhvr>
                                        <p:cTn id="44" dur="500" fill="hold"/>
                                        <p:tgtEl>
                                          <p:spTgt spid="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00400" y="304800"/>
            <a:ext cx="4191000" cy="762000"/>
          </a:xfrm>
          <a:solidFill>
            <a:schemeClr val="accent2">
              <a:lumMod val="40000"/>
              <a:lumOff val="60000"/>
            </a:schemeClr>
          </a:solidFill>
          <a:ln w="38100">
            <a:solidFill>
              <a:srgbClr val="C00000"/>
            </a:solidFill>
          </a:ln>
        </p:spPr>
        <p:style>
          <a:lnRef idx="2">
            <a:schemeClr val="dk1"/>
          </a:lnRef>
          <a:fillRef idx="1">
            <a:schemeClr val="lt1"/>
          </a:fillRef>
          <a:effectRef idx="0">
            <a:schemeClr val="dk1"/>
          </a:effectRef>
          <a:fontRef idx="minor">
            <a:schemeClr val="dk1"/>
          </a:fontRef>
        </p:style>
        <p:txBody>
          <a:bodyPr>
            <a:normAutofit/>
          </a:bodyPr>
          <a:lstStyle/>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Identity-</a:t>
            </a:r>
            <a:endParaRPr lang="en-US" dirty="0">
              <a:latin typeface="Times New Roman" pitchFamily="18" charset="0"/>
              <a:cs typeface="Times New Roman" pitchFamily="18" charset="0"/>
            </a:endParaRPr>
          </a:p>
        </p:txBody>
      </p:sp>
      <p:sp>
        <p:nvSpPr>
          <p:cNvPr id="3" name="Content Placeholder 2"/>
          <p:cNvSpPr>
            <a:spLocks noGrp="1"/>
          </p:cNvSpPr>
          <p:nvPr>
            <p:ph sz="half" idx="1"/>
          </p:nvPr>
        </p:nvSpPr>
        <p:spPr>
          <a:xfrm>
            <a:off x="228600" y="1524000"/>
            <a:ext cx="4648200" cy="2819401"/>
          </a:xfrm>
          <a:ln/>
          <a:scene3d>
            <a:camera prst="orthographicFront"/>
            <a:lightRig rig="threePt" dir="t"/>
          </a:scene3d>
          <a:sp3d>
            <a:bevelT prst="relaxedInset"/>
          </a:sp3d>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buNone/>
            </a:pPr>
            <a:endParaRPr lang="en-US" b="1" dirty="0" smtClean="0">
              <a:latin typeface="Times New Roman" pitchFamily="18" charset="0"/>
              <a:cs typeface="Times New Roman" pitchFamily="18" charset="0"/>
            </a:endParaRPr>
          </a:p>
          <a:p>
            <a:pPr>
              <a:buNone/>
            </a:pPr>
            <a:r>
              <a:rPr lang="en-US" b="1" dirty="0" err="1" smtClean="0">
                <a:latin typeface="Times New Roman" pitchFamily="18" charset="0"/>
                <a:cs typeface="Times New Roman" pitchFamily="18" charset="0"/>
              </a:rPr>
              <a:t>Md.Ahsan</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H</a:t>
            </a:r>
            <a:r>
              <a:rPr lang="en-US" b="1" dirty="0" err="1" smtClean="0">
                <a:latin typeface="Times New Roman" pitchFamily="18" charset="0"/>
                <a:cs typeface="Times New Roman" pitchFamily="18" charset="0"/>
              </a:rPr>
              <a:t>abib</a:t>
            </a: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Assistant Teacher (English)</a:t>
            </a:r>
          </a:p>
          <a:p>
            <a:pPr>
              <a:buNone/>
            </a:pPr>
            <a:r>
              <a:rPr lang="en-US" b="1" dirty="0" smtClean="0">
                <a:latin typeface="Times New Roman" pitchFamily="18" charset="0"/>
                <a:cs typeface="Times New Roman" pitchFamily="18" charset="0"/>
              </a:rPr>
              <a:t>SPPM High School</a:t>
            </a:r>
          </a:p>
          <a:p>
            <a:pPr>
              <a:buNone/>
            </a:pPr>
            <a:r>
              <a:rPr lang="en-US" b="1" dirty="0" err="1" smtClean="0">
                <a:latin typeface="Times New Roman" pitchFamily="18" charset="0"/>
                <a:cs typeface="Times New Roman" pitchFamily="18" charset="0"/>
              </a:rPr>
              <a:t>Chhatak,Sunamgonj</a:t>
            </a:r>
            <a:r>
              <a:rPr lang="en-US" b="1" dirty="0" smtClean="0">
                <a:latin typeface="Times New Roman" pitchFamily="18" charset="0"/>
                <a:cs typeface="Times New Roman" pitchFamily="18" charset="0"/>
              </a:rPr>
              <a:t>.</a:t>
            </a:r>
          </a:p>
          <a:p>
            <a:pPr>
              <a:buNone/>
            </a:pPr>
            <a:r>
              <a:rPr lang="en-US" b="1" dirty="0" err="1" smtClean="0">
                <a:latin typeface="Times New Roman" pitchFamily="18" charset="0"/>
                <a:cs typeface="Times New Roman" pitchFamily="18" charset="0"/>
              </a:rPr>
              <a:t>E-mail:ahsanpress</a:t>
            </a:r>
            <a:r>
              <a:rPr lang="en-US" b="1" dirty="0" err="1" smtClean="0">
                <a:latin typeface="Times New Roman" pitchFamily="18" charset="0"/>
                <a:cs typeface="Times New Roman" pitchFamily="18" charset="0"/>
                <a:hlinkClick r:id="rId3"/>
              </a:rPr>
              <a:t>@gmail.com</a:t>
            </a:r>
            <a:endParaRPr lang="en-US" b="1"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
        <p:nvSpPr>
          <p:cNvPr id="5" name="Content Placeholder 4"/>
          <p:cNvSpPr>
            <a:spLocks noGrp="1"/>
          </p:cNvSpPr>
          <p:nvPr>
            <p:ph sz="half" idx="2"/>
          </p:nvPr>
        </p:nvSpPr>
        <p:spPr>
          <a:xfrm>
            <a:off x="5029200" y="1676400"/>
            <a:ext cx="3962400" cy="251460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r>
              <a:rPr lang="en-US" dirty="0" err="1" smtClean="0"/>
              <a:t>Class:Eight</a:t>
            </a:r>
            <a:endParaRPr lang="en-US" dirty="0" smtClean="0"/>
          </a:p>
          <a:p>
            <a:r>
              <a:rPr lang="en-US" dirty="0" err="1" smtClean="0"/>
              <a:t>Sub:English</a:t>
            </a:r>
            <a:r>
              <a:rPr lang="en-US" dirty="0" smtClean="0"/>
              <a:t> </a:t>
            </a:r>
            <a:r>
              <a:rPr lang="en-US" dirty="0" err="1" smtClean="0"/>
              <a:t>Grammer</a:t>
            </a:r>
            <a:endParaRPr lang="en-US" dirty="0" smtClean="0"/>
          </a:p>
          <a:p>
            <a:r>
              <a:rPr lang="en-US" dirty="0" smtClean="0"/>
              <a:t>Time: 40 Min</a:t>
            </a:r>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2400" y="1546860"/>
            <a:ext cx="812799" cy="9144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3429000" y="228600"/>
            <a:ext cx="2286000" cy="584775"/>
          </a:xfrm>
          <a:prstGeom prst="rect">
            <a:avLst/>
          </a:prstGeom>
          <a:solidFill>
            <a:schemeClr val="accent6">
              <a:lumMod val="40000"/>
              <a:lumOff val="60000"/>
            </a:schemeClr>
          </a:solidFill>
          <a:ln w="57150">
            <a:solidFill>
              <a:srgbClr val="FF0000"/>
            </a:solidFill>
          </a:ln>
        </p:spPr>
        <p:txBody>
          <a:bodyPr wrap="square" rtlCol="0">
            <a:spAutoFit/>
          </a:bodyPr>
          <a:lstStyle/>
          <a:p>
            <a:r>
              <a:rPr lang="en-US" sz="3200" b="1" dirty="0" smtClean="0">
                <a:latin typeface="Times New Roman" pitchFamily="18" charset="0"/>
                <a:cs typeface="Times New Roman" pitchFamily="18" charset="0"/>
              </a:rPr>
              <a:t>Evaluation</a:t>
            </a:r>
            <a:endParaRPr lang="en-US" b="1" dirty="0">
              <a:latin typeface="Times New Roman" pitchFamily="18" charset="0"/>
              <a:cs typeface="Times New Roman" pitchFamily="18" charset="0"/>
            </a:endParaRPr>
          </a:p>
        </p:txBody>
      </p:sp>
      <p:sp>
        <p:nvSpPr>
          <p:cNvPr id="3" name="TextBox 2"/>
          <p:cNvSpPr txBox="1"/>
          <p:nvPr/>
        </p:nvSpPr>
        <p:spPr>
          <a:xfrm>
            <a:off x="457200" y="1905000"/>
            <a:ext cx="838200" cy="381000"/>
          </a:xfrm>
          <a:prstGeom prst="rect">
            <a:avLst/>
          </a:prstGeom>
          <a:noFill/>
        </p:spPr>
        <p:txBody>
          <a:bodyPr wrap="square" rtlCol="0">
            <a:spAutoFit/>
          </a:bodyPr>
          <a:lstStyle/>
          <a:p>
            <a:r>
              <a:rPr lang="en-US" b="1" dirty="0" smtClean="0">
                <a:solidFill>
                  <a:srgbClr val="C00000"/>
                </a:solidFill>
              </a:rPr>
              <a:t>which</a:t>
            </a:r>
            <a:endParaRPr lang="en-US" b="1" dirty="0">
              <a:solidFill>
                <a:srgbClr val="C00000"/>
              </a:solidFill>
            </a:endParaRPr>
          </a:p>
        </p:txBody>
      </p:sp>
      <p:sp>
        <p:nvSpPr>
          <p:cNvPr id="4" name="TextBox 3"/>
          <p:cNvSpPr txBox="1"/>
          <p:nvPr/>
        </p:nvSpPr>
        <p:spPr>
          <a:xfrm>
            <a:off x="1676400" y="1905000"/>
            <a:ext cx="914400" cy="369332"/>
          </a:xfrm>
          <a:prstGeom prst="rect">
            <a:avLst/>
          </a:prstGeom>
          <a:noFill/>
        </p:spPr>
        <p:txBody>
          <a:bodyPr wrap="square" rtlCol="0">
            <a:spAutoFit/>
          </a:bodyPr>
          <a:lstStyle/>
          <a:p>
            <a:r>
              <a:rPr lang="en-US" b="1" dirty="0" smtClean="0">
                <a:solidFill>
                  <a:srgbClr val="FF0000"/>
                </a:solidFill>
              </a:rPr>
              <a:t>their</a:t>
            </a:r>
            <a:endParaRPr lang="en-US" b="1" dirty="0">
              <a:solidFill>
                <a:srgbClr val="FF0000"/>
              </a:solidFill>
            </a:endParaRPr>
          </a:p>
        </p:txBody>
      </p:sp>
      <p:sp>
        <p:nvSpPr>
          <p:cNvPr id="5" name="TextBox 4"/>
          <p:cNvSpPr txBox="1"/>
          <p:nvPr/>
        </p:nvSpPr>
        <p:spPr>
          <a:xfrm>
            <a:off x="2819400" y="1905000"/>
            <a:ext cx="990600" cy="381000"/>
          </a:xfrm>
          <a:prstGeom prst="rect">
            <a:avLst/>
          </a:prstGeom>
          <a:noFill/>
        </p:spPr>
        <p:txBody>
          <a:bodyPr wrap="square" rtlCol="0">
            <a:spAutoFit/>
          </a:bodyPr>
          <a:lstStyle/>
          <a:p>
            <a:r>
              <a:rPr lang="en-US" b="1" dirty="0" smtClean="0">
                <a:solidFill>
                  <a:srgbClr val="FFC000"/>
                </a:solidFill>
              </a:rPr>
              <a:t>younger</a:t>
            </a:r>
            <a:endParaRPr lang="en-US" b="1" dirty="0">
              <a:solidFill>
                <a:srgbClr val="FFC000"/>
              </a:solidFill>
            </a:endParaRPr>
          </a:p>
        </p:txBody>
      </p:sp>
      <p:sp>
        <p:nvSpPr>
          <p:cNvPr id="6" name="TextBox 5"/>
          <p:cNvSpPr txBox="1"/>
          <p:nvPr/>
        </p:nvSpPr>
        <p:spPr>
          <a:xfrm>
            <a:off x="4191000" y="1905000"/>
            <a:ext cx="838200" cy="369332"/>
          </a:xfrm>
          <a:prstGeom prst="rect">
            <a:avLst/>
          </a:prstGeom>
          <a:noFill/>
        </p:spPr>
        <p:txBody>
          <a:bodyPr wrap="square" rtlCol="0">
            <a:spAutoFit/>
          </a:bodyPr>
          <a:lstStyle/>
          <a:p>
            <a:r>
              <a:rPr lang="en-US" b="1" dirty="0" smtClean="0">
                <a:solidFill>
                  <a:srgbClr val="92D050"/>
                </a:solidFill>
              </a:rPr>
              <a:t>Cool</a:t>
            </a:r>
            <a:r>
              <a:rPr lang="en-US" dirty="0" smtClean="0"/>
              <a:t> </a:t>
            </a:r>
            <a:endParaRPr lang="en-US" dirty="0"/>
          </a:p>
        </p:txBody>
      </p:sp>
      <p:sp>
        <p:nvSpPr>
          <p:cNvPr id="8" name="TextBox 7"/>
          <p:cNvSpPr txBox="1"/>
          <p:nvPr/>
        </p:nvSpPr>
        <p:spPr>
          <a:xfrm>
            <a:off x="5181600" y="1905000"/>
            <a:ext cx="626005" cy="369332"/>
          </a:xfrm>
          <a:prstGeom prst="rect">
            <a:avLst/>
          </a:prstGeom>
          <a:noFill/>
        </p:spPr>
        <p:txBody>
          <a:bodyPr wrap="none" rtlCol="0">
            <a:spAutoFit/>
          </a:bodyPr>
          <a:lstStyle/>
          <a:p>
            <a:r>
              <a:rPr lang="en-US" b="1" dirty="0" smtClean="0">
                <a:solidFill>
                  <a:srgbClr val="00B050"/>
                </a:solidFill>
              </a:rPr>
              <a:t>little</a:t>
            </a:r>
            <a:endParaRPr lang="en-US" b="1" dirty="0">
              <a:solidFill>
                <a:srgbClr val="00B050"/>
              </a:solidFill>
            </a:endParaRPr>
          </a:p>
        </p:txBody>
      </p:sp>
      <p:sp>
        <p:nvSpPr>
          <p:cNvPr id="9" name="TextBox 8"/>
          <p:cNvSpPr txBox="1"/>
          <p:nvPr/>
        </p:nvSpPr>
        <p:spPr>
          <a:xfrm>
            <a:off x="6096000" y="1905000"/>
            <a:ext cx="1143000" cy="369332"/>
          </a:xfrm>
          <a:prstGeom prst="rect">
            <a:avLst/>
          </a:prstGeom>
          <a:noFill/>
        </p:spPr>
        <p:txBody>
          <a:bodyPr wrap="square" rtlCol="0">
            <a:spAutoFit/>
          </a:bodyPr>
          <a:lstStyle/>
          <a:p>
            <a:r>
              <a:rPr lang="en-US" b="1" dirty="0" smtClean="0">
                <a:solidFill>
                  <a:srgbClr val="00B0F0"/>
                </a:solidFill>
              </a:rPr>
              <a:t>these</a:t>
            </a:r>
            <a:endParaRPr lang="en-US" b="1" dirty="0">
              <a:solidFill>
                <a:srgbClr val="00B0F0"/>
              </a:solidFill>
            </a:endParaRPr>
          </a:p>
        </p:txBody>
      </p:sp>
      <p:sp>
        <p:nvSpPr>
          <p:cNvPr id="10" name="TextBox 9"/>
          <p:cNvSpPr txBox="1"/>
          <p:nvPr/>
        </p:nvSpPr>
        <p:spPr>
          <a:xfrm>
            <a:off x="6781800" y="1905000"/>
            <a:ext cx="838200" cy="369332"/>
          </a:xfrm>
          <a:prstGeom prst="rect">
            <a:avLst/>
          </a:prstGeom>
          <a:noFill/>
        </p:spPr>
        <p:txBody>
          <a:bodyPr wrap="square" rtlCol="0">
            <a:spAutoFit/>
          </a:bodyPr>
          <a:lstStyle/>
          <a:p>
            <a:r>
              <a:rPr lang="en-US" b="1" dirty="0" smtClean="0">
                <a:solidFill>
                  <a:srgbClr val="FF0000"/>
                </a:solidFill>
              </a:rPr>
              <a:t>tallest</a:t>
            </a:r>
            <a:endParaRPr lang="en-US" b="1" dirty="0">
              <a:solidFill>
                <a:srgbClr val="FF0000"/>
              </a:solidFill>
            </a:endParaRPr>
          </a:p>
        </p:txBody>
      </p:sp>
      <p:sp>
        <p:nvSpPr>
          <p:cNvPr id="11" name="TextBox 10"/>
          <p:cNvSpPr txBox="1"/>
          <p:nvPr/>
        </p:nvSpPr>
        <p:spPr>
          <a:xfrm>
            <a:off x="1295400" y="914400"/>
            <a:ext cx="6705600" cy="954107"/>
          </a:xfrm>
          <a:prstGeom prst="rect">
            <a:avLst/>
          </a:prstGeom>
          <a:noFill/>
        </p:spPr>
        <p:txBody>
          <a:bodyPr wrap="square" rtlCol="0">
            <a:spAutoFit/>
          </a:bodyPr>
          <a:lstStyle/>
          <a:p>
            <a:r>
              <a:rPr lang="en-US" sz="2800" b="1" u="sng" dirty="0" smtClean="0">
                <a:latin typeface="Times New Roman" pitchFamily="18" charset="0"/>
                <a:cs typeface="Times New Roman" pitchFamily="18" charset="0"/>
              </a:rPr>
              <a:t>Fill in the blanks with suitable adjective from following the lines-</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12" name="TextBox 11"/>
          <p:cNvSpPr txBox="1"/>
          <p:nvPr/>
        </p:nvSpPr>
        <p:spPr>
          <a:xfrm>
            <a:off x="1219201" y="4120277"/>
            <a:ext cx="6629399" cy="2585323"/>
          </a:xfrm>
          <a:prstGeom prst="rect">
            <a:avLst/>
          </a:prstGeom>
          <a:noFill/>
        </p:spPr>
        <p:txBody>
          <a:bodyPr wrap="square" rtlCol="0">
            <a:spAutoFit/>
          </a:bodyPr>
          <a:lstStyle/>
          <a:p>
            <a:pPr algn="just">
              <a:lnSpc>
                <a:spcPct val="200000"/>
              </a:lnSpc>
            </a:pPr>
            <a:r>
              <a:rPr lang="en-US" dirty="0" smtClean="0"/>
              <a:t>Marry is the ………….. Of all the student. The detective is …………. than the thief. ……….. leaves turn color first? ………… mangoes are sour. Have you seen ……….. house? The weather will be ………… and ………. . He has ……….. Intelligence.</a:t>
            </a:r>
          </a:p>
          <a:p>
            <a:endParaRPr lang="en-US" dirty="0"/>
          </a:p>
        </p:txBody>
      </p:sp>
      <p:sp>
        <p:nvSpPr>
          <p:cNvPr id="13" name="TextBox 12"/>
          <p:cNvSpPr txBox="1"/>
          <p:nvPr/>
        </p:nvSpPr>
        <p:spPr>
          <a:xfrm>
            <a:off x="7620000" y="1905000"/>
            <a:ext cx="609600" cy="369332"/>
          </a:xfrm>
          <a:prstGeom prst="rect">
            <a:avLst/>
          </a:prstGeom>
          <a:noFill/>
        </p:spPr>
        <p:txBody>
          <a:bodyPr wrap="square" rtlCol="0">
            <a:spAutoFit/>
          </a:bodyPr>
          <a:lstStyle/>
          <a:p>
            <a:r>
              <a:rPr lang="en-US" b="1" dirty="0" smtClean="0">
                <a:solidFill>
                  <a:schemeClr val="accent6">
                    <a:lumMod val="75000"/>
                  </a:schemeClr>
                </a:solidFill>
              </a:rPr>
              <a:t>dry</a:t>
            </a:r>
            <a:endParaRPr lang="en-US" b="1" dirty="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3.7037E-7 L -0.47083 0.35093 " pathEditMode="relative" rAng="0" ptsTypes="AA">
                                      <p:cBhvr>
                                        <p:cTn id="6" dur="2000" fill="hold"/>
                                        <p:tgtEl>
                                          <p:spTgt spid="10"/>
                                        </p:tgtEl>
                                        <p:attrNameLst>
                                          <p:attrName>ppt_x</p:attrName>
                                          <p:attrName>ppt_y</p:attrName>
                                        </p:attrNameLst>
                                      </p:cBhvr>
                                      <p:rCtr x="-23500" y="17500"/>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3.33333E-6 -6.66667E-6 L 0.39166 0.33333 " pathEditMode="relative" ptsTypes="AA">
                                      <p:cBhvr>
                                        <p:cTn id="10" dur="2000" fill="hold"/>
                                        <p:tgtEl>
                                          <p:spTgt spid="5"/>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3.33333E-6 4.44444E-6 L 0.1875 0.42777 " pathEditMode="relative" rAng="0" ptsTypes="AA">
                                      <p:cBhvr>
                                        <p:cTn id="14" dur="2000" fill="hold"/>
                                        <p:tgtEl>
                                          <p:spTgt spid="3"/>
                                        </p:tgtEl>
                                        <p:attrNameLst>
                                          <p:attrName>ppt_x</p:attrName>
                                          <p:attrName>ppt_y</p:attrName>
                                        </p:attrNameLst>
                                      </p:cBhvr>
                                      <p:rCtr x="9400" y="21400"/>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3.33333E-6 -1.11111E-6 L -0.10833 0.42222 " pathEditMode="relative" rAng="0" ptsTypes="AA">
                                      <p:cBhvr>
                                        <p:cTn id="18" dur="2000" fill="hold"/>
                                        <p:tgtEl>
                                          <p:spTgt spid="9"/>
                                        </p:tgtEl>
                                        <p:attrNameLst>
                                          <p:attrName>ppt_x</p:attrName>
                                          <p:attrName>ppt_y</p:attrName>
                                        </p:attrNameLst>
                                      </p:cBhvr>
                                      <p:rCtr x="-5400" y="21100"/>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3.33333E-6 -0.00463 L 0.10834 0.50648 " pathEditMode="relative" rAng="0" ptsTypes="AA">
                                      <p:cBhvr>
                                        <p:cTn id="22" dur="2000" fill="hold"/>
                                        <p:tgtEl>
                                          <p:spTgt spid="4"/>
                                        </p:tgtEl>
                                        <p:attrNameLst>
                                          <p:attrName>ppt_x</p:attrName>
                                          <p:attrName>ppt_y</p:attrName>
                                        </p:attrNameLst>
                                      </p:cBhvr>
                                      <p:rCtr x="5400" y="25600"/>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0" nodeType="clickEffect">
                                  <p:stCondLst>
                                    <p:cond delay="0"/>
                                  </p:stCondLst>
                                  <p:childTnLst>
                                    <p:animMotion origin="layout" path="M -3.33333E-6 -2.59259E-6 L 0.2 0.5 " pathEditMode="relative" ptsTypes="AA">
                                      <p:cBhvr>
                                        <p:cTn id="26" dur="2000" fill="hold"/>
                                        <p:tgtEl>
                                          <p:spTgt spid="6"/>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grpId="0" nodeType="clickEffect">
                                  <p:stCondLst>
                                    <p:cond delay="0"/>
                                  </p:stCondLst>
                                  <p:childTnLst>
                                    <p:animMotion origin="layout" path="M 3.33333E-6 3.7037E-7 L -0.05834 0.50648 " pathEditMode="relative" rAng="0" ptsTypes="AA">
                                      <p:cBhvr>
                                        <p:cTn id="30" dur="2000" fill="hold"/>
                                        <p:tgtEl>
                                          <p:spTgt spid="13"/>
                                        </p:tgtEl>
                                        <p:attrNameLst>
                                          <p:attrName>ppt_x</p:attrName>
                                          <p:attrName>ppt_y</p:attrName>
                                        </p:attrNameLst>
                                      </p:cBhvr>
                                      <p:rCtr x="-2900" y="25300"/>
                                    </p:animMotion>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0" nodeType="clickEffect">
                                  <p:stCondLst>
                                    <p:cond delay="0"/>
                                  </p:stCondLst>
                                  <p:childTnLst>
                                    <p:animMotion origin="layout" path="M -1.94444E-6 -1.48148E-6 L -0.35 0.58889 " pathEditMode="relative" ptsTypes="AA">
                                      <p:cBhvr>
                                        <p:cTn id="34"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P spid="9" grpId="0"/>
      <p:bldP spid="10"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Rectangle 2"/>
          <p:cNvSpPr/>
          <p:nvPr/>
        </p:nvSpPr>
        <p:spPr>
          <a:xfrm>
            <a:off x="4038600" y="762000"/>
            <a:ext cx="4047455"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Home work</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762000" y="3657600"/>
            <a:ext cx="7772400" cy="584775"/>
          </a:xfrm>
          <a:prstGeom prst="rect">
            <a:avLst/>
          </a:prstGeom>
          <a:solidFill>
            <a:schemeClr val="bg2">
              <a:lumMod val="90000"/>
            </a:schemeClr>
          </a:solidFill>
        </p:spPr>
        <p:txBody>
          <a:bodyPr wrap="square" rtlCol="0">
            <a:spAutoFit/>
          </a:bodyPr>
          <a:lstStyle/>
          <a:p>
            <a:r>
              <a:rPr lang="en-US" sz="3200" b="1" dirty="0" smtClean="0">
                <a:latin typeface="Times New Roman" pitchFamily="18" charset="0"/>
                <a:cs typeface="Times New Roman" pitchFamily="18" charset="0"/>
              </a:rPr>
              <a:t>Make 20 sentences to use proper adjectives</a:t>
            </a:r>
            <a:endParaRPr lang="en-US" sz="3200" b="1" dirty="0">
              <a:latin typeface="Times New Roman" pitchFamily="18" charset="0"/>
              <a:cs typeface="Times New Roman" pitchFamily="18" charset="0"/>
            </a:endParaRPr>
          </a:p>
        </p:txBody>
      </p:sp>
      <p:pic>
        <p:nvPicPr>
          <p:cNvPr id="5" name="Picture 4" descr="th.jpg"/>
          <p:cNvPicPr>
            <a:picLocks noChangeAspect="1"/>
          </p:cNvPicPr>
          <p:nvPr/>
        </p:nvPicPr>
        <p:blipFill>
          <a:blip r:embed="rId2"/>
          <a:stretch>
            <a:fillRect/>
          </a:stretch>
        </p:blipFill>
        <p:spPr>
          <a:xfrm>
            <a:off x="454479" y="228600"/>
            <a:ext cx="3469821" cy="2590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28600"/>
            <a:ext cx="8229600" cy="11430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96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Thanks to all</a:t>
            </a:r>
            <a:endParaRPr kumimoji="0" lang="en-US" sz="96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pic>
        <p:nvPicPr>
          <p:cNvPr id="3" name="Content Placeholder 4" descr="eyertyut.jpg"/>
          <p:cNvPicPr>
            <a:picLocks noChangeAspect="1"/>
          </p:cNvPicPr>
          <p:nvPr/>
        </p:nvPicPr>
        <p:blipFill>
          <a:blip r:embed="rId2"/>
          <a:stretch>
            <a:fillRect/>
          </a:stretch>
        </p:blipFill>
        <p:spPr>
          <a:xfrm>
            <a:off x="2286000" y="1600200"/>
            <a:ext cx="4800600" cy="45926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0" name="TextBox 9"/>
          <p:cNvSpPr txBox="1"/>
          <p:nvPr/>
        </p:nvSpPr>
        <p:spPr>
          <a:xfrm>
            <a:off x="938893" y="2667000"/>
            <a:ext cx="2819400" cy="461665"/>
          </a:xfrm>
          <a:prstGeom prst="rect">
            <a:avLst/>
          </a:prstGeom>
          <a:noFill/>
          <a:ln w="38100">
            <a:solidFill>
              <a:schemeClr val="tx1"/>
            </a:solidFill>
          </a:ln>
        </p:spPr>
        <p:txBody>
          <a:bodyPr wrap="square" rtlCol="0">
            <a:spAutoFit/>
          </a:bodyPr>
          <a:lstStyle/>
          <a:p>
            <a:r>
              <a:rPr lang="en-US" sz="2400" b="1" dirty="0" smtClean="0">
                <a:latin typeface="Times New Roman" pitchFamily="18" charset="0"/>
                <a:cs typeface="Times New Roman" pitchFamily="18" charset="0"/>
              </a:rPr>
              <a:t>HAPPY MOMENT</a:t>
            </a:r>
            <a:endParaRPr lang="en-US" sz="2400" b="1" dirty="0">
              <a:latin typeface="Times New Roman" pitchFamily="18" charset="0"/>
              <a:cs typeface="Times New Roman" pitchFamily="18" charset="0"/>
            </a:endParaRPr>
          </a:p>
        </p:txBody>
      </p:sp>
      <p:sp>
        <p:nvSpPr>
          <p:cNvPr id="11" name="TextBox 10"/>
          <p:cNvSpPr txBox="1"/>
          <p:nvPr/>
        </p:nvSpPr>
        <p:spPr>
          <a:xfrm>
            <a:off x="6400800" y="2598420"/>
            <a:ext cx="838200" cy="461665"/>
          </a:xfrm>
          <a:prstGeom prst="rect">
            <a:avLst/>
          </a:prstGeom>
          <a:noFill/>
          <a:ln w="38100">
            <a:solidFill>
              <a:schemeClr val="tx1"/>
            </a:solidFill>
          </a:ln>
        </p:spPr>
        <p:txBody>
          <a:bodyPr wrap="square" rtlCol="0">
            <a:spAutoFit/>
          </a:bodyPr>
          <a:lstStyle/>
          <a:p>
            <a:r>
              <a:rPr lang="en-US" sz="2400" b="1" dirty="0" smtClean="0">
                <a:latin typeface="Times New Roman" pitchFamily="18" charset="0"/>
                <a:cs typeface="Times New Roman" pitchFamily="18" charset="0"/>
              </a:rPr>
              <a:t>SAD</a:t>
            </a:r>
            <a:endParaRPr lang="en-US" sz="2400" b="1" dirty="0">
              <a:latin typeface="Times New Roman" pitchFamily="18" charset="0"/>
              <a:cs typeface="Times New Roman" pitchFamily="18" charset="0"/>
            </a:endParaRPr>
          </a:p>
        </p:txBody>
      </p:sp>
      <p:sp>
        <p:nvSpPr>
          <p:cNvPr id="12" name="TextBox 11"/>
          <p:cNvSpPr txBox="1"/>
          <p:nvPr/>
        </p:nvSpPr>
        <p:spPr>
          <a:xfrm>
            <a:off x="1447800" y="6157882"/>
            <a:ext cx="1371600" cy="461665"/>
          </a:xfrm>
          <a:prstGeom prst="rect">
            <a:avLst/>
          </a:prstGeom>
          <a:noFill/>
          <a:ln w="38100">
            <a:solidFill>
              <a:schemeClr val="tx1"/>
            </a:solidFill>
          </a:ln>
        </p:spPr>
        <p:txBody>
          <a:bodyPr wrap="square" rtlCol="0">
            <a:spAutoFit/>
          </a:bodyPr>
          <a:lstStyle/>
          <a:p>
            <a:r>
              <a:rPr lang="en-US" sz="2400" b="1" dirty="0" smtClean="0">
                <a:latin typeface="Times New Roman" pitchFamily="18" charset="0"/>
                <a:cs typeface="Times New Roman" pitchFamily="18" charset="0"/>
              </a:rPr>
              <a:t>YOUNG</a:t>
            </a:r>
            <a:endParaRPr lang="en-US" sz="2400" b="1" dirty="0">
              <a:latin typeface="Times New Roman" pitchFamily="18" charset="0"/>
              <a:cs typeface="Times New Roman" pitchFamily="18" charset="0"/>
            </a:endParaRPr>
          </a:p>
        </p:txBody>
      </p:sp>
      <p:sp>
        <p:nvSpPr>
          <p:cNvPr id="13" name="TextBox 12"/>
          <p:cNvSpPr txBox="1"/>
          <p:nvPr/>
        </p:nvSpPr>
        <p:spPr>
          <a:xfrm>
            <a:off x="6271260" y="6096000"/>
            <a:ext cx="990600" cy="461665"/>
          </a:xfrm>
          <a:prstGeom prst="rect">
            <a:avLst/>
          </a:prstGeom>
          <a:noFill/>
          <a:ln w="38100">
            <a:solidFill>
              <a:schemeClr val="tx1"/>
            </a:solidFill>
          </a:ln>
        </p:spPr>
        <p:txBody>
          <a:bodyPr wrap="square" rtlCol="0">
            <a:spAutoFit/>
          </a:bodyPr>
          <a:lstStyle/>
          <a:p>
            <a:r>
              <a:rPr lang="en-US" sz="2400" b="1" dirty="0" smtClean="0">
                <a:latin typeface="Times New Roman" pitchFamily="18" charset="0"/>
                <a:cs typeface="Times New Roman" pitchFamily="18" charset="0"/>
              </a:rPr>
              <a:t>OLD</a:t>
            </a:r>
            <a:endParaRPr lang="en-US" sz="2400" b="1" dirty="0">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386" y="304800"/>
            <a:ext cx="3532414" cy="2209800"/>
          </a:xfrm>
          <a:prstGeom prst="rect">
            <a:avLst/>
          </a:prstGeom>
          <a:ln w="88900" cap="sq" cmpd="thickThin">
            <a:solidFill>
              <a:srgbClr val="000000"/>
            </a:solidFill>
            <a:prstDash val="solid"/>
            <a:miter lim="800000"/>
          </a:ln>
          <a:effectLst>
            <a:innerShdw blurRad="76200">
              <a:srgbClr val="000000"/>
            </a:innerShdw>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304801"/>
            <a:ext cx="3063240" cy="2115200"/>
          </a:xfrm>
          <a:prstGeom prst="rect">
            <a:avLst/>
          </a:prstGeom>
          <a:ln w="88900" cap="sq" cmpd="thickThin">
            <a:solidFill>
              <a:srgbClr val="000000"/>
            </a:solidFill>
            <a:prstDash val="solid"/>
            <a:miter lim="800000"/>
          </a:ln>
          <a:effectLst>
            <a:innerShdw blurRad="76200">
              <a:srgbClr val="000000"/>
            </a:innerShdw>
          </a:effec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3218801"/>
            <a:ext cx="3657600" cy="2724799"/>
          </a:xfrm>
          <a:prstGeom prst="rect">
            <a:avLst/>
          </a:prstGeom>
          <a:ln w="88900" cap="sq" cmpd="thickThin">
            <a:solidFill>
              <a:srgbClr val="000000"/>
            </a:solidFill>
            <a:prstDash val="solid"/>
            <a:miter lim="800000"/>
          </a:ln>
          <a:effectLst>
            <a:innerShdw blurRad="76200">
              <a:srgbClr val="000000"/>
            </a:innerShdw>
          </a:effec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05400" y="3218801"/>
            <a:ext cx="3429000" cy="2724799"/>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strips(downLeft)">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2743200" y="1524000"/>
            <a:ext cx="5105400" cy="646331"/>
          </a:xfrm>
          <a:prstGeom prst="rect">
            <a:avLst/>
          </a:prstGeom>
          <a:solidFill>
            <a:schemeClr val="accent2">
              <a:lumMod val="20000"/>
              <a:lumOff val="80000"/>
            </a:schemeClr>
          </a:solidFill>
          <a:ln w="57150">
            <a:solidFill>
              <a:srgbClr val="FF0000"/>
            </a:solidFill>
          </a:ln>
        </p:spPr>
        <p:txBody>
          <a:bodyPr wrap="square" rtlCol="0">
            <a:spAutoFit/>
          </a:bodyPr>
          <a:lstStyle/>
          <a:p>
            <a:pPr algn="ctr"/>
            <a:r>
              <a:rPr lang="en-US" sz="3600" b="1" dirty="0" smtClean="0">
                <a:latin typeface="Times New Roman" pitchFamily="18" charset="0"/>
                <a:cs typeface="Times New Roman" pitchFamily="18" charset="0"/>
              </a:rPr>
              <a:t>LESSON INTRODUCE:</a:t>
            </a:r>
            <a:endParaRPr lang="en-US" sz="2400" b="1" dirty="0">
              <a:latin typeface="Times New Roman" pitchFamily="18" charset="0"/>
              <a:cs typeface="Times New Roman" pitchFamily="18" charset="0"/>
            </a:endParaRPr>
          </a:p>
        </p:txBody>
      </p:sp>
      <p:sp>
        <p:nvSpPr>
          <p:cNvPr id="3" name="TextBox 2"/>
          <p:cNvSpPr txBox="1"/>
          <p:nvPr/>
        </p:nvSpPr>
        <p:spPr>
          <a:xfrm>
            <a:off x="3124200" y="3048000"/>
            <a:ext cx="4191000" cy="1077218"/>
          </a:xfrm>
          <a:prstGeom prst="rect">
            <a:avLst/>
          </a:prstGeom>
          <a:solidFill>
            <a:schemeClr val="accent3">
              <a:lumMod val="60000"/>
              <a:lumOff val="40000"/>
            </a:schemeClr>
          </a:solidFill>
          <a:ln w="57150">
            <a:solidFill>
              <a:schemeClr val="tx1"/>
            </a:solidFill>
          </a:ln>
        </p:spPr>
        <p:txBody>
          <a:bodyPr wrap="square" rtlCol="0">
            <a:spAutoFit/>
          </a:bodyPr>
          <a:lstStyle/>
          <a:p>
            <a:r>
              <a:rPr lang="en-US" sz="3200"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TODAY’S TOPIC-</a:t>
            </a:r>
          </a:p>
          <a:p>
            <a:r>
              <a:rPr lang="en-US" sz="3200" b="1" dirty="0" smtClean="0">
                <a:latin typeface="Times New Roman" pitchFamily="18" charset="0"/>
                <a:cs typeface="Times New Roman" pitchFamily="18" charset="0"/>
              </a:rPr>
              <a:t>        ADJECTIVE    </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Title 1"/>
          <p:cNvSpPr txBox="1">
            <a:spLocks/>
          </p:cNvSpPr>
          <p:nvPr/>
        </p:nvSpPr>
        <p:spPr>
          <a:xfrm>
            <a:off x="2590800" y="381000"/>
            <a:ext cx="3810000" cy="685800"/>
          </a:xfrm>
          <a:prstGeom prst="rect">
            <a:avLst/>
          </a:prstGeom>
          <a:solidFill>
            <a:schemeClr val="tx2">
              <a:lumMod val="60000"/>
              <a:lumOff val="40000"/>
            </a:schemeClr>
          </a:solidFill>
          <a:ln w="57150">
            <a:solidFill>
              <a:schemeClr val="tx1"/>
            </a:solid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Learning Outcome</a:t>
            </a:r>
          </a:p>
        </p:txBody>
      </p:sp>
      <p:sp>
        <p:nvSpPr>
          <p:cNvPr id="4" name="Rectangle 3"/>
          <p:cNvSpPr/>
          <p:nvPr/>
        </p:nvSpPr>
        <p:spPr>
          <a:xfrm>
            <a:off x="228600" y="1295400"/>
            <a:ext cx="8382000" cy="461665"/>
          </a:xfrm>
          <a:prstGeom prst="rect">
            <a:avLst/>
          </a:prstGeom>
        </p:spPr>
        <p:txBody>
          <a:bodyPr wrap="square">
            <a:spAutoFit/>
          </a:bodyPr>
          <a:lstStyle/>
          <a:p>
            <a:pPr>
              <a:buFont typeface="Wingdings" pitchFamily="2" charset="2"/>
              <a:buChar char="q"/>
            </a:pPr>
            <a:r>
              <a:rPr lang="en-US" sz="2400" b="1" dirty="0" smtClean="0">
                <a:solidFill>
                  <a:schemeClr val="accent2">
                    <a:lumMod val="75000"/>
                  </a:schemeClr>
                </a:solidFill>
                <a:latin typeface="Arial Black" panose="020B0A04020102020204" pitchFamily="34" charset="0"/>
              </a:rPr>
              <a:t>     After this lesson the students will be able….</a:t>
            </a:r>
          </a:p>
        </p:txBody>
      </p:sp>
      <p:sp>
        <p:nvSpPr>
          <p:cNvPr id="7" name="Rectangle 6"/>
          <p:cNvSpPr/>
          <p:nvPr/>
        </p:nvSpPr>
        <p:spPr>
          <a:xfrm>
            <a:off x="609600" y="2057400"/>
            <a:ext cx="8458200" cy="1815882"/>
          </a:xfrm>
          <a:prstGeom prst="rect">
            <a:avLst/>
          </a:prstGeom>
          <a:solidFill>
            <a:schemeClr val="accent3">
              <a:lumMod val="40000"/>
              <a:lumOff val="60000"/>
            </a:schemeClr>
          </a:solidFill>
          <a:scene3d>
            <a:camera prst="orthographicFront"/>
            <a:lightRig rig="threePt" dir="t"/>
          </a:scene3d>
          <a:sp3d>
            <a:bevelT prst="slope"/>
          </a:sp3d>
        </p:spPr>
        <p:txBody>
          <a:bodyPr wrap="square">
            <a:spAutoFit/>
          </a:bodyPr>
          <a:lstStyle/>
          <a:p>
            <a:pPr marL="514350" indent="-514350">
              <a:buFont typeface="Wingdings" pitchFamily="2" charset="2"/>
              <a:buChar char="v"/>
            </a:pPr>
            <a:r>
              <a:rPr lang="en-US" sz="2800" b="1" dirty="0" smtClean="0">
                <a:solidFill>
                  <a:srgbClr val="33CC33"/>
                </a:solidFill>
                <a:latin typeface="Times New Roman" pitchFamily="18" charset="0"/>
                <a:cs typeface="Times New Roman" pitchFamily="18" charset="0"/>
              </a:rPr>
              <a:t>  </a:t>
            </a:r>
            <a:r>
              <a:rPr lang="en-US" sz="2800" b="1" dirty="0" smtClean="0">
                <a:solidFill>
                  <a:srgbClr val="0070C0"/>
                </a:solidFill>
                <a:latin typeface="Times New Roman" pitchFamily="18" charset="0"/>
                <a:cs typeface="Times New Roman" pitchFamily="18" charset="0"/>
              </a:rPr>
              <a:t>To define adjective.</a:t>
            </a:r>
          </a:p>
          <a:p>
            <a:pPr>
              <a:buFont typeface="Wingdings" pitchFamily="2" charset="2"/>
              <a:buChar char="v"/>
            </a:pPr>
            <a:r>
              <a:rPr lang="en-US" sz="2800" b="1" dirty="0" smtClean="0">
                <a:solidFill>
                  <a:srgbClr val="0070C0"/>
                </a:solidFill>
                <a:latin typeface="Times New Roman" pitchFamily="18" charset="0"/>
                <a:cs typeface="Times New Roman" pitchFamily="18" charset="0"/>
              </a:rPr>
              <a:t>    To say the features and kinds of adjectives.</a:t>
            </a:r>
          </a:p>
          <a:p>
            <a:pPr>
              <a:buFont typeface="Wingdings" pitchFamily="2" charset="2"/>
              <a:buChar char="v"/>
            </a:pPr>
            <a:r>
              <a:rPr lang="en-US" sz="2800" b="1" dirty="0" smtClean="0">
                <a:solidFill>
                  <a:srgbClr val="0070C0"/>
                </a:solidFill>
                <a:latin typeface="Times New Roman" pitchFamily="18" charset="0"/>
                <a:cs typeface="Times New Roman" pitchFamily="18" charset="0"/>
              </a:rPr>
              <a:t>    To write the different kind of adjectives properly.</a:t>
            </a:r>
          </a:p>
          <a:p>
            <a:pPr>
              <a:buFont typeface="Wingdings" pitchFamily="2" charset="2"/>
              <a:buChar char="v"/>
            </a:pPr>
            <a:r>
              <a:rPr lang="en-US" sz="2800" b="1" dirty="0" smtClean="0">
                <a:solidFill>
                  <a:srgbClr val="0070C0"/>
                </a:solidFill>
                <a:latin typeface="Times New Roman" pitchFamily="18" charset="0"/>
                <a:cs typeface="Times New Roman" pitchFamily="18" charset="0"/>
              </a:rPr>
              <a:t>    To make sentence using adjectives.</a:t>
            </a:r>
          </a:p>
        </p:txBody>
      </p:sp>
      <p:sp>
        <p:nvSpPr>
          <p:cNvPr id="5" name="Rectangle 4"/>
          <p:cNvSpPr/>
          <p:nvPr/>
        </p:nvSpPr>
        <p:spPr>
          <a:xfrm>
            <a:off x="609600" y="3820180"/>
            <a:ext cx="7339510" cy="523220"/>
          </a:xfrm>
          <a:prstGeom prst="rect">
            <a:avLst/>
          </a:prstGeom>
          <a:solidFill>
            <a:schemeClr val="accent3">
              <a:lumMod val="40000"/>
              <a:lumOff val="60000"/>
            </a:schemeClr>
          </a:solidFill>
          <a:scene3d>
            <a:camera prst="orthographicFront"/>
            <a:lightRig rig="threePt" dir="t"/>
          </a:scene3d>
          <a:sp3d>
            <a:bevelT prst="slope"/>
          </a:sp3d>
        </p:spPr>
        <p:txBody>
          <a:bodyPr wrap="none">
            <a:spAutoFit/>
          </a:bodyPr>
          <a:lstStyle/>
          <a:p>
            <a:pPr>
              <a:buFont typeface="Wingdings" pitchFamily="2" charset="2"/>
              <a:buChar char="v"/>
            </a:pPr>
            <a:r>
              <a:rPr lang="en-US" sz="2400" b="1" dirty="0" smtClean="0">
                <a:solidFill>
                  <a:srgbClr val="0070C0"/>
                </a:solidFill>
                <a:latin typeface="NikoshBAN" pitchFamily="2" charset="0"/>
                <a:cs typeface="NikoshBAN" pitchFamily="2" charset="0"/>
              </a:rPr>
              <a:t>     </a:t>
            </a:r>
            <a:r>
              <a:rPr lang="en-US" sz="2800" b="1" dirty="0" smtClean="0">
                <a:solidFill>
                  <a:srgbClr val="0070C0"/>
                </a:solidFill>
                <a:latin typeface="Times New Roman" pitchFamily="18" charset="0"/>
                <a:cs typeface="Times New Roman" pitchFamily="18" charset="0"/>
              </a:rPr>
              <a:t>To Find out adjectives from the sentences .</a:t>
            </a:r>
          </a:p>
        </p:txBody>
      </p:sp>
      <p:sp>
        <p:nvSpPr>
          <p:cNvPr id="6" name="Oval 5"/>
          <p:cNvSpPr/>
          <p:nvPr/>
        </p:nvSpPr>
        <p:spPr>
          <a:xfrm>
            <a:off x="152400" y="1219200"/>
            <a:ext cx="609600" cy="609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22" presetClass="emph" presetSubtype="0" repeatCount="indefinite" fill="hold" grpId="1" nodeType="withEffect">
                                  <p:stCondLst>
                                    <p:cond delay="0"/>
                                  </p:stCondLst>
                                  <p:endCondLst>
                                    <p:cond evt="onNext" delay="0">
                                      <p:tgtEl>
                                        <p:sldTgt/>
                                      </p:tgtEl>
                                    </p:cond>
                                  </p:endCondLst>
                                  <p:childTnLst>
                                    <p:animClr clrSpc="hsl" dir="cw">
                                      <p:cBhvr override="childStyle">
                                        <p:cTn id="8" dur="2000" fill="hold"/>
                                        <p:tgtEl>
                                          <p:spTgt spid="6"/>
                                        </p:tgtEl>
                                        <p:attrNameLst>
                                          <p:attrName>style.color</p:attrName>
                                        </p:attrNameLst>
                                      </p:cBhvr>
                                      <p:by>
                                        <p:hsl h="-7200000" s="0" l="0"/>
                                      </p:by>
                                    </p:animClr>
                                    <p:animClr clrSpc="hsl" dir="cw">
                                      <p:cBhvr>
                                        <p:cTn id="9" dur="2000" fill="hold"/>
                                        <p:tgtEl>
                                          <p:spTgt spid="6"/>
                                        </p:tgtEl>
                                        <p:attrNameLst>
                                          <p:attrName>fillcolor</p:attrName>
                                        </p:attrNameLst>
                                      </p:cBhvr>
                                      <p:by>
                                        <p:hsl h="-7200000" s="0" l="0"/>
                                      </p:by>
                                    </p:animClr>
                                    <p:animClr clrSpc="hsl" dir="cw">
                                      <p:cBhvr>
                                        <p:cTn id="10" dur="2000" fill="hold"/>
                                        <p:tgtEl>
                                          <p:spTgt spid="6"/>
                                        </p:tgtEl>
                                        <p:attrNameLst>
                                          <p:attrName>stroke.color</p:attrName>
                                        </p:attrNameLst>
                                      </p:cBhvr>
                                      <p:by>
                                        <p:hsl h="-7200000" s="0" l="0"/>
                                      </p:by>
                                    </p:animClr>
                                    <p:set>
                                      <p:cBhvr>
                                        <p:cTn id="11" dur="2000" fill="hold"/>
                                        <p:tgtEl>
                                          <p:spTgt spid="6"/>
                                        </p:tgtEl>
                                        <p:attrNameLst>
                                          <p:attrName>fill.type</p:attrName>
                                        </p:attrNameLst>
                                      </p:cBhvr>
                                      <p:to>
                                        <p:strVal val="solid"/>
                                      </p:to>
                                    </p:se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plus(in)">
                                      <p:cBhvr>
                                        <p:cTn id="22" dur="2000"/>
                                        <p:tgtEl>
                                          <p:spTgt spid="7"/>
                                        </p:tgtEl>
                                      </p:cBhvr>
                                    </p:animEffect>
                                  </p:childTnLst>
                                </p:cTn>
                              </p:par>
                              <p:par>
                                <p:cTn id="23" presetID="13" presetClass="entr" presetSubtype="16"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plus(in)">
                                      <p:cBhvr>
                                        <p:cTn id="2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5" grpId="0" animBg="1"/>
      <p:bldP spid="6" grpId="0" animBg="1"/>
      <p:bldP spid="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4" name="Content Placeholder 3" descr="xvvvvvzv.jpg"/>
          <p:cNvPicPr>
            <a:picLocks noChangeAspect="1"/>
          </p:cNvPicPr>
          <p:nvPr/>
        </p:nvPicPr>
        <p:blipFill>
          <a:blip r:embed="rId2"/>
          <a:stretch>
            <a:fillRect/>
          </a:stretch>
        </p:blipFill>
        <p:spPr>
          <a:xfrm>
            <a:off x="76200" y="228600"/>
            <a:ext cx="2895600" cy="1974273"/>
          </a:xfrm>
          <a:prstGeom prst="rect">
            <a:avLst/>
          </a:prstGeom>
        </p:spPr>
      </p:pic>
      <p:pic>
        <p:nvPicPr>
          <p:cNvPr id="5" name="Content Placeholder 3" descr="xvvvvvzv.jpg"/>
          <p:cNvPicPr>
            <a:picLocks noChangeAspect="1"/>
          </p:cNvPicPr>
          <p:nvPr/>
        </p:nvPicPr>
        <p:blipFill>
          <a:blip r:embed="rId2"/>
          <a:stretch>
            <a:fillRect/>
          </a:stretch>
        </p:blipFill>
        <p:spPr>
          <a:xfrm>
            <a:off x="1165860" y="4114800"/>
            <a:ext cx="1219200" cy="914400"/>
          </a:xfrm>
          <a:prstGeom prst="rect">
            <a:avLst/>
          </a:prstGeom>
        </p:spPr>
      </p:pic>
      <p:sp>
        <p:nvSpPr>
          <p:cNvPr id="6" name="TextBox 5"/>
          <p:cNvSpPr txBox="1"/>
          <p:nvPr/>
        </p:nvSpPr>
        <p:spPr>
          <a:xfrm>
            <a:off x="1447800" y="3048000"/>
            <a:ext cx="10668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BALL</a:t>
            </a:r>
            <a:endParaRPr lang="en-US" sz="2400" b="1" dirty="0">
              <a:latin typeface="Times New Roman" pitchFamily="18" charset="0"/>
              <a:cs typeface="Times New Roman" pitchFamily="18" charset="0"/>
            </a:endParaRPr>
          </a:p>
        </p:txBody>
      </p:sp>
      <p:sp>
        <p:nvSpPr>
          <p:cNvPr id="7" name="TextBox 6"/>
          <p:cNvSpPr txBox="1"/>
          <p:nvPr/>
        </p:nvSpPr>
        <p:spPr>
          <a:xfrm>
            <a:off x="1371600" y="5598141"/>
            <a:ext cx="10668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BALL</a:t>
            </a:r>
            <a:endParaRPr lang="en-US" sz="2400" b="1" dirty="0">
              <a:latin typeface="Times New Roman" pitchFamily="18" charset="0"/>
              <a:cs typeface="Times New Roman" pitchFamily="18" charset="0"/>
            </a:endParaRPr>
          </a:p>
        </p:txBody>
      </p:sp>
      <p:cxnSp>
        <p:nvCxnSpPr>
          <p:cNvPr id="9" name="Straight Arrow Connector 8"/>
          <p:cNvCxnSpPr/>
          <p:nvPr/>
        </p:nvCxnSpPr>
        <p:spPr>
          <a:xfrm>
            <a:off x="2819400" y="1348740"/>
            <a:ext cx="1981200" cy="12192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362200" y="2648605"/>
            <a:ext cx="2590800" cy="17526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884420" y="2054185"/>
            <a:ext cx="16002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NOUN</a:t>
            </a:r>
            <a:endParaRPr lang="en-US" sz="2400" b="1" dirty="0">
              <a:latin typeface="Times New Roman" pitchFamily="18" charset="0"/>
              <a:cs typeface="Times New Roman" pitchFamily="18" charset="0"/>
            </a:endParaRPr>
          </a:p>
        </p:txBody>
      </p:sp>
      <p:cxnSp>
        <p:nvCxnSpPr>
          <p:cNvPr id="18" name="Straight Arrow Connector 17"/>
          <p:cNvCxnSpPr/>
          <p:nvPr/>
        </p:nvCxnSpPr>
        <p:spPr>
          <a:xfrm>
            <a:off x="2948940" y="838200"/>
            <a:ext cx="3962400" cy="15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301240" y="4724400"/>
            <a:ext cx="4648200" cy="15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277100" y="685800"/>
            <a:ext cx="9906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BIG</a:t>
            </a:r>
            <a:r>
              <a:rPr lang="en-US" dirty="0" smtClean="0"/>
              <a:t> </a:t>
            </a:r>
            <a:endParaRPr lang="en-US" dirty="0"/>
          </a:p>
        </p:txBody>
      </p:sp>
      <p:sp>
        <p:nvSpPr>
          <p:cNvPr id="27" name="TextBox 26"/>
          <p:cNvSpPr txBox="1"/>
          <p:nvPr/>
        </p:nvSpPr>
        <p:spPr>
          <a:xfrm>
            <a:off x="7048500" y="4462790"/>
            <a:ext cx="14478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SMALL</a:t>
            </a:r>
            <a:endParaRPr lang="en-US" sz="2800" b="1" dirty="0">
              <a:latin typeface="Times New Roman" pitchFamily="18" charset="0"/>
              <a:cs typeface="Times New Roman" pitchFamily="18" charset="0"/>
            </a:endParaRPr>
          </a:p>
        </p:txBody>
      </p:sp>
      <p:sp>
        <p:nvSpPr>
          <p:cNvPr id="28" name="Down Arrow 27"/>
          <p:cNvSpPr/>
          <p:nvPr/>
        </p:nvSpPr>
        <p:spPr>
          <a:xfrm>
            <a:off x="7620000" y="1524000"/>
            <a:ext cx="304800" cy="838200"/>
          </a:xfrm>
          <a:prstGeom prst="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Up Arrow 28"/>
          <p:cNvSpPr/>
          <p:nvPr/>
        </p:nvSpPr>
        <p:spPr>
          <a:xfrm>
            <a:off x="7620000" y="3223260"/>
            <a:ext cx="304800" cy="990600"/>
          </a:xfrm>
          <a:prstGeom prst="up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6743700" y="2692420"/>
            <a:ext cx="22860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ADJECTIVE</a:t>
            </a:r>
            <a:endParaRPr lang="en-US" sz="2800" b="1" dirty="0">
              <a:latin typeface="Times New Roman" pitchFamily="18" charset="0"/>
              <a:cs typeface="Times New Roman" pitchFamily="18" charset="0"/>
            </a:endParaRPr>
          </a:p>
        </p:txBody>
      </p:sp>
      <p:sp>
        <p:nvSpPr>
          <p:cNvPr id="19" name="Oval 18"/>
          <p:cNvSpPr/>
          <p:nvPr/>
        </p:nvSpPr>
        <p:spPr>
          <a:xfrm>
            <a:off x="4800600" y="1741825"/>
            <a:ext cx="1524000" cy="1752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5036820" y="2398096"/>
            <a:ext cx="1447800" cy="830997"/>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Or Pronoun</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1"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childTnLst>
                                </p:cTn>
                              </p:par>
                              <p:par>
                                <p:cTn id="29" presetID="23" presetClass="entr" presetSubtype="16"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500" fill="hold"/>
                                        <p:tgtEl>
                                          <p:spTgt spid="21"/>
                                        </p:tgtEl>
                                        <p:attrNameLst>
                                          <p:attrName>ppt_w</p:attrName>
                                        </p:attrNameLst>
                                      </p:cBhvr>
                                      <p:tavLst>
                                        <p:tav tm="0">
                                          <p:val>
                                            <p:fltVal val="0"/>
                                          </p:val>
                                        </p:tav>
                                        <p:tav tm="100000">
                                          <p:val>
                                            <p:strVal val="#ppt_w"/>
                                          </p:val>
                                        </p:tav>
                                      </p:tavLst>
                                    </p:anim>
                                    <p:anim calcmode="lin" valueType="num">
                                      <p:cBhvr>
                                        <p:cTn id="40" dur="500" fill="hold"/>
                                        <p:tgtEl>
                                          <p:spTgt spid="21"/>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500" fill="hold"/>
                                        <p:tgtEl>
                                          <p:spTgt spid="19"/>
                                        </p:tgtEl>
                                        <p:attrNameLst>
                                          <p:attrName>ppt_w</p:attrName>
                                        </p:attrNameLst>
                                      </p:cBhvr>
                                      <p:tavLst>
                                        <p:tav tm="0">
                                          <p:val>
                                            <p:fltVal val="0"/>
                                          </p:val>
                                        </p:tav>
                                        <p:tav tm="100000">
                                          <p:val>
                                            <p:strVal val="#ppt_w"/>
                                          </p:val>
                                        </p:tav>
                                      </p:tavLst>
                                    </p:anim>
                                    <p:anim calcmode="lin" valueType="num">
                                      <p:cBhvr>
                                        <p:cTn id="44"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p:cTn id="49" dur="500" fill="hold"/>
                                        <p:tgtEl>
                                          <p:spTgt spid="18"/>
                                        </p:tgtEl>
                                        <p:attrNameLst>
                                          <p:attrName>ppt_w</p:attrName>
                                        </p:attrNameLst>
                                      </p:cBhvr>
                                      <p:tavLst>
                                        <p:tav tm="0">
                                          <p:val>
                                            <p:fltVal val="0"/>
                                          </p:val>
                                        </p:tav>
                                        <p:tav tm="100000">
                                          <p:val>
                                            <p:strVal val="#ppt_w"/>
                                          </p:val>
                                        </p:tav>
                                      </p:tavLst>
                                    </p:anim>
                                    <p:anim calcmode="lin" valueType="num">
                                      <p:cBhvr>
                                        <p:cTn id="50" dur="500" fill="hold"/>
                                        <p:tgtEl>
                                          <p:spTgt spid="18"/>
                                        </p:tgtEl>
                                        <p:attrNameLst>
                                          <p:attrName>ppt_h</p:attrName>
                                        </p:attrNameLst>
                                      </p:cBhvr>
                                      <p:tavLst>
                                        <p:tav tm="0">
                                          <p:val>
                                            <p:fltVal val="0"/>
                                          </p:val>
                                        </p:tav>
                                        <p:tav tm="100000">
                                          <p:val>
                                            <p:strVal val="#ppt_h"/>
                                          </p:val>
                                        </p:tav>
                                      </p:tavLst>
                                    </p:anim>
                                    <p:animEffect transition="in" filter="fade">
                                      <p:cBhvr>
                                        <p:cTn id="51" dur="500"/>
                                        <p:tgtEl>
                                          <p:spTgt spid="18"/>
                                        </p:tgtEl>
                                      </p:cBhvr>
                                    </p:animEffect>
                                  </p:childTnLst>
                                </p:cTn>
                              </p:par>
                              <p:par>
                                <p:cTn id="52" presetID="53" presetClass="entr" presetSubtype="0"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p:cTn id="54" dur="500" fill="hold"/>
                                        <p:tgtEl>
                                          <p:spTgt spid="26"/>
                                        </p:tgtEl>
                                        <p:attrNameLst>
                                          <p:attrName>ppt_w</p:attrName>
                                        </p:attrNameLst>
                                      </p:cBhvr>
                                      <p:tavLst>
                                        <p:tav tm="0">
                                          <p:val>
                                            <p:fltVal val="0"/>
                                          </p:val>
                                        </p:tav>
                                        <p:tav tm="100000">
                                          <p:val>
                                            <p:strVal val="#ppt_w"/>
                                          </p:val>
                                        </p:tav>
                                      </p:tavLst>
                                    </p:anim>
                                    <p:anim calcmode="lin" valueType="num">
                                      <p:cBhvr>
                                        <p:cTn id="55" dur="500" fill="hold"/>
                                        <p:tgtEl>
                                          <p:spTgt spid="26"/>
                                        </p:tgtEl>
                                        <p:attrNameLst>
                                          <p:attrName>ppt_h</p:attrName>
                                        </p:attrNameLst>
                                      </p:cBhvr>
                                      <p:tavLst>
                                        <p:tav tm="0">
                                          <p:val>
                                            <p:fltVal val="0"/>
                                          </p:val>
                                        </p:tav>
                                        <p:tav tm="100000">
                                          <p:val>
                                            <p:strVal val="#ppt_h"/>
                                          </p:val>
                                        </p:tav>
                                      </p:tavLst>
                                    </p:anim>
                                    <p:animEffect transition="in" filter="fade">
                                      <p:cBhvr>
                                        <p:cTn id="56" dur="500"/>
                                        <p:tgtEl>
                                          <p:spTgt spid="26"/>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nodeType="click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p:cTn id="61" dur="500" fill="hold"/>
                                        <p:tgtEl>
                                          <p:spTgt spid="20"/>
                                        </p:tgtEl>
                                        <p:attrNameLst>
                                          <p:attrName>ppt_w</p:attrName>
                                        </p:attrNameLst>
                                      </p:cBhvr>
                                      <p:tavLst>
                                        <p:tav tm="0">
                                          <p:val>
                                            <p:fltVal val="0"/>
                                          </p:val>
                                        </p:tav>
                                        <p:tav tm="100000">
                                          <p:val>
                                            <p:strVal val="#ppt_w"/>
                                          </p:val>
                                        </p:tav>
                                      </p:tavLst>
                                    </p:anim>
                                    <p:anim calcmode="lin" valueType="num">
                                      <p:cBhvr>
                                        <p:cTn id="62" dur="500" fill="hold"/>
                                        <p:tgtEl>
                                          <p:spTgt spid="20"/>
                                        </p:tgtEl>
                                        <p:attrNameLst>
                                          <p:attrName>ppt_h</p:attrName>
                                        </p:attrNameLst>
                                      </p:cBhvr>
                                      <p:tavLst>
                                        <p:tav tm="0">
                                          <p:val>
                                            <p:fltVal val="0"/>
                                          </p:val>
                                        </p:tav>
                                        <p:tav tm="100000">
                                          <p:val>
                                            <p:strVal val="#ppt_h"/>
                                          </p:val>
                                        </p:tav>
                                      </p:tavLst>
                                    </p:anim>
                                    <p:animEffect transition="in" filter="fade">
                                      <p:cBhvr>
                                        <p:cTn id="63" dur="500"/>
                                        <p:tgtEl>
                                          <p:spTgt spid="20"/>
                                        </p:tgtEl>
                                      </p:cBhvr>
                                    </p:animEffect>
                                  </p:childTnLst>
                                </p:cTn>
                              </p:par>
                              <p:par>
                                <p:cTn id="64" presetID="53" presetClass="entr" presetSubtype="0" fill="hold" grpId="0" nodeType="withEffect">
                                  <p:stCondLst>
                                    <p:cond delay="0"/>
                                  </p:stCondLst>
                                  <p:childTnLst>
                                    <p:set>
                                      <p:cBhvr>
                                        <p:cTn id="65" dur="1" fill="hold">
                                          <p:stCondLst>
                                            <p:cond delay="0"/>
                                          </p:stCondLst>
                                        </p:cTn>
                                        <p:tgtEl>
                                          <p:spTgt spid="27"/>
                                        </p:tgtEl>
                                        <p:attrNameLst>
                                          <p:attrName>style.visibility</p:attrName>
                                        </p:attrNameLst>
                                      </p:cBhvr>
                                      <p:to>
                                        <p:strVal val="visible"/>
                                      </p:to>
                                    </p:set>
                                    <p:anim calcmode="lin" valueType="num">
                                      <p:cBhvr>
                                        <p:cTn id="66" dur="500" fill="hold"/>
                                        <p:tgtEl>
                                          <p:spTgt spid="27"/>
                                        </p:tgtEl>
                                        <p:attrNameLst>
                                          <p:attrName>ppt_w</p:attrName>
                                        </p:attrNameLst>
                                      </p:cBhvr>
                                      <p:tavLst>
                                        <p:tav tm="0">
                                          <p:val>
                                            <p:fltVal val="0"/>
                                          </p:val>
                                        </p:tav>
                                        <p:tav tm="100000">
                                          <p:val>
                                            <p:strVal val="#ppt_w"/>
                                          </p:val>
                                        </p:tav>
                                      </p:tavLst>
                                    </p:anim>
                                    <p:anim calcmode="lin" valueType="num">
                                      <p:cBhvr>
                                        <p:cTn id="67" dur="500" fill="hold"/>
                                        <p:tgtEl>
                                          <p:spTgt spid="27"/>
                                        </p:tgtEl>
                                        <p:attrNameLst>
                                          <p:attrName>ppt_h</p:attrName>
                                        </p:attrNameLst>
                                      </p:cBhvr>
                                      <p:tavLst>
                                        <p:tav tm="0">
                                          <p:val>
                                            <p:fltVal val="0"/>
                                          </p:val>
                                        </p:tav>
                                        <p:tav tm="100000">
                                          <p:val>
                                            <p:strVal val="#ppt_h"/>
                                          </p:val>
                                        </p:tav>
                                      </p:tavLst>
                                    </p:anim>
                                    <p:animEffect transition="in" filter="fade">
                                      <p:cBhvr>
                                        <p:cTn id="68" dur="500"/>
                                        <p:tgtEl>
                                          <p:spTgt spid="27"/>
                                        </p:tgtEl>
                                      </p:cBhvr>
                                    </p:animEffect>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28"/>
                                        </p:tgtEl>
                                        <p:attrNameLst>
                                          <p:attrName>style.visibility</p:attrName>
                                        </p:attrNameLst>
                                      </p:cBhvr>
                                      <p:to>
                                        <p:strVal val="visible"/>
                                      </p:to>
                                    </p:set>
                                    <p:anim calcmode="lin" valueType="num">
                                      <p:cBhvr>
                                        <p:cTn id="73" dur="500" fill="hold"/>
                                        <p:tgtEl>
                                          <p:spTgt spid="28"/>
                                        </p:tgtEl>
                                        <p:attrNameLst>
                                          <p:attrName>ppt_w</p:attrName>
                                        </p:attrNameLst>
                                      </p:cBhvr>
                                      <p:tavLst>
                                        <p:tav tm="0">
                                          <p:val>
                                            <p:fltVal val="0"/>
                                          </p:val>
                                        </p:tav>
                                        <p:tav tm="100000">
                                          <p:val>
                                            <p:strVal val="#ppt_w"/>
                                          </p:val>
                                        </p:tav>
                                      </p:tavLst>
                                    </p:anim>
                                    <p:anim calcmode="lin" valueType="num">
                                      <p:cBhvr>
                                        <p:cTn id="74" dur="500" fill="hold"/>
                                        <p:tgtEl>
                                          <p:spTgt spid="28"/>
                                        </p:tgtEl>
                                        <p:attrNameLst>
                                          <p:attrName>ppt_h</p:attrName>
                                        </p:attrNameLst>
                                      </p:cBhvr>
                                      <p:tavLst>
                                        <p:tav tm="0">
                                          <p:val>
                                            <p:fltVal val="0"/>
                                          </p:val>
                                        </p:tav>
                                        <p:tav tm="100000">
                                          <p:val>
                                            <p:strVal val="#ppt_h"/>
                                          </p:val>
                                        </p:tav>
                                      </p:tavLst>
                                    </p:anim>
                                  </p:childTnLst>
                                </p:cTn>
                              </p:par>
                              <p:par>
                                <p:cTn id="75" presetID="23" presetClass="entr" presetSubtype="16" fill="hold" grpId="0" nodeType="with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p:cTn id="77" dur="500" fill="hold"/>
                                        <p:tgtEl>
                                          <p:spTgt spid="30"/>
                                        </p:tgtEl>
                                        <p:attrNameLst>
                                          <p:attrName>ppt_w</p:attrName>
                                        </p:attrNameLst>
                                      </p:cBhvr>
                                      <p:tavLst>
                                        <p:tav tm="0">
                                          <p:val>
                                            <p:fltVal val="0"/>
                                          </p:val>
                                        </p:tav>
                                        <p:tav tm="100000">
                                          <p:val>
                                            <p:strVal val="#ppt_w"/>
                                          </p:val>
                                        </p:tav>
                                      </p:tavLst>
                                    </p:anim>
                                    <p:anim calcmode="lin" valueType="num">
                                      <p:cBhvr>
                                        <p:cTn id="78" dur="500" fill="hold"/>
                                        <p:tgtEl>
                                          <p:spTgt spid="30"/>
                                        </p:tgtEl>
                                        <p:attrNameLst>
                                          <p:attrName>ppt_h</p:attrName>
                                        </p:attrNameLst>
                                      </p:cBhvr>
                                      <p:tavLst>
                                        <p:tav tm="0">
                                          <p:val>
                                            <p:fltVal val="0"/>
                                          </p:val>
                                        </p:tav>
                                        <p:tav tm="100000">
                                          <p:val>
                                            <p:strVal val="#ppt_h"/>
                                          </p:val>
                                        </p:tav>
                                      </p:tavLst>
                                    </p:anim>
                                  </p:childTnLst>
                                </p:cTn>
                              </p:par>
                              <p:par>
                                <p:cTn id="79" presetID="23" presetClass="entr" presetSubtype="16" fill="hold" grpId="0" nodeType="withEffect">
                                  <p:stCondLst>
                                    <p:cond delay="0"/>
                                  </p:stCondLst>
                                  <p:childTnLst>
                                    <p:set>
                                      <p:cBhvr>
                                        <p:cTn id="80" dur="1" fill="hold">
                                          <p:stCondLst>
                                            <p:cond delay="0"/>
                                          </p:stCondLst>
                                        </p:cTn>
                                        <p:tgtEl>
                                          <p:spTgt spid="29"/>
                                        </p:tgtEl>
                                        <p:attrNameLst>
                                          <p:attrName>style.visibility</p:attrName>
                                        </p:attrNameLst>
                                      </p:cBhvr>
                                      <p:to>
                                        <p:strVal val="visible"/>
                                      </p:to>
                                    </p:set>
                                    <p:anim calcmode="lin" valueType="num">
                                      <p:cBhvr>
                                        <p:cTn id="81" dur="500" fill="hold"/>
                                        <p:tgtEl>
                                          <p:spTgt spid="29"/>
                                        </p:tgtEl>
                                        <p:attrNameLst>
                                          <p:attrName>ppt_w</p:attrName>
                                        </p:attrNameLst>
                                      </p:cBhvr>
                                      <p:tavLst>
                                        <p:tav tm="0">
                                          <p:val>
                                            <p:fltVal val="0"/>
                                          </p:val>
                                        </p:tav>
                                        <p:tav tm="100000">
                                          <p:val>
                                            <p:strVal val="#ppt_w"/>
                                          </p:val>
                                        </p:tav>
                                      </p:tavLst>
                                    </p:anim>
                                    <p:anim calcmode="lin" valueType="num">
                                      <p:cBhvr>
                                        <p:cTn id="82" dur="500" fill="hold"/>
                                        <p:tgtEl>
                                          <p:spTgt spid="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P spid="16" grpId="0"/>
      <p:bldP spid="26" grpId="0"/>
      <p:bldP spid="27" grpId="0"/>
      <p:bldP spid="28" grpId="0" animBg="1"/>
      <p:bldP spid="29" grpId="0" animBg="1"/>
      <p:bldP spid="30" grpId="0"/>
      <p:bldP spid="19" grpId="0" animBg="1"/>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2057400" y="1979474"/>
            <a:ext cx="4953000" cy="2062103"/>
          </a:xfrm>
          <a:prstGeom prst="rect">
            <a:avLst/>
          </a:prstGeom>
          <a:solidFill>
            <a:schemeClr val="accent2">
              <a:lumMod val="60000"/>
              <a:lumOff val="40000"/>
            </a:schemeClr>
          </a:solidFill>
        </p:spPr>
        <p:txBody>
          <a:bodyPr wrap="square">
            <a:spAutoFit/>
          </a:bodyPr>
          <a:lstStyle/>
          <a:p>
            <a:pPr algn="ctr"/>
            <a:r>
              <a:rPr lang="en-US" sz="3200" b="1" u="sng" dirty="0" smtClean="0">
                <a:solidFill>
                  <a:srgbClr val="0070C0"/>
                </a:solidFill>
              </a:rPr>
              <a:t>Definition</a:t>
            </a:r>
          </a:p>
          <a:p>
            <a:pPr algn="ctr"/>
            <a:r>
              <a:rPr lang="en-US" sz="3200" b="1" dirty="0" smtClean="0">
                <a:latin typeface="Times New Roman" pitchFamily="18" charset="0"/>
                <a:cs typeface="Times New Roman" pitchFamily="18" charset="0"/>
              </a:rPr>
              <a:t>A word qualifies or describes a noun or a pronoun is called </a:t>
            </a:r>
            <a:r>
              <a:rPr lang="en-US" sz="3200" b="1" dirty="0" smtClean="0">
                <a:solidFill>
                  <a:srgbClr val="C00000"/>
                </a:solidFill>
                <a:latin typeface="Times New Roman" pitchFamily="18" charset="0"/>
                <a:cs typeface="Times New Roman" pitchFamily="18" charset="0"/>
              </a:rPr>
              <a:t>adjective</a:t>
            </a:r>
            <a:endParaRPr lang="en-US" sz="3200" b="1" dirty="0">
              <a:solidFill>
                <a:srgbClr val="C00000"/>
              </a:solidFill>
              <a:latin typeface="Times New Roman" pitchFamily="18" charset="0"/>
              <a:cs typeface="Times New Roman" pitchFamily="18" charset="0"/>
            </a:endParaRPr>
          </a:p>
        </p:txBody>
      </p:sp>
      <p:sp>
        <p:nvSpPr>
          <p:cNvPr id="3" name="Flowchart: Stored Data 2"/>
          <p:cNvSpPr/>
          <p:nvPr/>
        </p:nvSpPr>
        <p:spPr>
          <a:xfrm>
            <a:off x="1371600" y="1676400"/>
            <a:ext cx="6858000" cy="2590800"/>
          </a:xfrm>
          <a:prstGeom prst="flowChartOnlineStorag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181600" y="3505200"/>
            <a:ext cx="1752600" cy="5334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1179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Flowchart: Magnetic Disk 1"/>
          <p:cNvSpPr/>
          <p:nvPr/>
        </p:nvSpPr>
        <p:spPr>
          <a:xfrm>
            <a:off x="2667000" y="2286000"/>
            <a:ext cx="3657600" cy="4572000"/>
          </a:xfrm>
          <a:prstGeom prst="flowChartMagneticDisk">
            <a:avLst/>
          </a:prstGeom>
          <a:solidFill>
            <a:schemeClr val="tx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935805" y="4400490"/>
            <a:ext cx="2388795" cy="400110"/>
          </a:xfrm>
          <a:prstGeom prst="rect">
            <a:avLst/>
          </a:prstGeom>
          <a:noFill/>
        </p:spPr>
        <p:txBody>
          <a:bodyPr wrap="none">
            <a:spAutoFit/>
          </a:bodyPr>
          <a:lstStyle/>
          <a:p>
            <a:pPr lvl="0"/>
            <a:r>
              <a:rPr lang="en-US" sz="2000" b="1" dirty="0" smtClean="0">
                <a:latin typeface="Times New Roman" pitchFamily="18" charset="0"/>
                <a:cs typeface="Times New Roman" pitchFamily="18" charset="0"/>
              </a:rPr>
              <a:t>Adjective of Quality</a:t>
            </a:r>
            <a:endParaRPr lang="en-US" sz="2000" b="1" dirty="0">
              <a:latin typeface="Times New Roman" pitchFamily="18" charset="0"/>
              <a:cs typeface="Times New Roman" pitchFamily="18" charset="0"/>
            </a:endParaRPr>
          </a:p>
        </p:txBody>
      </p:sp>
      <p:sp>
        <p:nvSpPr>
          <p:cNvPr id="7" name="Rectangle 6"/>
          <p:cNvSpPr/>
          <p:nvPr/>
        </p:nvSpPr>
        <p:spPr>
          <a:xfrm>
            <a:off x="2743200" y="4629090"/>
            <a:ext cx="2545890" cy="400110"/>
          </a:xfrm>
          <a:prstGeom prst="rect">
            <a:avLst/>
          </a:prstGeom>
          <a:noFill/>
        </p:spPr>
        <p:txBody>
          <a:bodyPr wrap="none">
            <a:spAutoFit/>
          </a:bodyPr>
          <a:lstStyle/>
          <a:p>
            <a:pPr lvl="0"/>
            <a:r>
              <a:rPr lang="en-US" sz="2000" b="1" dirty="0" smtClean="0">
                <a:latin typeface="Times New Roman" pitchFamily="18" charset="0"/>
                <a:cs typeface="Times New Roman" pitchFamily="18" charset="0"/>
              </a:rPr>
              <a:t>Adjective of Quantity</a:t>
            </a:r>
            <a:endParaRPr lang="en-US" sz="2000" b="1" dirty="0">
              <a:latin typeface="Times New Roman" pitchFamily="18" charset="0"/>
              <a:cs typeface="Times New Roman" pitchFamily="18" charset="0"/>
            </a:endParaRPr>
          </a:p>
        </p:txBody>
      </p:sp>
      <p:sp>
        <p:nvSpPr>
          <p:cNvPr id="9" name="Rectangle 8"/>
          <p:cNvSpPr/>
          <p:nvPr/>
        </p:nvSpPr>
        <p:spPr>
          <a:xfrm>
            <a:off x="3908247" y="4857690"/>
            <a:ext cx="2263953" cy="400110"/>
          </a:xfrm>
          <a:prstGeom prst="rect">
            <a:avLst/>
          </a:prstGeom>
          <a:noFill/>
        </p:spPr>
        <p:txBody>
          <a:bodyPr wrap="none">
            <a:spAutoFit/>
          </a:bodyPr>
          <a:lstStyle/>
          <a:p>
            <a:pPr lvl="0"/>
            <a:r>
              <a:rPr lang="en-US" sz="2000" b="1" dirty="0" smtClean="0">
                <a:latin typeface="Times New Roman" pitchFamily="18" charset="0"/>
                <a:cs typeface="Times New Roman" pitchFamily="18" charset="0"/>
              </a:rPr>
              <a:t>Predicate adjective</a:t>
            </a:r>
            <a:endParaRPr lang="en-US" sz="2000" b="1" dirty="0">
              <a:latin typeface="Times New Roman" pitchFamily="18" charset="0"/>
              <a:cs typeface="Times New Roman" pitchFamily="18" charset="0"/>
            </a:endParaRPr>
          </a:p>
        </p:txBody>
      </p:sp>
      <p:sp>
        <p:nvSpPr>
          <p:cNvPr id="11" name="Rectangle 10"/>
          <p:cNvSpPr/>
          <p:nvPr/>
        </p:nvSpPr>
        <p:spPr>
          <a:xfrm>
            <a:off x="2895600" y="5086290"/>
            <a:ext cx="2227148" cy="400110"/>
          </a:xfrm>
          <a:prstGeom prst="rect">
            <a:avLst/>
          </a:prstGeom>
          <a:noFill/>
        </p:spPr>
        <p:txBody>
          <a:bodyPr wrap="none">
            <a:spAutoFit/>
          </a:bodyPr>
          <a:lstStyle/>
          <a:p>
            <a:pPr lvl="0"/>
            <a:r>
              <a:rPr lang="en-US" sz="2000" b="1" dirty="0" smtClean="0">
                <a:latin typeface="Times New Roman" pitchFamily="18" charset="0"/>
                <a:cs typeface="Times New Roman" pitchFamily="18" charset="0"/>
              </a:rPr>
              <a:t>Personal Adjective</a:t>
            </a:r>
            <a:endParaRPr lang="en-US" sz="2000" b="1" dirty="0">
              <a:latin typeface="Times New Roman" pitchFamily="18" charset="0"/>
              <a:cs typeface="Times New Roman" pitchFamily="18" charset="0"/>
            </a:endParaRPr>
          </a:p>
        </p:txBody>
      </p:sp>
      <p:sp>
        <p:nvSpPr>
          <p:cNvPr id="13" name="Rectangle 12"/>
          <p:cNvSpPr/>
          <p:nvPr/>
        </p:nvSpPr>
        <p:spPr>
          <a:xfrm>
            <a:off x="3909298" y="5238690"/>
            <a:ext cx="2339102" cy="400110"/>
          </a:xfrm>
          <a:prstGeom prst="rect">
            <a:avLst/>
          </a:prstGeom>
          <a:noFill/>
        </p:spPr>
        <p:txBody>
          <a:bodyPr wrap="none">
            <a:spAutoFit/>
          </a:bodyPr>
          <a:lstStyle/>
          <a:p>
            <a:pPr lvl="0"/>
            <a:r>
              <a:rPr lang="en-US" sz="2000" b="1" dirty="0" smtClean="0">
                <a:latin typeface="Times New Roman" pitchFamily="18" charset="0"/>
                <a:cs typeface="Times New Roman" pitchFamily="18" charset="0"/>
              </a:rPr>
              <a:t>Possessive adjective</a:t>
            </a:r>
            <a:endParaRPr lang="en-US" sz="2000" b="1" dirty="0">
              <a:latin typeface="Times New Roman" pitchFamily="18" charset="0"/>
              <a:cs typeface="Times New Roman" pitchFamily="18" charset="0"/>
            </a:endParaRPr>
          </a:p>
        </p:txBody>
      </p:sp>
      <p:sp>
        <p:nvSpPr>
          <p:cNvPr id="15" name="Rectangle 14"/>
          <p:cNvSpPr/>
          <p:nvPr/>
        </p:nvSpPr>
        <p:spPr>
          <a:xfrm>
            <a:off x="2667000" y="5467290"/>
            <a:ext cx="3114955" cy="400110"/>
          </a:xfrm>
          <a:prstGeom prst="rect">
            <a:avLst/>
          </a:prstGeom>
          <a:noFill/>
        </p:spPr>
        <p:txBody>
          <a:bodyPr wrap="none">
            <a:spAutoFit/>
          </a:bodyPr>
          <a:lstStyle/>
          <a:p>
            <a:pPr lvl="0"/>
            <a:r>
              <a:rPr lang="en-US" sz="2000" b="1" dirty="0" smtClean="0">
                <a:latin typeface="Times New Roman" pitchFamily="18" charset="0"/>
                <a:cs typeface="Times New Roman" pitchFamily="18" charset="0"/>
              </a:rPr>
              <a:t>Demonstrative of adjective</a:t>
            </a:r>
            <a:endParaRPr lang="en-US" sz="2000" b="1" dirty="0">
              <a:latin typeface="Times New Roman" pitchFamily="18" charset="0"/>
              <a:cs typeface="Times New Roman" pitchFamily="18" charset="0"/>
            </a:endParaRPr>
          </a:p>
        </p:txBody>
      </p:sp>
      <p:sp>
        <p:nvSpPr>
          <p:cNvPr id="17" name="Rectangle 16"/>
          <p:cNvSpPr/>
          <p:nvPr/>
        </p:nvSpPr>
        <p:spPr>
          <a:xfrm>
            <a:off x="4028779" y="5695890"/>
            <a:ext cx="2295821" cy="400110"/>
          </a:xfrm>
          <a:prstGeom prst="rect">
            <a:avLst/>
          </a:prstGeom>
          <a:noFill/>
        </p:spPr>
        <p:txBody>
          <a:bodyPr wrap="none">
            <a:spAutoFit/>
          </a:bodyPr>
          <a:lstStyle/>
          <a:p>
            <a:pPr lvl="0"/>
            <a:r>
              <a:rPr lang="en-US" sz="2000" b="1" dirty="0" smtClean="0">
                <a:latin typeface="Times New Roman" pitchFamily="18" charset="0"/>
                <a:cs typeface="Times New Roman" pitchFamily="18" charset="0"/>
              </a:rPr>
              <a:t>Indefinite adjective</a:t>
            </a:r>
            <a:endParaRPr lang="en-US" sz="2000" b="1" dirty="0">
              <a:latin typeface="Times New Roman" pitchFamily="18" charset="0"/>
              <a:cs typeface="Times New Roman" pitchFamily="18" charset="0"/>
            </a:endParaRPr>
          </a:p>
        </p:txBody>
      </p:sp>
      <p:sp>
        <p:nvSpPr>
          <p:cNvPr id="19" name="Rectangle 18"/>
          <p:cNvSpPr/>
          <p:nvPr/>
        </p:nvSpPr>
        <p:spPr>
          <a:xfrm>
            <a:off x="2819400" y="5924490"/>
            <a:ext cx="2675925" cy="400110"/>
          </a:xfrm>
          <a:prstGeom prst="rect">
            <a:avLst/>
          </a:prstGeom>
          <a:noFill/>
        </p:spPr>
        <p:txBody>
          <a:bodyPr wrap="none">
            <a:spAutoFit/>
          </a:bodyPr>
          <a:lstStyle/>
          <a:p>
            <a:pPr lvl="0"/>
            <a:r>
              <a:rPr lang="en-US" sz="2000" b="1" dirty="0" smtClean="0">
                <a:latin typeface="Times New Roman" pitchFamily="18" charset="0"/>
                <a:cs typeface="Times New Roman" pitchFamily="18" charset="0"/>
              </a:rPr>
              <a:t>Interrogative adjective</a:t>
            </a:r>
            <a:endParaRPr lang="en-US" sz="2000" b="1" dirty="0">
              <a:latin typeface="Times New Roman" pitchFamily="18" charset="0"/>
              <a:cs typeface="Times New Roman" pitchFamily="18" charset="0"/>
            </a:endParaRPr>
          </a:p>
        </p:txBody>
      </p:sp>
      <p:sp>
        <p:nvSpPr>
          <p:cNvPr id="20" name="Rectangle 19"/>
          <p:cNvSpPr/>
          <p:nvPr/>
        </p:nvSpPr>
        <p:spPr>
          <a:xfrm>
            <a:off x="3581400" y="6153090"/>
            <a:ext cx="2743200" cy="400110"/>
          </a:xfrm>
          <a:prstGeom prst="rect">
            <a:avLst/>
          </a:prstGeom>
          <a:noFill/>
        </p:spPr>
        <p:txBody>
          <a:bodyPr wrap="square">
            <a:spAutoFit/>
          </a:bodyPr>
          <a:lstStyle/>
          <a:p>
            <a:pPr lvl="0"/>
            <a:r>
              <a:rPr lang="en-US" sz="2000" b="1" dirty="0" smtClean="0">
                <a:latin typeface="Times New Roman" pitchFamily="18" charset="0"/>
                <a:cs typeface="Times New Roman" pitchFamily="18" charset="0"/>
              </a:rPr>
              <a:t>Comparative adjective</a:t>
            </a:r>
            <a:endParaRPr lang="en-US" sz="2000" b="1" dirty="0">
              <a:latin typeface="Times New Roman" pitchFamily="18" charset="0"/>
              <a:cs typeface="Times New Roman" pitchFamily="18" charset="0"/>
            </a:endParaRPr>
          </a:p>
        </p:txBody>
      </p:sp>
      <p:sp>
        <p:nvSpPr>
          <p:cNvPr id="21" name="Rectangle 20"/>
          <p:cNvSpPr/>
          <p:nvPr/>
        </p:nvSpPr>
        <p:spPr>
          <a:xfrm>
            <a:off x="3048000" y="6381690"/>
            <a:ext cx="2481770" cy="400110"/>
          </a:xfrm>
          <a:prstGeom prst="rect">
            <a:avLst/>
          </a:prstGeom>
          <a:noFill/>
        </p:spPr>
        <p:txBody>
          <a:bodyPr wrap="none">
            <a:spAutoFit/>
          </a:bodyPr>
          <a:lstStyle/>
          <a:p>
            <a:pPr algn="ctr"/>
            <a:r>
              <a:rPr lang="en-US" sz="2000" b="1" dirty="0" smtClean="0">
                <a:latin typeface="Times New Roman" pitchFamily="18" charset="0"/>
                <a:cs typeface="Times New Roman" pitchFamily="18" charset="0"/>
              </a:rPr>
              <a:t>Superlative adjective</a:t>
            </a:r>
            <a:endParaRPr lang="en-US" sz="2000" b="1" dirty="0">
              <a:latin typeface="Times New Roman" pitchFamily="18" charset="0"/>
              <a:cs typeface="Times New Roman" pitchFamily="18" charset="0"/>
            </a:endParaRPr>
          </a:p>
        </p:txBody>
      </p:sp>
      <p:sp>
        <p:nvSpPr>
          <p:cNvPr id="22" name="Block Arc 21"/>
          <p:cNvSpPr/>
          <p:nvPr/>
        </p:nvSpPr>
        <p:spPr>
          <a:xfrm rot="5400000">
            <a:off x="5084788" y="3636988"/>
            <a:ext cx="2479624" cy="2286000"/>
          </a:xfrm>
          <a:prstGeom prst="blockArc">
            <a:avLst>
              <a:gd name="adj1" fmla="val 10798925"/>
              <a:gd name="adj2" fmla="val 21506137"/>
              <a:gd name="adj3" fmla="val 232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Block Arc 22"/>
          <p:cNvSpPr/>
          <p:nvPr/>
        </p:nvSpPr>
        <p:spPr>
          <a:xfrm rot="16415558">
            <a:off x="1328820" y="3636988"/>
            <a:ext cx="2479624" cy="2286000"/>
          </a:xfrm>
          <a:prstGeom prst="blockArc">
            <a:avLst>
              <a:gd name="adj1" fmla="val 10393643"/>
              <a:gd name="adj2" fmla="val 19341"/>
              <a:gd name="adj3" fmla="val 198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25 -0.02222 L -0.41094 -0.47083 " pathEditMode="relative" rAng="0" ptsTypes="AA">
                                      <p:cBhvr>
                                        <p:cTn id="6" dur="2000" fill="hold"/>
                                        <p:tgtEl>
                                          <p:spTgt spid="5"/>
                                        </p:tgtEl>
                                        <p:attrNameLst>
                                          <p:attrName>ppt_x</p:attrName>
                                          <p:attrName>ppt_y</p:attrName>
                                        </p:attrNameLst>
                                      </p:cBhvr>
                                      <p:rCtr x="-21800" y="-22400"/>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25 -0.04445 L -0.10591 -0.61528 " pathEditMode="relative" rAng="0" ptsTypes="AA">
                                      <p:cBhvr>
                                        <p:cTn id="10" dur="2000" fill="hold"/>
                                        <p:tgtEl>
                                          <p:spTgt spid="7"/>
                                        </p:tgtEl>
                                        <p:attrNameLst>
                                          <p:attrName>ppt_x</p:attrName>
                                          <p:attrName>ppt_y</p:attrName>
                                        </p:attrNameLst>
                                      </p:cBhvr>
                                      <p:rCtr x="-4000" y="-28500"/>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4.72222E-6 0 L -0.12622 -0.55972 " pathEditMode="relative" rAng="0" ptsTypes="AA">
                                      <p:cBhvr>
                                        <p:cTn id="14" dur="2000" fill="hold"/>
                                        <p:tgtEl>
                                          <p:spTgt spid="9"/>
                                        </p:tgtEl>
                                        <p:attrNameLst>
                                          <p:attrName>ppt_x</p:attrName>
                                          <p:attrName>ppt_y</p:attrName>
                                        </p:attrNameLst>
                                      </p:cBhvr>
                                      <p:rCtr x="-6300" y="-28000"/>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0.03837 -0.02222 L 0.16493 -0.6375 " pathEditMode="relative" rAng="0" ptsTypes="AA">
                                      <p:cBhvr>
                                        <p:cTn id="18" dur="2000" fill="hold"/>
                                        <p:tgtEl>
                                          <p:spTgt spid="11"/>
                                        </p:tgtEl>
                                        <p:attrNameLst>
                                          <p:attrName>ppt_x</p:attrName>
                                          <p:attrName>ppt_y</p:attrName>
                                        </p:attrNameLst>
                                      </p:cBhvr>
                                      <p:rCtr x="10200" y="-30800"/>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0.03871 -0.02639 L -0.05538 -0.74862 " pathEditMode="relative" rAng="0" ptsTypes="AA">
                                      <p:cBhvr>
                                        <p:cTn id="22" dur="2000" fill="hold"/>
                                        <p:tgtEl>
                                          <p:spTgt spid="13"/>
                                        </p:tgtEl>
                                        <p:attrNameLst>
                                          <p:attrName>ppt_x</p:attrName>
                                          <p:attrName>ppt_y</p:attrName>
                                        </p:attrNameLst>
                                      </p:cBhvr>
                                      <p:rCtr x="-800" y="-36100"/>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0" nodeType="clickEffect">
                                  <p:stCondLst>
                                    <p:cond delay="0"/>
                                  </p:stCondLst>
                                  <p:childTnLst>
                                    <p:animMotion origin="layout" path="M -0.05365 0.01805 L 0.19635 -0.58195 " pathEditMode="relative" rAng="0" ptsTypes="AA">
                                      <p:cBhvr>
                                        <p:cTn id="26" dur="2000" fill="hold"/>
                                        <p:tgtEl>
                                          <p:spTgt spid="15"/>
                                        </p:tgtEl>
                                        <p:attrNameLst>
                                          <p:attrName>ppt_x</p:attrName>
                                          <p:attrName>ppt_y</p:attrName>
                                        </p:attrNameLst>
                                      </p:cBhvr>
                                      <p:rCtr x="12500" y="-30000"/>
                                    </p:animMotion>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grpId="0" nodeType="clickEffect">
                                  <p:stCondLst>
                                    <p:cond delay="0"/>
                                  </p:stCondLst>
                                  <p:childTnLst>
                                    <p:animMotion origin="layout" path="M -2.5E-6 -3.33333E-6 L -0.1 -0.63333 " pathEditMode="relative" ptsTypes="AA">
                                      <p:cBhvr>
                                        <p:cTn id="30" dur="2000" fill="hold"/>
                                        <p:tgtEl>
                                          <p:spTgt spid="19"/>
                                        </p:tgtEl>
                                        <p:attrNameLst>
                                          <p:attrName>ppt_x</p:attrName>
                                          <p:attrName>ppt_y</p:attrName>
                                        </p:attrNameLst>
                                      </p:cBhvr>
                                    </p:animMotion>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grpId="0" nodeType="clickEffect">
                                  <p:stCondLst>
                                    <p:cond delay="0"/>
                                  </p:stCondLst>
                                  <p:childTnLst>
                                    <p:animMotion origin="layout" path="M 4.16667E-6 -2.22222E-6 L -0.29115 -0.62639 " pathEditMode="relative" rAng="0" ptsTypes="AA">
                                      <p:cBhvr>
                                        <p:cTn id="34" dur="2000" fill="hold"/>
                                        <p:tgtEl>
                                          <p:spTgt spid="17"/>
                                        </p:tgtEl>
                                        <p:attrNameLst>
                                          <p:attrName>ppt_x</p:attrName>
                                          <p:attrName>ppt_y</p:attrName>
                                        </p:attrNameLst>
                                      </p:cBhvr>
                                      <p:rCtr x="-14600" y="-31300"/>
                                    </p:animMotion>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0" nodeType="clickEffect">
                                  <p:stCondLst>
                                    <p:cond delay="0"/>
                                  </p:stCondLst>
                                  <p:childTnLst>
                                    <p:animMotion origin="layout" path="M 3.33333E-6 1.11111E-6 L 0.08333 -0.71528 " pathEditMode="relative" rAng="0" ptsTypes="AA">
                                      <p:cBhvr>
                                        <p:cTn id="38" dur="2000" fill="hold"/>
                                        <p:tgtEl>
                                          <p:spTgt spid="20"/>
                                        </p:tgtEl>
                                        <p:attrNameLst>
                                          <p:attrName>ppt_x</p:attrName>
                                          <p:attrName>ppt_y</p:attrName>
                                        </p:attrNameLst>
                                      </p:cBhvr>
                                      <p:rCtr x="4200" y="-35800"/>
                                    </p:animMotion>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grpId="0" nodeType="clickEffect">
                                  <p:stCondLst>
                                    <p:cond delay="0"/>
                                  </p:stCondLst>
                                  <p:childTnLst>
                                    <p:animMotion origin="layout" path="M 0.06441 0.00695 L 0.25608 -0.88194 " pathEditMode="relative" rAng="0" ptsTypes="AA">
                                      <p:cBhvr>
                                        <p:cTn id="42" dur="2000" fill="hold"/>
                                        <p:tgtEl>
                                          <p:spTgt spid="21"/>
                                        </p:tgtEl>
                                        <p:attrNameLst>
                                          <p:attrName>ppt_x</p:attrName>
                                          <p:attrName>ppt_y</p:attrName>
                                        </p:attrNameLst>
                                      </p:cBhvr>
                                      <p:rCtr x="9600" y="-44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P spid="13" grpId="0"/>
      <p:bldP spid="15" grpId="0"/>
      <p:bldP spid="17" grpId="0"/>
      <p:bldP spid="19" grpId="0"/>
      <p:bldP spid="20"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Horizontal Scroll 1"/>
          <p:cNvSpPr/>
          <p:nvPr/>
        </p:nvSpPr>
        <p:spPr>
          <a:xfrm>
            <a:off x="3886200" y="76200"/>
            <a:ext cx="2209800" cy="6858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Times New Roman" pitchFamily="18" charset="0"/>
                <a:cs typeface="Times New Roman" pitchFamily="18" charset="0"/>
              </a:rPr>
              <a:t>Definition</a:t>
            </a:r>
            <a:endParaRPr lang="en-US" sz="3200" b="1" dirty="0">
              <a:solidFill>
                <a:schemeClr val="tx1"/>
              </a:solidFill>
              <a:latin typeface="Times New Roman" pitchFamily="18" charset="0"/>
              <a:cs typeface="Times New Roman" pitchFamily="18" charset="0"/>
            </a:endParaRPr>
          </a:p>
        </p:txBody>
      </p:sp>
      <p:pic>
        <p:nvPicPr>
          <p:cNvPr id="5" name="Picture 4" descr="b16 - Copy.jpg"/>
          <p:cNvPicPr>
            <a:picLocks noChangeAspect="1"/>
          </p:cNvPicPr>
          <p:nvPr/>
        </p:nvPicPr>
        <p:blipFill>
          <a:blip r:embed="rId2"/>
          <a:stretch>
            <a:fillRect/>
          </a:stretch>
        </p:blipFill>
        <p:spPr>
          <a:xfrm>
            <a:off x="2815222" y="1142999"/>
            <a:ext cx="3966578" cy="2133601"/>
          </a:xfrm>
          <a:prstGeom prst="rect">
            <a:avLst/>
          </a:prstGeom>
        </p:spPr>
      </p:pic>
      <p:sp>
        <p:nvSpPr>
          <p:cNvPr id="6" name="Rectangle 5"/>
          <p:cNvSpPr/>
          <p:nvPr/>
        </p:nvSpPr>
        <p:spPr>
          <a:xfrm>
            <a:off x="152400" y="4876800"/>
            <a:ext cx="8839200" cy="1569660"/>
          </a:xfrm>
          <a:prstGeom prst="rect">
            <a:avLst/>
          </a:prstGeom>
        </p:spPr>
        <p:txBody>
          <a:bodyPr wrap="square">
            <a:spAutoFit/>
          </a:bodyPr>
          <a:lstStyle/>
          <a:p>
            <a:r>
              <a:rPr lang="en-US" sz="2400" b="1" u="sng" dirty="0" smtClean="0">
                <a:solidFill>
                  <a:srgbClr val="C00000"/>
                </a:solidFill>
              </a:rPr>
              <a:t>Descriptive adjective or adjective of quality:</a:t>
            </a:r>
          </a:p>
          <a:p>
            <a:endParaRPr lang="en-US" sz="2400" b="1" dirty="0" smtClean="0"/>
          </a:p>
          <a:p>
            <a:r>
              <a:rPr lang="en-US" sz="2400" b="1" dirty="0" smtClean="0"/>
              <a:t> Descriptive adjectives are those adjectives which describe nouns or the noun phrases. </a:t>
            </a:r>
            <a:endParaRPr lang="en-US" sz="2400" b="1" dirty="0"/>
          </a:p>
        </p:txBody>
      </p:sp>
      <p:sp>
        <p:nvSpPr>
          <p:cNvPr id="7" name="Rectangle 6"/>
          <p:cNvSpPr/>
          <p:nvPr/>
        </p:nvSpPr>
        <p:spPr>
          <a:xfrm>
            <a:off x="3200400" y="3429000"/>
            <a:ext cx="3519105" cy="646331"/>
          </a:xfrm>
          <a:prstGeom prst="rect">
            <a:avLst/>
          </a:prstGeom>
        </p:spPr>
        <p:txBody>
          <a:bodyPr wrap="none">
            <a:spAutoFit/>
          </a:bodyPr>
          <a:lstStyle/>
          <a:p>
            <a:r>
              <a:rPr lang="en-US" sz="3600" b="1" u="sng" dirty="0" smtClean="0">
                <a:latin typeface="Times New Roman" pitchFamily="18" charset="0"/>
                <a:cs typeface="Times New Roman" pitchFamily="18" charset="0"/>
              </a:rPr>
              <a:t>A beautiful place</a:t>
            </a:r>
            <a:endParaRPr lang="en-US" sz="3600" u="sng" dirty="0">
              <a:latin typeface="Times New Roman" pitchFamily="18" charset="0"/>
              <a:cs typeface="Times New Roman" pitchFamily="18" charset="0"/>
            </a:endParaRPr>
          </a:p>
        </p:txBody>
      </p:sp>
      <p:sp>
        <p:nvSpPr>
          <p:cNvPr id="9" name="Down Arrow 8"/>
          <p:cNvSpPr/>
          <p:nvPr/>
        </p:nvSpPr>
        <p:spPr>
          <a:xfrm>
            <a:off x="4267200" y="3962400"/>
            <a:ext cx="304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581400" y="4267200"/>
            <a:ext cx="167640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ADJECTIVE</a:t>
            </a:r>
            <a:endParaRPr lang="en-US" sz="2000" b="1" dirty="0">
              <a:latin typeface="Times New Roman" pitchFamily="18" charset="0"/>
              <a:cs typeface="Times New Roman" pitchFamily="18" charset="0"/>
            </a:endParaRPr>
          </a:p>
        </p:txBody>
      </p:sp>
      <p:sp>
        <p:nvSpPr>
          <p:cNvPr id="11" name="Down Arrow 10"/>
          <p:cNvSpPr/>
          <p:nvPr/>
        </p:nvSpPr>
        <p:spPr>
          <a:xfrm>
            <a:off x="5791200" y="3962400"/>
            <a:ext cx="304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486400" y="4267200"/>
            <a:ext cx="1143000" cy="400110"/>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NOUN</a:t>
            </a: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plus(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slide(fromBottom)">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animBg="1"/>
      <p:bldP spid="10" grpId="0"/>
      <p:bldP spid="11" grpId="0" animBg="1"/>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746</TotalTime>
  <Words>643</Words>
  <Application>Microsoft Office PowerPoint</Application>
  <PresentationFormat>On-screen Show (4:3)</PresentationFormat>
  <Paragraphs>129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 Identity-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124</cp:revision>
  <dcterms:created xsi:type="dcterms:W3CDTF">2006-08-16T00:00:00Z</dcterms:created>
  <dcterms:modified xsi:type="dcterms:W3CDTF">2020-06-01T09:49:38Z</dcterms:modified>
</cp:coreProperties>
</file>