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0" r:id="rId5"/>
    <p:sldId id="262" r:id="rId6"/>
    <p:sldId id="263" r:id="rId7"/>
    <p:sldId id="267" r:id="rId8"/>
    <p:sldId id="268" r:id="rId9"/>
    <p:sldId id="270" r:id="rId10"/>
    <p:sldId id="264" r:id="rId11"/>
    <p:sldId id="269" r:id="rId12"/>
    <p:sldId id="274" r:id="rId13"/>
    <p:sldId id="273" r:id="rId14"/>
    <p:sldId id="271" r:id="rId15"/>
    <p:sldId id="265" r:id="rId16"/>
    <p:sldId id="266" r:id="rId17"/>
    <p:sldId id="272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pos="4872" userDrawn="1">
          <p15:clr>
            <a:srgbClr val="A4A3A4"/>
          </p15:clr>
        </p15:guide>
        <p15:guide id="4" orient="horz" pos="223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B71180"/>
    <a:srgbClr val="00FF00"/>
    <a:srgbClr val="51073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8" y="102"/>
      </p:cViewPr>
      <p:guideLst>
        <p:guide orient="horz" pos="936"/>
        <p:guide pos="3816"/>
        <p:guide pos="4872"/>
        <p:guide orient="horz" pos="223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0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3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6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5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5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5558" r="6594" b="1323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0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4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20DD8-3FF5-4EC9-8CD1-FCD65E124932}" type="datetimeFigureOut">
              <a:rPr lang="en-US" smtClean="0"/>
              <a:t>06/01/20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3CF6D-4906-4680-A89E-95E0647FD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s://en.wikipedia.org/wiki/Erythorcytes" TargetMode="External"/><Relationship Id="rId7" Type="http://schemas.openxmlformats.org/officeDocument/2006/relationships/hyperlink" Target="https://en.wikipedia.org/wiki/Thrombocytes" TargetMode="External"/><Relationship Id="rId2" Type="http://schemas.openxmlformats.org/officeDocument/2006/relationships/hyperlink" Target="https://bn.wikipedia.org/wiki/%E0%A6%B2%E0%A7%8B%E0%A6%B9%E0%A6%BF%E0%A6%A4_%E0%A6%B0%E0%A6%95%E0%A7%8D%E0%A6%A4%E0%A6%95%E0%A6%A3%E0%A6%BF%E0%A6%95%E0%A6%B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85%E0%A6%A3%E0%A7%81%E0%A6%9A%E0%A6%95%E0%A7%8D%E0%A6%B0%E0%A6%BF%E0%A6%95%E0%A6%BE" TargetMode="External"/><Relationship Id="rId5" Type="http://schemas.openxmlformats.org/officeDocument/2006/relationships/hyperlink" Target="https://en.wikipedia.org/wiki/Leucocytes" TargetMode="External"/><Relationship Id="rId4" Type="http://schemas.openxmlformats.org/officeDocument/2006/relationships/hyperlink" Target="https://bn.wikipedia.org/wiki/%E0%A6%B6%E0%A7%8D%E0%A6%AC%E0%A7%87%E0%A6%A4_%E0%A6%B0%E0%A6%95%E0%A7%8D%E0%A6%A4%E0%A6%95%E0%A6%A3%E0%A6%BF%E0%A6%95%E0%A6%BE" TargetMode="External"/><Relationship Id="rId9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6900" y="1459230"/>
            <a:ext cx="79248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0" b="1" dirty="0" err="1" smtClean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5000" b="1" cap="none" spc="0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80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794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0582" b="12688"/>
          <a:stretch/>
        </p:blipFill>
        <p:spPr>
          <a:xfrm>
            <a:off x="1878125" y="2434835"/>
            <a:ext cx="943416" cy="3119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8125" y="5494100"/>
            <a:ext cx="11681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3" r="30003" b="12604"/>
          <a:stretch/>
        </p:blipFill>
        <p:spPr>
          <a:xfrm>
            <a:off x="6057900" y="2532982"/>
            <a:ext cx="1003300" cy="322192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723604" y="3237972"/>
            <a:ext cx="4085506" cy="548640"/>
            <a:chOff x="6723604" y="3237972"/>
            <a:chExt cx="4085506" cy="548640"/>
          </a:xfrm>
        </p:grpSpPr>
        <p:sp>
          <p:nvSpPr>
            <p:cNvPr id="25" name="Left Arrow 24"/>
            <p:cNvSpPr/>
            <p:nvPr/>
          </p:nvSpPr>
          <p:spPr>
            <a:xfrm>
              <a:off x="6723604" y="3561138"/>
              <a:ext cx="885106" cy="93526"/>
            </a:xfrm>
            <a:prstGeom prst="leftArrow">
              <a:avLst>
                <a:gd name="adj1" fmla="val 50000"/>
                <a:gd name="adj2" fmla="val 148735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08710" y="3237972"/>
              <a:ext cx="3200400" cy="54864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রক্তরস-৫৫%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66710" y="5088278"/>
            <a:ext cx="4065802" cy="548640"/>
            <a:chOff x="6766710" y="5088278"/>
            <a:chExt cx="4065802" cy="548640"/>
          </a:xfrm>
        </p:grpSpPr>
        <p:sp>
          <p:nvSpPr>
            <p:cNvPr id="27" name="Left Arrow 26"/>
            <p:cNvSpPr/>
            <p:nvPr/>
          </p:nvSpPr>
          <p:spPr>
            <a:xfrm>
              <a:off x="6766710" y="5283657"/>
              <a:ext cx="873302" cy="100743"/>
            </a:xfrm>
            <a:prstGeom prst="leftArrow">
              <a:avLst>
                <a:gd name="adj1" fmla="val 50000"/>
                <a:gd name="adj2" fmla="val 14873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32112" y="5088278"/>
              <a:ext cx="3200400" cy="5486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লোহিত কনিকা-৪৫%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21541" y="2870200"/>
            <a:ext cx="3236359" cy="1273744"/>
            <a:chOff x="2821541" y="3105627"/>
            <a:chExt cx="3236359" cy="1038317"/>
          </a:xfrm>
        </p:grpSpPr>
        <p:sp>
          <p:nvSpPr>
            <p:cNvPr id="7" name="Right Arrow 6"/>
            <p:cNvSpPr/>
            <p:nvPr/>
          </p:nvSpPr>
          <p:spPr>
            <a:xfrm>
              <a:off x="2821541" y="3721210"/>
              <a:ext cx="3236359" cy="42273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51320" y="3105627"/>
              <a:ext cx="177484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</a:t>
              </a:r>
              <a:r>
                <a:rPr lang="bn-BD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26850" y="571500"/>
            <a:ext cx="6394850" cy="1752714"/>
            <a:chOff x="3137280" y="377091"/>
            <a:chExt cx="4471430" cy="1891474"/>
          </a:xfrm>
        </p:grpSpPr>
        <p:grpSp>
          <p:nvGrpSpPr>
            <p:cNvPr id="9" name="Group 8"/>
            <p:cNvGrpSpPr/>
            <p:nvPr/>
          </p:nvGrpSpPr>
          <p:grpSpPr>
            <a:xfrm>
              <a:off x="3137280" y="653051"/>
              <a:ext cx="2920620" cy="1206259"/>
              <a:chOff x="5878023" y="1035255"/>
              <a:chExt cx="2920620" cy="1206259"/>
            </a:xfrm>
          </p:grpSpPr>
          <p:sp>
            <p:nvSpPr>
              <p:cNvPr id="8" name="Right Arrow 7"/>
              <p:cNvSpPr/>
              <p:nvPr/>
            </p:nvSpPr>
            <p:spPr>
              <a:xfrm>
                <a:off x="5878023" y="1035255"/>
                <a:ext cx="2920620" cy="1206259"/>
              </a:xfrm>
              <a:prstGeom prst="rightArrow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878023" y="1322789"/>
                <a:ext cx="2366353" cy="64633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600" dirty="0" err="1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রক্তের</a:t>
                </a:r>
                <a:r>
                  <a:rPr lang="en-US" sz="36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600" dirty="0" smtClean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6057900" y="653051"/>
              <a:ext cx="198494" cy="12481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256394" y="377091"/>
              <a:ext cx="1352316" cy="760639"/>
            </a:xfrm>
            <a:custGeom>
              <a:avLst/>
              <a:gdLst>
                <a:gd name="connsiteX0" fmla="*/ 0 w 2649360"/>
                <a:gd name="connsiteY0" fmla="*/ 14355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0 w 2649360"/>
                <a:gd name="connsiteY7" fmla="*/ 143551 h 847158"/>
                <a:gd name="connsiteX0" fmla="*/ 190500 w 2649360"/>
                <a:gd name="connsiteY0" fmla="*/ 34040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190500 w 2649360"/>
                <a:gd name="connsiteY7" fmla="*/ 340401 h 847158"/>
                <a:gd name="connsiteX0" fmla="*/ 190500 w 2649360"/>
                <a:gd name="connsiteY0" fmla="*/ 34040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190500 w 2649360"/>
                <a:gd name="connsiteY7" fmla="*/ 340401 h 847158"/>
                <a:gd name="connsiteX0" fmla="*/ 57150 w 2649360"/>
                <a:gd name="connsiteY0" fmla="*/ 18165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57150 w 2649360"/>
                <a:gd name="connsiteY7" fmla="*/ 181651 h 847158"/>
                <a:gd name="connsiteX0" fmla="*/ 19050 w 2649360"/>
                <a:gd name="connsiteY0" fmla="*/ 16260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19050 w 2649360"/>
                <a:gd name="connsiteY7" fmla="*/ 162601 h 84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9360" h="847158">
                  <a:moveTo>
                    <a:pt x="19050" y="162601"/>
                  </a:moveTo>
                  <a:lnTo>
                    <a:pt x="2225781" y="143551"/>
                  </a:lnTo>
                  <a:lnTo>
                    <a:pt x="2225781" y="0"/>
                  </a:lnTo>
                  <a:lnTo>
                    <a:pt x="2649360" y="423579"/>
                  </a:lnTo>
                  <a:lnTo>
                    <a:pt x="2225781" y="847158"/>
                  </a:lnTo>
                  <a:lnTo>
                    <a:pt x="2225781" y="703607"/>
                  </a:lnTo>
                  <a:lnTo>
                    <a:pt x="0" y="703607"/>
                  </a:lnTo>
                  <a:cubicBezTo>
                    <a:pt x="63500" y="582538"/>
                    <a:pt x="393700" y="486870"/>
                    <a:pt x="19050" y="162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</a:t>
              </a:r>
              <a:r>
                <a:rPr lang="bn-BD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রক্তরস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9" name="Right Arrow 10"/>
            <p:cNvSpPr/>
            <p:nvPr/>
          </p:nvSpPr>
          <p:spPr>
            <a:xfrm>
              <a:off x="6256394" y="1463135"/>
              <a:ext cx="1352316" cy="805430"/>
            </a:xfrm>
            <a:custGeom>
              <a:avLst/>
              <a:gdLst>
                <a:gd name="connsiteX0" fmla="*/ 0 w 2649360"/>
                <a:gd name="connsiteY0" fmla="*/ 14355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0 w 2649360"/>
                <a:gd name="connsiteY7" fmla="*/ 143551 h 847158"/>
                <a:gd name="connsiteX0" fmla="*/ 190500 w 2649360"/>
                <a:gd name="connsiteY0" fmla="*/ 34040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190500 w 2649360"/>
                <a:gd name="connsiteY7" fmla="*/ 340401 h 847158"/>
                <a:gd name="connsiteX0" fmla="*/ 190500 w 2649360"/>
                <a:gd name="connsiteY0" fmla="*/ 34040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190500 w 2649360"/>
                <a:gd name="connsiteY7" fmla="*/ 340401 h 847158"/>
                <a:gd name="connsiteX0" fmla="*/ 57150 w 2649360"/>
                <a:gd name="connsiteY0" fmla="*/ 18165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57150 w 2649360"/>
                <a:gd name="connsiteY7" fmla="*/ 181651 h 847158"/>
                <a:gd name="connsiteX0" fmla="*/ 19050 w 2649360"/>
                <a:gd name="connsiteY0" fmla="*/ 162601 h 847158"/>
                <a:gd name="connsiteX1" fmla="*/ 2225781 w 2649360"/>
                <a:gd name="connsiteY1" fmla="*/ 143551 h 847158"/>
                <a:gd name="connsiteX2" fmla="*/ 2225781 w 2649360"/>
                <a:gd name="connsiteY2" fmla="*/ 0 h 847158"/>
                <a:gd name="connsiteX3" fmla="*/ 2649360 w 2649360"/>
                <a:gd name="connsiteY3" fmla="*/ 423579 h 847158"/>
                <a:gd name="connsiteX4" fmla="*/ 2225781 w 2649360"/>
                <a:gd name="connsiteY4" fmla="*/ 847158 h 847158"/>
                <a:gd name="connsiteX5" fmla="*/ 2225781 w 2649360"/>
                <a:gd name="connsiteY5" fmla="*/ 703607 h 847158"/>
                <a:gd name="connsiteX6" fmla="*/ 0 w 2649360"/>
                <a:gd name="connsiteY6" fmla="*/ 703607 h 847158"/>
                <a:gd name="connsiteX7" fmla="*/ 19050 w 2649360"/>
                <a:gd name="connsiteY7" fmla="*/ 162601 h 847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9360" h="847158">
                  <a:moveTo>
                    <a:pt x="19050" y="162601"/>
                  </a:moveTo>
                  <a:lnTo>
                    <a:pt x="2225781" y="143551"/>
                  </a:lnTo>
                  <a:lnTo>
                    <a:pt x="2225781" y="0"/>
                  </a:lnTo>
                  <a:lnTo>
                    <a:pt x="2649360" y="423579"/>
                  </a:lnTo>
                  <a:lnTo>
                    <a:pt x="2225781" y="847158"/>
                  </a:lnTo>
                  <a:lnTo>
                    <a:pt x="2225781" y="703607"/>
                  </a:lnTo>
                  <a:lnTo>
                    <a:pt x="0" y="703607"/>
                  </a:lnTo>
                  <a:cubicBezTo>
                    <a:pt x="63500" y="582538"/>
                    <a:pt x="393700" y="486870"/>
                    <a:pt x="19050" y="1626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২।রক্তকনিকা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74366" y="4266128"/>
            <a:ext cx="4023713" cy="548640"/>
            <a:chOff x="6848171" y="4276049"/>
            <a:chExt cx="4023713" cy="548640"/>
          </a:xfrm>
        </p:grpSpPr>
        <p:sp>
          <p:nvSpPr>
            <p:cNvPr id="23" name="Left Arrow 22"/>
            <p:cNvSpPr/>
            <p:nvPr/>
          </p:nvSpPr>
          <p:spPr>
            <a:xfrm>
              <a:off x="6848171" y="4490308"/>
              <a:ext cx="823313" cy="120121"/>
            </a:xfrm>
            <a:prstGeom prst="leftArrow">
              <a:avLst>
                <a:gd name="adj1" fmla="val 50000"/>
                <a:gd name="adj2" fmla="val 148735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71484" y="4276049"/>
              <a:ext cx="3200400" cy="548640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শ্বেত  অণুচক্রিকা ১%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0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3227" y="487863"/>
            <a:ext cx="3058408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ছবিতে</a:t>
            </a:r>
            <a:endParaRPr lang="en-US" sz="4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5950" y="1318860"/>
            <a:ext cx="6172200" cy="212365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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55%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রক্তরস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, 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রক্তের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মধ্যে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থাকে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এতে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আমিষ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,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লবণ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ও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অন্ত্র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থেকে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শোষিত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খাদ্য</a:t>
            </a:r>
            <a:r>
              <a:rPr lang="en-US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উপাদান</a:t>
            </a:r>
            <a:endParaRPr lang="en-US" sz="4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  <a:sym typeface="ZapfDingbats BT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4500" y="3756534"/>
            <a:ext cx="6172200" cy="200054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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এই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রক্তে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থাকে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ফাইব্রিনোজিন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নাম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একটি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উপাদান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যাহা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রক্ত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কে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u="sng" dirty="0" err="1" smtClean="0">
                <a:ln w="1905"/>
                <a:solidFill>
                  <a:srgbClr val="99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জমাট</a:t>
            </a:r>
            <a:r>
              <a:rPr lang="en-US" sz="4000" b="1" u="sng" dirty="0" smtClean="0">
                <a:ln w="1905"/>
                <a:solidFill>
                  <a:srgbClr val="99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99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বাঁধতে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সাহায্য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  <a:r>
              <a:rPr lang="en-US" sz="40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করে</a:t>
            </a:r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3550" y="1622488"/>
            <a:ext cx="4860950" cy="3954077"/>
            <a:chOff x="663550" y="1520797"/>
            <a:chExt cx="4860950" cy="39540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6987" y="1067361"/>
              <a:ext cx="3954076" cy="486095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541635" y="1520797"/>
              <a:ext cx="77617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err="1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ZapfDingbats BT" panose="05000000000000000000" pitchFamily="2" charset="2"/>
                </a:rPr>
                <a:t>রক্ত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9" y="1622488"/>
            <a:ext cx="4860951" cy="3886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6183" y="5576565"/>
            <a:ext cx="17956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রক্তরস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8" presetClass="exit" presetSubtype="32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663304" y="366347"/>
            <a:ext cx="6107797" cy="1805039"/>
            <a:chOff x="4513302" y="480648"/>
            <a:chExt cx="6762749" cy="1745938"/>
          </a:xfrm>
        </p:grpSpPr>
        <p:sp>
          <p:nvSpPr>
            <p:cNvPr id="3" name="Oval 2"/>
            <p:cNvSpPr/>
            <p:nvPr/>
          </p:nvSpPr>
          <p:spPr>
            <a:xfrm>
              <a:off x="4513302" y="480648"/>
              <a:ext cx="6762749" cy="8128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contourW="12700" prstMaterial="softEdge">
                <a:bevelT w="38100" h="38100" prst="coolSlant"/>
                <a:extrusionClr>
                  <a:schemeClr val="tx1"/>
                </a:extrusionClr>
                <a:contourClr>
                  <a:srgbClr val="99CC00"/>
                </a:contourClr>
              </a:sp3d>
            </a:bodyPr>
            <a:lstStyle/>
            <a:p>
              <a:pPr algn="ctr"/>
              <a:r>
                <a:rPr lang="en-US" sz="5400" b="1" dirty="0" smtClean="0">
                  <a:ln/>
                  <a:solidFill>
                    <a:srgbClr val="B7118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5400" b="1" dirty="0" err="1" smtClean="0">
                  <a:ln/>
                  <a:solidFill>
                    <a:srgbClr val="B7118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রক্তরসের</a:t>
              </a:r>
              <a:r>
                <a:rPr lang="en-US" sz="5400" b="1" dirty="0" smtClean="0">
                  <a:ln/>
                  <a:solidFill>
                    <a:srgbClr val="B7118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/>
                  <a:solidFill>
                    <a:srgbClr val="B7118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bn-BD" sz="5400" b="1" dirty="0" smtClean="0">
                  <a:ln/>
                  <a:solidFill>
                    <a:srgbClr val="B7118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dirty="0">
                <a:ln/>
                <a:solidFill>
                  <a:srgbClr val="B7118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3993811">
              <a:off x="7859771" y="806592"/>
              <a:ext cx="1095603" cy="174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ym typeface="ZapfDingbats BT" panose="05000000000000000000" pitchFamily="2" charset="2"/>
                </a:rPr>
                <a:t></a:t>
              </a:r>
              <a:endParaRPr lang="en-US" sz="8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74705" y="2475517"/>
            <a:ext cx="10515600" cy="3657600"/>
            <a:chOff x="908896" y="2334765"/>
            <a:chExt cx="10566389" cy="23988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896" y="2334765"/>
              <a:ext cx="4522076" cy="239886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026985" y="2383868"/>
              <a:ext cx="54483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alt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1। </a:t>
              </a:r>
              <a:r>
                <a:rPr lang="bn-IN" alt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 জমাট বাঁধার প্রয়োজনীয় উপাদানগুলো পরিবহন করে</a:t>
              </a:r>
              <a:endParaRPr lang="bn-BD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0451" y="2432595"/>
            <a:ext cx="10515600" cy="3657600"/>
            <a:chOff x="1733418" y="3782740"/>
            <a:chExt cx="10081421" cy="31700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418" y="3782740"/>
              <a:ext cx="4159376" cy="292136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366539" y="3782740"/>
              <a:ext cx="54483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en-US" sz="4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BD" altLang="en-US" sz="4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alt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শ্বসনের ফলে কোষে সৃষ্ট </a:t>
              </a:r>
              <a:r>
                <a:rPr lang="en-US" altLang="en-US" sz="4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altLang="en-US" sz="4000" baseline="-25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bn-IN" alt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কে বাইকার্বনেট হিসেবে ফুসফুসে পরিবহন করে</a:t>
              </a:r>
              <a:endParaRPr lang="en-US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000" dirty="0"/>
            </a:p>
            <a:p>
              <a:endParaRPr lang="bn-BD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05006" y="1880913"/>
            <a:ext cx="10515600" cy="3657600"/>
            <a:chOff x="-15053270" y="-2621216"/>
            <a:chExt cx="9772560" cy="5202983"/>
          </a:xfrm>
        </p:grpSpPr>
        <p:sp>
          <p:nvSpPr>
            <p:cNvPr id="17" name="TextBox 16"/>
            <p:cNvSpPr txBox="1"/>
            <p:nvPr/>
          </p:nvSpPr>
          <p:spPr>
            <a:xfrm>
              <a:off x="-10729010" y="-1259054"/>
              <a:ext cx="54483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bn-BD" altLang="en-US" sz="4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alt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টিস্যু থেকে বর্জ্য পদার্থ নির্গত করে রেচনের জন্য বৃক্কে পরিবহন করে</a:t>
              </a:r>
              <a:endParaRPr lang="bn-BD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59" r="24970" b="16193"/>
            <a:stretch/>
          </p:blipFill>
          <p:spPr>
            <a:xfrm>
              <a:off x="-15053270" y="-2621216"/>
              <a:ext cx="3791083" cy="520298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05006" y="1880914"/>
            <a:ext cx="10515600" cy="3657600"/>
            <a:chOff x="-4599565" y="1665926"/>
            <a:chExt cx="12901134" cy="3096172"/>
          </a:xfrm>
        </p:grpSpPr>
        <p:sp>
          <p:nvSpPr>
            <p:cNvPr id="18" name="TextBox 17"/>
            <p:cNvSpPr txBox="1"/>
            <p:nvPr/>
          </p:nvSpPr>
          <p:spPr>
            <a:xfrm>
              <a:off x="2853269" y="1936740"/>
              <a:ext cx="54483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4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bn-BD" altLang="en-US" sz="40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as-IN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রক্তকণিকাসহ রক্তরসে দ্রবীভূত খাদ্যসার দেহের বিভিন্ন অংশে বাহিত হয়</a:t>
              </a:r>
              <a:r>
                <a:rPr lang="en-US" alt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/>
              </a:r>
              <a:br>
                <a:rPr lang="en-US" alt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endParaRPr lang="bn-BD" alt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9565" y="1665926"/>
              <a:ext cx="7104510" cy="30961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27758" y="2539665"/>
            <a:ext cx="10515600" cy="3657600"/>
            <a:chOff x="-10351379" y="3186340"/>
            <a:chExt cx="10530071" cy="2859447"/>
          </a:xfrm>
        </p:grpSpPr>
        <p:grpSp>
          <p:nvGrpSpPr>
            <p:cNvPr id="21" name="Group 20"/>
            <p:cNvGrpSpPr/>
            <p:nvPr/>
          </p:nvGrpSpPr>
          <p:grpSpPr>
            <a:xfrm>
              <a:off x="-10351379" y="3186340"/>
              <a:ext cx="10530071" cy="2859447"/>
              <a:chOff x="-13232665" y="2353136"/>
              <a:chExt cx="10530071" cy="204536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671" r="5048" b="11424"/>
              <a:stretch/>
            </p:blipFill>
            <p:spPr>
              <a:xfrm>
                <a:off x="-13232665" y="2353136"/>
                <a:ext cx="2236079" cy="1890987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-8150894" y="2459504"/>
                <a:ext cx="54483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altLang="en-US" sz="4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হরমোন,এনজাইম</a:t>
                </a:r>
                <a:r>
                  <a:rPr lang="en-US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altLang="en-US" sz="4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লিপিড</a:t>
                </a:r>
                <a:r>
                  <a:rPr lang="en-US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4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প্রভৃতি</a:t>
                </a:r>
                <a:r>
                  <a:rPr lang="en-US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4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দেহের</a:t>
                </a:r>
                <a:r>
                  <a:rPr lang="en-US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4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4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</a:t>
                </a:r>
                <a:r>
                  <a:rPr lang="en-US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4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বহন</a:t>
                </a:r>
                <a:r>
                  <a:rPr lang="en-US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40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altLang="en-US" sz="40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altLang="en-US" sz="4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15300" y="3230031"/>
              <a:ext cx="2312515" cy="259994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727897" y="4230303"/>
            <a:ext cx="2609108" cy="1669544"/>
            <a:chOff x="1727897" y="4230303"/>
            <a:chExt cx="2609108" cy="1669544"/>
          </a:xfrm>
        </p:grpSpPr>
        <p:sp>
          <p:nvSpPr>
            <p:cNvPr id="2" name="Rectangle 1"/>
            <p:cNvSpPr/>
            <p:nvPr/>
          </p:nvSpPr>
          <p:spPr>
            <a:xfrm>
              <a:off x="1727897" y="4976517"/>
              <a:ext cx="169790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BD" sz="5400" b="1" cap="none" spc="0" dirty="0" smtClean="0">
                  <a:ln/>
                  <a:solidFill>
                    <a:srgbClr val="00206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ফুসফুস</a:t>
              </a:r>
              <a:endParaRPr lang="en-US" sz="5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Curved Up Arrow 4"/>
            <p:cNvSpPr/>
            <p:nvPr/>
          </p:nvSpPr>
          <p:spPr>
            <a:xfrm rot="16406639">
              <a:off x="3220309" y="4352898"/>
              <a:ext cx="1239292" cy="994101"/>
            </a:xfrm>
            <a:prstGeom prst="curvedUp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9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3945" y="3429000"/>
            <a:ext cx="776791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রক্তরসের প্রধান দুটি কাজ লিখ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0927" y="974776"/>
            <a:ext cx="581394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9970" y="400777"/>
            <a:ext cx="4327930" cy="76944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ছবিতে</a:t>
            </a:r>
            <a:r>
              <a:rPr lang="bn-BD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ZapfDingbats BT" panose="05000000000000000000" pitchFamily="2" charset="2"/>
              </a:rPr>
              <a:t>ঃ- রক্তকনিকা</a:t>
            </a:r>
            <a:endParaRPr lang="en-US" sz="4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78" y="2099503"/>
            <a:ext cx="4877347" cy="414546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6344" y="2014854"/>
            <a:ext cx="2201684" cy="1001486"/>
            <a:chOff x="730202" y="3590472"/>
            <a:chExt cx="2201684" cy="1001486"/>
          </a:xfrm>
        </p:grpSpPr>
        <p:sp>
          <p:nvSpPr>
            <p:cNvPr id="7" name="Right Arrow 6"/>
            <p:cNvSpPr/>
            <p:nvPr/>
          </p:nvSpPr>
          <p:spPr>
            <a:xfrm>
              <a:off x="730202" y="3590472"/>
              <a:ext cx="2201684" cy="1001486"/>
            </a:xfrm>
            <a:prstGeom prst="rightArrow">
              <a:avLst>
                <a:gd name="adj1" fmla="val 50000"/>
                <a:gd name="adj2" fmla="val 63044"/>
              </a:avLst>
            </a:prstGeom>
            <a:solidFill>
              <a:srgbClr val="B7118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0202" y="3741875"/>
              <a:ext cx="1826030" cy="78939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44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ZapfDingbats BT" panose="05000000000000000000" pitchFamily="2" charset="2"/>
                </a:rPr>
                <a:t>রক্তনালী</a:t>
              </a:r>
              <a:endParaRPr lang="en-US" sz="44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74108" y="1924528"/>
            <a:ext cx="3739792" cy="1474798"/>
            <a:chOff x="5950308" y="1982813"/>
            <a:chExt cx="4100054" cy="1474798"/>
          </a:xfrm>
        </p:grpSpPr>
        <p:sp>
          <p:nvSpPr>
            <p:cNvPr id="9" name="Rectangle 8"/>
            <p:cNvSpPr/>
            <p:nvPr/>
          </p:nvSpPr>
          <p:spPr>
            <a:xfrm>
              <a:off x="7002829" y="1982813"/>
              <a:ext cx="3047533" cy="5327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লোহিত কনিকা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950308" y="2352675"/>
              <a:ext cx="1028700" cy="36027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908979" y="2318248"/>
              <a:ext cx="70029" cy="11393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22900" y="3429001"/>
            <a:ext cx="3581400" cy="879658"/>
            <a:chOff x="5422900" y="3429000"/>
            <a:chExt cx="3644900" cy="951281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7230425" y="3831641"/>
              <a:ext cx="1837375" cy="5486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শ্বেত কনিকা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5422900" y="3429000"/>
              <a:ext cx="1807525" cy="743234"/>
            </a:xfrm>
            <a:prstGeom prst="straightConnector1">
              <a:avLst/>
            </a:prstGeom>
            <a:grpFill/>
            <a:ln w="762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001538" y="4686300"/>
            <a:ext cx="3983963" cy="812383"/>
            <a:chOff x="5472211" y="3429000"/>
            <a:chExt cx="3595589" cy="101755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7230425" y="3897914"/>
              <a:ext cx="1837375" cy="5486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অণুচক্রিকা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5472211" y="3429000"/>
              <a:ext cx="1807525" cy="743235"/>
            </a:xfrm>
            <a:prstGeom prst="straightConnector1">
              <a:avLst/>
            </a:prstGeom>
            <a:grpFill/>
            <a:ln w="762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49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99222" y="1838121"/>
            <a:ext cx="1276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u="sng" dirty="0">
                <a:solidFill>
                  <a:srgbClr val="0B0080"/>
                </a:solidFill>
                <a:latin typeface="Arial" panose="020B0604020202020204" pitchFamily="34" charset="0"/>
                <a:hlinkClick r:id="rId2"/>
              </a:rPr>
              <a:t>লোহিত রক্তকণিকা</a:t>
            </a:r>
            <a:r>
              <a:rPr lang="bn-BD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bn-BD" dirty="0" smtClean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en-US" dirty="0" smtClean="0">
                <a:solidFill>
                  <a:srgbClr val="663366"/>
                </a:solidFill>
                <a:latin typeface="Arial" panose="020B0604020202020204" pitchFamily="34" charset="0"/>
                <a:hlinkClick r:id="rId3" tooltip="en:Erythorcytes"/>
              </a:rPr>
              <a:t>Erythrocytes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),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bn-BD" dirty="0">
                <a:solidFill>
                  <a:srgbClr val="0B0080"/>
                </a:solidFill>
                <a:latin typeface="Arial" panose="020B0604020202020204" pitchFamily="34" charset="0"/>
                <a:hlinkClick r:id="rId4" tooltip="শ্বেত রক্তকণিকা"/>
              </a:rPr>
              <a:t>শ্বেত রক্তকণিকা</a:t>
            </a:r>
            <a:r>
              <a:rPr lang="bn-BD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en-US" dirty="0">
                <a:solidFill>
                  <a:srgbClr val="663366"/>
                </a:solidFill>
                <a:latin typeface="Arial" panose="020B0604020202020204" pitchFamily="34" charset="0"/>
                <a:hlinkClick r:id="rId5" tooltip="en:Leucocytes"/>
              </a:rPr>
              <a:t>Leucocytes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bn-BD" dirty="0"/>
          </a:p>
          <a:p>
            <a:r>
              <a:rPr lang="bn-BD" dirty="0">
                <a:hlinkClick r:id="rId6" tooltip="অণুচক্রিকা"/>
              </a:rPr>
              <a:t>অণুচক্রিকা</a:t>
            </a:r>
            <a:r>
              <a:rPr lang="bn-BD" dirty="0"/>
              <a:t> (</a:t>
            </a:r>
            <a:r>
              <a:rPr lang="en-US" u="sng" dirty="0">
                <a:hlinkClick r:id="rId7" tooltip="en:Thrombocytes"/>
              </a:rPr>
              <a:t>Thrombocytes</a:t>
            </a:r>
            <a:r>
              <a:rPr lang="en-US" dirty="0"/>
              <a:t>)।</a:t>
            </a:r>
          </a:p>
          <a:p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7080" y="584688"/>
            <a:ext cx="3198125" cy="707886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করঃ- </a:t>
            </a:r>
            <a:endParaRPr lang="en-US" sz="40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5205" y="1838121"/>
            <a:ext cx="6234755" cy="37419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*দেখতে লাল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*হিমোগ্লোবিন নামক রঞ্জক পদার্থ থাকে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*লোহিত রক্তকনিকা উভঅবতল থাকে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চাকতির মতো গোলাকার কোষ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*নিউক্লিয়াস থাকে না 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*যকৃত ও অস্থিমজ্জায় তৈরি হয়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6161" y="1838121"/>
            <a:ext cx="4026090" cy="3741956"/>
            <a:chOff x="846162" y="1309688"/>
            <a:chExt cx="4026090" cy="3983747"/>
          </a:xfrm>
        </p:grpSpPr>
        <p:sp>
          <p:nvSpPr>
            <p:cNvPr id="6" name="Rectangle 5"/>
            <p:cNvSpPr/>
            <p:nvPr/>
          </p:nvSpPr>
          <p:spPr>
            <a:xfrm>
              <a:off x="846162" y="4647104"/>
              <a:ext cx="4026089" cy="646331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লোহিত রক্তকনিকা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162" y="1309688"/>
              <a:ext cx="4026090" cy="333741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846161" y="4954190"/>
            <a:ext cx="4026090" cy="62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681652"/>
            <a:ext cx="4376057" cy="33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6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6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6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6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1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7" grpId="1" build="allAtOnce" animBg="1"/>
      <p:bldP spid="10" grpId="0" animBg="1"/>
      <p:bldP spid="10" grpId="1" animBg="1"/>
      <p:bldP spid="1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3616" y="623598"/>
            <a:ext cx="3198125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করঃ-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047750" y="2343150"/>
            <a:ext cx="3657600" cy="27432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2"/>
            <a:stretch>
              <a:fillRect/>
            </a:stretch>
          </a:blip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3392" y="2987582"/>
            <a:ext cx="612331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রক্তকনিকা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অনিয়মিত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5375" y="5513240"/>
            <a:ext cx="3198125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রক্তকনিকা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9960" y="3001829"/>
            <a:ext cx="611260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রক্তকনিকা</a:t>
            </a:r>
            <a:r>
              <a:rPr lang="bn-BD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নিউক্লিয়াস আছে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7750" y="2343150"/>
            <a:ext cx="3657600" cy="2801338"/>
            <a:chOff x="4583500" y="3355521"/>
            <a:chExt cx="3657600" cy="2801338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4583500" y="3355521"/>
              <a:ext cx="3657600" cy="2743200"/>
            </a:xfrm>
            <a:prstGeom prst="round2DiagRect">
              <a:avLst>
                <a:gd name="adj1" fmla="val 50000"/>
                <a:gd name="adj2" fmla="val 0"/>
              </a:avLst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18285" y="5554826"/>
              <a:ext cx="15887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</a:t>
              </a:r>
              <a:endParaRPr lang="en-US" sz="3200" dirty="0"/>
            </a:p>
          </p:txBody>
        </p:sp>
        <p:sp>
          <p:nvSpPr>
            <p:cNvPr id="5" name="Curved Up Arrow 4"/>
            <p:cNvSpPr/>
            <p:nvPr/>
          </p:nvSpPr>
          <p:spPr>
            <a:xfrm rot="17511660">
              <a:off x="6740428" y="4946742"/>
              <a:ext cx="1407862" cy="1012372"/>
            </a:xfrm>
            <a:prstGeom prst="curvedUpArrow">
              <a:avLst>
                <a:gd name="adj1" fmla="val 15152"/>
                <a:gd name="adj2" fmla="val 50000"/>
                <a:gd name="adj3" fmla="val 449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15484" y="4574068"/>
            <a:ext cx="1660259" cy="394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734786" y="1959429"/>
            <a:ext cx="4637314" cy="3322921"/>
            <a:chOff x="4972401" y="3416371"/>
            <a:chExt cx="3864033" cy="2743200"/>
          </a:xfrm>
        </p:grpSpPr>
        <p:grpSp>
          <p:nvGrpSpPr>
            <p:cNvPr id="18" name="Group 17"/>
            <p:cNvGrpSpPr/>
            <p:nvPr/>
          </p:nvGrpSpPr>
          <p:grpSpPr>
            <a:xfrm>
              <a:off x="4972401" y="3416371"/>
              <a:ext cx="3657600" cy="2743200"/>
              <a:chOff x="6026992" y="3684497"/>
              <a:chExt cx="3657600" cy="27432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026992" y="3684497"/>
                <a:ext cx="3657600" cy="2743200"/>
                <a:chOff x="5977674" y="3598764"/>
                <a:chExt cx="3657600" cy="2743200"/>
              </a:xfrm>
            </p:grpSpPr>
            <p:sp>
              <p:nvSpPr>
                <p:cNvPr id="13" name="Round Diagonal Corner Rectangle 12"/>
                <p:cNvSpPr/>
                <p:nvPr/>
              </p:nvSpPr>
              <p:spPr>
                <a:xfrm>
                  <a:off x="5977674" y="3598764"/>
                  <a:ext cx="3657600" cy="2743200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99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516362" y="3931872"/>
                  <a:ext cx="1989182" cy="1805940"/>
                </a:xfrm>
                <a:prstGeom prst="rect">
                  <a:avLst/>
                </a:prstGeom>
                <a:blipFill>
                  <a:blip r:embed="rId5"/>
                  <a:srcRect/>
                  <a:stretch>
                    <a:fillRect l="-10997" t="-52316" r="-84879" b="-121944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7" name="Notched Right Arrow 16"/>
              <p:cNvSpPr/>
              <p:nvPr/>
            </p:nvSpPr>
            <p:spPr>
              <a:xfrm rot="1581217">
                <a:off x="6805989" y="4015900"/>
                <a:ext cx="926799" cy="353774"/>
              </a:xfrm>
              <a:prstGeom prst="notched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236234" y="3518807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স্টেম সেল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796795">
              <a:off x="5802537" y="4899247"/>
              <a:ext cx="1600200" cy="431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অস্থিমজ্জায়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15559" y="2976687"/>
            <a:ext cx="6555545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রক্তকনিকা</a:t>
            </a:r>
            <a:r>
              <a:rPr lang="bn-BD" sz="3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প্লীহা ও অস্থিমজ্জায় জন্ম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41853" y="1826364"/>
            <a:ext cx="3657600" cy="3657600"/>
            <a:chOff x="707923" y="1976284"/>
            <a:chExt cx="5781367" cy="4336026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707923" y="1976284"/>
              <a:ext cx="5014451" cy="4336026"/>
            </a:xfrm>
            <a:prstGeom prst="round2DiagRect">
              <a:avLst>
                <a:gd name="adj1" fmla="val 45919"/>
                <a:gd name="adj2" fmla="val 4625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722374" y="3716594"/>
              <a:ext cx="766916" cy="1091380"/>
            </a:xfrm>
            <a:prstGeom prst="rightArrow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Horizontal Scroll 15"/>
          <p:cNvSpPr/>
          <p:nvPr/>
        </p:nvSpPr>
        <p:spPr>
          <a:xfrm>
            <a:off x="5323114" y="3264730"/>
            <a:ext cx="6206437" cy="674131"/>
          </a:xfrm>
          <a:prstGeom prst="horizontalScrol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5107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 দেখতে গোলাকার ,লোহিত রক্তকনিকা থেকে ছোট </a:t>
            </a:r>
            <a:endParaRPr lang="en-US" sz="2800" dirty="0">
              <a:solidFill>
                <a:srgbClr val="51073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5323113" y="3235340"/>
            <a:ext cx="6206437" cy="674131"/>
          </a:xfrm>
          <a:prstGeom prst="horizontalScroll">
            <a:avLst/>
          </a:prstGeom>
          <a:gradFill>
            <a:gsLst>
              <a:gs pos="23000">
                <a:srgbClr val="B7118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থাকে না, গুচ্ছাকারে থাকে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41853" y="1826364"/>
            <a:ext cx="3657600" cy="3657600"/>
            <a:chOff x="707923" y="1976284"/>
            <a:chExt cx="5814909" cy="4336026"/>
          </a:xfrm>
          <a:blipFill>
            <a:blip r:embed="rId3"/>
            <a:stretch>
              <a:fillRect/>
            </a:stretch>
          </a:blipFill>
        </p:grpSpPr>
        <p:sp>
          <p:nvSpPr>
            <p:cNvPr id="19" name="Round Diagonal Corner Rectangle 18"/>
            <p:cNvSpPr/>
            <p:nvPr/>
          </p:nvSpPr>
          <p:spPr>
            <a:xfrm>
              <a:off x="707923" y="1976284"/>
              <a:ext cx="5014451" cy="4336026"/>
            </a:xfrm>
            <a:prstGeom prst="round2DiagRect">
              <a:avLst>
                <a:gd name="adj1" fmla="val 45919"/>
                <a:gd name="adj2" fmla="val 46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602927" y="3664930"/>
              <a:ext cx="919905" cy="1187146"/>
            </a:xfrm>
            <a:prstGeom prst="rightArrow">
              <a:avLst/>
            </a:prstGeom>
            <a:solidFill>
              <a:srgbClr val="00B0F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Horizontal Scroll 21"/>
          <p:cNvSpPr/>
          <p:nvPr/>
        </p:nvSpPr>
        <p:spPr>
          <a:xfrm>
            <a:off x="5323112" y="3244095"/>
            <a:ext cx="6206437" cy="674131"/>
          </a:xfrm>
          <a:prstGeom prst="horizontalScroll">
            <a:avLst/>
          </a:prstGeom>
          <a:gradFill flip="none" rotWithShape="1">
            <a:gsLst>
              <a:gs pos="78000">
                <a:srgbClr val="CCD03D"/>
              </a:gs>
              <a:gs pos="13000">
                <a:srgbClr val="99CC00"/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উৎপত্তি লোহিত অস্থিমজ্জায়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41853" y="1826364"/>
            <a:ext cx="3657600" cy="3657600"/>
            <a:chOff x="707923" y="1976284"/>
            <a:chExt cx="5634862" cy="4336026"/>
          </a:xfrm>
          <a:blipFill>
            <a:blip r:embed="rId4"/>
            <a:stretch>
              <a:fillRect/>
            </a:stretch>
          </a:blipFill>
        </p:grpSpPr>
        <p:sp>
          <p:nvSpPr>
            <p:cNvPr id="24" name="Round Diagonal Corner Rectangle 23"/>
            <p:cNvSpPr/>
            <p:nvPr/>
          </p:nvSpPr>
          <p:spPr>
            <a:xfrm>
              <a:off x="707923" y="1976284"/>
              <a:ext cx="5014451" cy="4336026"/>
            </a:xfrm>
            <a:prstGeom prst="round2DiagRect">
              <a:avLst>
                <a:gd name="adj1" fmla="val 45919"/>
                <a:gd name="adj2" fmla="val 462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422880" y="3642358"/>
              <a:ext cx="919905" cy="1187146"/>
            </a:xfrm>
            <a:prstGeom prst="rightArrow">
              <a:avLst/>
            </a:prstGeom>
            <a:solidFill>
              <a:srgbClr val="7030A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858732" y="5527545"/>
            <a:ext cx="3198125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অণুচক্রিকা 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58732" y="419251"/>
            <a:ext cx="3198125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করঃ-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8837" y="699798"/>
            <a:ext cx="3198125" cy="1015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5350" y="3252498"/>
            <a:ext cx="102489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/>
                <a:solidFill>
                  <a:srgbClr val="B711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 </a:t>
            </a:r>
            <a:r>
              <a:rPr lang="bn-BD" sz="6000" b="1" dirty="0" smtClean="0">
                <a:ln/>
                <a:solidFill>
                  <a:srgbClr val="B711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রক্তকনিকা ও অণুচক্রিকা </a:t>
            </a:r>
            <a:r>
              <a:rPr lang="bn-BD" sz="6000" b="1" dirty="0" smtClean="0">
                <a:solidFill>
                  <a:srgbClr val="B711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 কর</a:t>
            </a:r>
            <a:endParaRPr lang="en-US" sz="6000" b="1" dirty="0">
              <a:solidFill>
                <a:srgbClr val="B711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915" y="824984"/>
            <a:ext cx="2375971" cy="1200329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7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190158"/>
              </p:ext>
            </p:extLst>
          </p:nvPr>
        </p:nvGraphicFramePr>
        <p:xfrm>
          <a:off x="5233458" y="2675467"/>
          <a:ext cx="157956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661680" imgH="488520" progId="Package">
                  <p:embed/>
                </p:oleObj>
              </mc:Choice>
              <mc:Fallback>
                <p:oleObj name="Packager Shell Object" showAsIcon="1" r:id="rId3" imgW="6616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3458" y="2675467"/>
                        <a:ext cx="1579563" cy="116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6824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 flipH="1" flipV="1">
            <a:off x="2095499" y="-28575"/>
            <a:ext cx="7991475" cy="2286000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14550" y="2253586"/>
            <a:ext cx="7962900" cy="445201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46313" y="2590800"/>
            <a:ext cx="7623174" cy="3892103"/>
            <a:chOff x="2284413" y="2266950"/>
            <a:chExt cx="7623174" cy="4085324"/>
          </a:xfrm>
        </p:grpSpPr>
        <p:sp>
          <p:nvSpPr>
            <p:cNvPr id="5" name="Rectangle 4"/>
            <p:cNvSpPr/>
            <p:nvPr/>
          </p:nvSpPr>
          <p:spPr>
            <a:xfrm>
              <a:off x="2284413" y="2266950"/>
              <a:ext cx="7623174" cy="40853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87142" y="2484119"/>
              <a:ext cx="3962400" cy="2164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মাসুদ</a:t>
              </a:r>
              <a:r>
                <a:rPr lang="en-US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রানা</a:t>
              </a:r>
              <a:endPara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ট্রেড</a:t>
              </a:r>
              <a:r>
                <a:rPr lang="en-US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r>
                <a:rPr lang="en-US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ইলে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bn-BD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কদমতলী</a:t>
              </a:r>
              <a:r>
                <a:rPr lang="en-US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হাসান</a:t>
              </a:r>
              <a:r>
                <a:rPr lang="en-US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পাবলিক</a:t>
              </a:r>
              <a:r>
                <a:rPr lang="en-US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ঘাটাইল</a:t>
              </a:r>
              <a:r>
                <a:rPr lang="en-US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টাংগাইল</a:t>
              </a:r>
              <a:r>
                <a:rPr lang="bn-BD" sz="28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412" y="2604321"/>
              <a:ext cx="1530532" cy="171419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7" name="Isosceles Triangle 6"/>
          <p:cNvSpPr/>
          <p:nvPr/>
        </p:nvSpPr>
        <p:spPr>
          <a:xfrm rot="5400000">
            <a:off x="1855787" y="2474914"/>
            <a:ext cx="4441826" cy="388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 flipH="1">
            <a:off x="5880100" y="2451100"/>
            <a:ext cx="4419600" cy="398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0800000" flipH="1" flipV="1">
            <a:off x="2082800" y="4362451"/>
            <a:ext cx="8013700" cy="2286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ap"/>
          <p:cNvSpPr/>
          <p:nvPr/>
        </p:nvSpPr>
        <p:spPr>
          <a:xfrm rot="10800000" flipH="1">
            <a:off x="2133600" y="2224086"/>
            <a:ext cx="7937500" cy="22844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9006558">
            <a:off x="121509" y="1279017"/>
            <a:ext cx="23676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cap="none" spc="0" dirty="0">
              <a:ln w="1905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lowchart: Extract 3"/>
          <p:cNvSpPr/>
          <p:nvPr/>
        </p:nvSpPr>
        <p:spPr>
          <a:xfrm rot="10800000" flipV="1">
            <a:off x="2051044" y="20556"/>
            <a:ext cx="8059002" cy="234741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040239" y="2369015"/>
            <a:ext cx="8115299" cy="418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339882" y="2533062"/>
            <a:ext cx="7427242" cy="3961259"/>
            <a:chOff x="2688219" y="2663688"/>
            <a:chExt cx="7427242" cy="3961259"/>
          </a:xfrm>
        </p:grpSpPr>
        <p:sp>
          <p:nvSpPr>
            <p:cNvPr id="38" name="Flie"/>
            <p:cNvSpPr/>
            <p:nvPr/>
          </p:nvSpPr>
          <p:spPr>
            <a:xfrm>
              <a:off x="2688219" y="2781638"/>
              <a:ext cx="7427242" cy="384330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24218" y="2663688"/>
              <a:ext cx="322197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:- </a:t>
              </a:r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সপ্তম</a:t>
              </a:r>
              <a:endPara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:- </a:t>
              </a:r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:- ৫০মিনিট </a:t>
              </a:r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পিরিয়ড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:-৩য়</a:t>
              </a:r>
            </a:p>
            <a:p>
              <a:pPr algn="ctr"/>
              <a:r>
                <a:rPr lang="en-US" sz="28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28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:-00.00.20</a:t>
              </a:r>
            </a:p>
          </p:txBody>
        </p:sp>
        <p:pic>
          <p:nvPicPr>
            <p:cNvPr id="40" name="Picture 39" descr="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9621" y="2861792"/>
              <a:ext cx="1989667" cy="2605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1" name="Flowchart: Extract 3"/>
          <p:cNvSpPr/>
          <p:nvPr/>
        </p:nvSpPr>
        <p:spPr>
          <a:xfrm rot="16200000" flipV="1">
            <a:off x="1863428" y="2494170"/>
            <a:ext cx="4276319" cy="3969328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lowchart: Extract 3"/>
          <p:cNvSpPr/>
          <p:nvPr/>
        </p:nvSpPr>
        <p:spPr>
          <a:xfrm rot="5400000" flipH="1" flipV="1">
            <a:off x="6035563" y="2493517"/>
            <a:ext cx="4290135" cy="3974979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lowchart: Extract 3"/>
          <p:cNvSpPr/>
          <p:nvPr/>
        </p:nvSpPr>
        <p:spPr>
          <a:xfrm>
            <a:off x="1989629" y="4142180"/>
            <a:ext cx="8201241" cy="2429300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ile"/>
          <p:cNvSpPr/>
          <p:nvPr/>
        </p:nvSpPr>
        <p:spPr>
          <a:xfrm rot="10800000">
            <a:off x="1975980" y="2354322"/>
            <a:ext cx="8175009" cy="2376983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9352 w 10000"/>
              <a:gd name="connsiteY2" fmla="*/ 775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636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5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409 w 10000"/>
              <a:gd name="connsiteY3" fmla="*/ 783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0" fmla="*/ 0 w 10000"/>
              <a:gd name="connsiteY0" fmla="*/ 10000 h 10000"/>
              <a:gd name="connsiteX1" fmla="*/ 670 w 10000"/>
              <a:gd name="connsiteY1" fmla="*/ 7711 h 10000"/>
              <a:gd name="connsiteX2" fmla="*/ 5000 w 10000"/>
              <a:gd name="connsiteY2" fmla="*/ 0 h 10000"/>
              <a:gd name="connsiteX3" fmla="*/ 9352 w 10000"/>
              <a:gd name="connsiteY3" fmla="*/ 7711 h 10000"/>
              <a:gd name="connsiteX4" fmla="*/ 10000 w 10000"/>
              <a:gd name="connsiteY4" fmla="*/ 10000 h 10000"/>
              <a:gd name="connsiteX5" fmla="*/ 0 w 10000"/>
              <a:gd name="connsiteY5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292" y="9438"/>
                  <a:pt x="378" y="8273"/>
                  <a:pt x="670" y="7711"/>
                </a:cubicBezTo>
                <a:lnTo>
                  <a:pt x="5000" y="0"/>
                </a:lnTo>
                <a:cubicBezTo>
                  <a:pt x="6367" y="2731"/>
                  <a:pt x="7985" y="4980"/>
                  <a:pt x="9352" y="7711"/>
                </a:cubicBezTo>
                <a:cubicBezTo>
                  <a:pt x="9572" y="8273"/>
                  <a:pt x="9803" y="9277"/>
                  <a:pt x="10000" y="10000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xit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5E-6 -4.07407E-6 L -0.00169 -0.325 " pathEditMode="relative" rAng="0" ptsTypes="AA">
                                      <p:cBhvr>
                                        <p:cTn id="24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7" presetClass="exit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1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"/>
                            </p:stCondLst>
                            <p:childTnLst>
                              <p:par>
                                <p:cTn id="8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00247 -0.3342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7" grpId="0" animBg="1"/>
      <p:bldP spid="8" grpId="0" animBg="1"/>
      <p:bldP spid="9" grpId="0" animBg="1"/>
      <p:bldP spid="10" grpId="0" animBg="1"/>
      <p:bldP spid="10" grpId="1" animBg="1"/>
      <p:bldP spid="24" grpId="0"/>
      <p:bldP spid="35" grpId="0" animBg="1"/>
      <p:bldP spid="35" grpId="1" animBg="1"/>
      <p:bldP spid="36" grpId="0" animBg="1"/>
      <p:bldP spid="41" grpId="0" animBg="1"/>
      <p:bldP spid="42" grpId="0" animBg="1"/>
      <p:bldP spid="43" grpId="0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9716" y="939284"/>
            <a:ext cx="4641318" cy="92333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b="1" dirty="0">
              <a:ln/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8226" y="3013501"/>
            <a:ext cx="8115834" cy="830997"/>
          </a:xfrm>
          <a:prstGeom prst="rect">
            <a:avLst/>
          </a:prstGeom>
          <a:gradFill>
            <a:gsLst>
              <a:gs pos="43750">
                <a:srgbClr val="170310"/>
              </a:gs>
              <a:gs pos="76000">
                <a:srgbClr val="2E0520">
                  <a:alpha val="2000"/>
                  <a:lumMod val="11000"/>
                </a:srgbClr>
              </a:gs>
              <a:gs pos="25000">
                <a:srgbClr val="5C0940"/>
              </a:gs>
              <a:gs pos="0">
                <a:srgbClr val="B71180"/>
              </a:gs>
              <a:gs pos="10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মানবদেহে</a:t>
            </a:r>
            <a:r>
              <a:rPr lang="en-US" sz="48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48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/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45" y="1187602"/>
            <a:ext cx="7296022" cy="4671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23006" y="2485591"/>
            <a:ext cx="36295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8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শুভকামনা</a:t>
            </a:r>
            <a:endParaRPr lang="en-US" sz="8800" b="1" cap="none" spc="0" dirty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0322" y="537028"/>
            <a:ext cx="3124200" cy="26289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70322" y="3356428"/>
            <a:ext cx="3124200" cy="2628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0"/>
          <a:stretch/>
        </p:blipFill>
        <p:spPr>
          <a:xfrm>
            <a:off x="688522" y="1546678"/>
            <a:ext cx="4057650" cy="351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0325" y="427788"/>
            <a:ext cx="172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72" y="1566786"/>
            <a:ext cx="2724150" cy="327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38098" y="3975948"/>
            <a:ext cx="13447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শিরা</a:t>
            </a:r>
            <a:endParaRPr lang="en-US" sz="40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8447" y="2796654"/>
            <a:ext cx="792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b="1" dirty="0" smtClean="0">
                <a:ln/>
                <a:solidFill>
                  <a:srgbClr val="5107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কৈশিক </a:t>
            </a:r>
          </a:p>
          <a:p>
            <a:pPr algn="ctr"/>
            <a:r>
              <a:rPr lang="bn-BD" b="1" dirty="0" smtClean="0">
                <a:ln/>
                <a:solidFill>
                  <a:srgbClr val="51073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জালিকা </a:t>
            </a:r>
            <a:endParaRPr lang="en-US" b="1" cap="none" spc="0" dirty="0">
              <a:ln/>
              <a:solidFill>
                <a:srgbClr val="510738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0062" y="4051912"/>
            <a:ext cx="9428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2897" y="5315616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0156" y="5006463"/>
            <a:ext cx="13447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66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632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animMotion origin="layout" path="M 2.08333E-6 -1.11111E-6 L 2.08333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  <p:bldP spid="8" grpId="0"/>
      <p:bldP spid="9" grpId="0"/>
      <p:bldP spid="11" grpId="0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5923" y="4573663"/>
            <a:ext cx="87413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পাঠ-৭,৮-</a:t>
            </a:r>
            <a:r>
              <a:rPr lang="bn-BD" sz="6000" b="1" dirty="0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 </a:t>
            </a:r>
            <a:r>
              <a:rPr lang="bn-BD" sz="6000" b="1" dirty="0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সংবহন তন্ত্র</a:t>
            </a:r>
            <a:endParaRPr lang="en-US" sz="6000" b="1" cap="none" spc="0" dirty="0">
              <a:ln w="1905"/>
              <a:pattFill prst="pct90">
                <a:fgClr>
                  <a:srgbClr val="7030A0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3833" y="524817"/>
            <a:ext cx="84963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9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elix Titling" panose="04060505060202020A04" pitchFamily="82" charset="0"/>
                <a:cs typeface="NikoshBAN" pitchFamily="2" charset="0"/>
              </a:rPr>
              <a:t>......</a:t>
            </a:r>
            <a:endParaRPr lang="en-US" sz="9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2400300"/>
            <a:ext cx="1333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6836" y="3270047"/>
            <a:ext cx="87413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err="1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US" sz="6000" b="1" dirty="0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b="1" dirty="0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 </a:t>
            </a:r>
            <a:r>
              <a:rPr lang="bn-BD" sz="6000" b="1" dirty="0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সংবহন তন্ত্র</a:t>
            </a:r>
            <a:endParaRPr lang="en-US" sz="6000" b="1" cap="none" spc="0" dirty="0">
              <a:ln w="1905"/>
              <a:pattFill prst="pct90">
                <a:fgClr>
                  <a:srgbClr val="7030A0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9902" y="1966181"/>
            <a:ext cx="40404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6000" b="1" dirty="0" smtClean="0">
                <a:ln w="1905"/>
                <a:pattFill prst="pct90">
                  <a:fgClr>
                    <a:srgbClr val="7030A0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অধ্যায়-পঞ্চম </a:t>
            </a:r>
            <a:endParaRPr lang="en-US" sz="6000" b="1" cap="none" spc="0" dirty="0">
              <a:ln w="1905"/>
              <a:pattFill prst="pct90">
                <a:fgClr>
                  <a:srgbClr val="7030A0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3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0750" y="528413"/>
            <a:ext cx="3905250" cy="110799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905"/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600" b="1" dirty="0" smtClean="0">
                <a:ln w="1905"/>
                <a:latin typeface="Felix Titling" panose="04060505060202020A04" pitchFamily="82" charset="0"/>
                <a:cs typeface="NikoshBAN" pitchFamily="2" charset="0"/>
              </a:rPr>
              <a:t>......</a:t>
            </a:r>
            <a:endParaRPr lang="en-US" sz="6600" b="1" cap="none" spc="0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531" y="2011529"/>
            <a:ext cx="9677400" cy="1015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BD" sz="6000" b="1" dirty="0" smtClean="0">
                <a:ln w="1905"/>
                <a:latin typeface="NikoshBAN" pitchFamily="2" charset="0"/>
                <a:cs typeface="NikoshBAN" pitchFamily="2" charset="0"/>
              </a:rPr>
              <a:t>1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।</a:t>
            </a:r>
            <a:endParaRPr lang="en-US" sz="6000" b="1" cap="none" spc="0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8227" y="3365736"/>
            <a:ext cx="10488020" cy="1015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রক্তকণিকার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905"/>
                <a:latin typeface="NikoshBAN" pitchFamily="2" charset="0"/>
                <a:cs typeface="NikoshBAN" pitchFamily="2" charset="0"/>
              </a:rPr>
              <a:t>প্রকার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6000" b="1" dirty="0" smtClean="0">
                <a:ln w="1905"/>
                <a:latin typeface="NikoshBAN" pitchFamily="2" charset="0"/>
                <a:cs typeface="NikoshBAN" pitchFamily="2" charset="0"/>
              </a:rPr>
              <a:t>। </a:t>
            </a:r>
            <a:endParaRPr lang="en-US" sz="6000" b="1" cap="none" spc="0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8227" y="4807508"/>
            <a:ext cx="10106026" cy="10156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BD" sz="6000" b="1" dirty="0" smtClean="0">
                <a:ln w="1905"/>
                <a:latin typeface="NikoshBAN" pitchFamily="2" charset="0"/>
                <a:cs typeface="NikoshBAN" pitchFamily="2" charset="0"/>
              </a:rPr>
              <a:t>৩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রক্তকণিকার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latin typeface="NikoshBAN" pitchFamily="2" charset="0"/>
                <a:cs typeface="NikoshBAN" pitchFamily="2" charset="0"/>
              </a:rPr>
              <a:t>পারবে</a:t>
            </a:r>
            <a:endParaRPr lang="en-US" sz="6000" b="1" cap="none" spc="0" dirty="0">
              <a:ln w="1905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0"/>
          <a:stretch/>
        </p:blipFill>
        <p:spPr>
          <a:xfrm>
            <a:off x="1203420" y="1183123"/>
            <a:ext cx="4176499" cy="3484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009650"/>
            <a:ext cx="4580324" cy="3716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0377" y="4658592"/>
            <a:ext cx="5037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রক্ত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অস্বচ্ছ,মৃদু ক্ষারীয় লবনাক্ত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রঙের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260" y="4667534"/>
            <a:ext cx="4749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যোজক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কলা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60" y="801348"/>
            <a:ext cx="4301321" cy="38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9640" y="3578443"/>
            <a:ext cx="578679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দাও </a:t>
            </a:r>
            <a:endParaRPr lang="en-US" sz="6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0872" y="974776"/>
            <a:ext cx="5813946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905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dirty="0" smtClean="0">
                <a:ln w="1905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cap="none" spc="0" dirty="0">
              <a:ln w="1905"/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2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 flipH="1">
            <a:off x="637524" y="1542952"/>
            <a:ext cx="10840752" cy="5240922"/>
            <a:chOff x="524051" y="1122714"/>
            <a:chExt cx="11450235" cy="5554048"/>
          </a:xfrm>
        </p:grpSpPr>
        <p:grpSp>
          <p:nvGrpSpPr>
            <p:cNvPr id="25" name="Group 24"/>
            <p:cNvGrpSpPr/>
            <p:nvPr/>
          </p:nvGrpSpPr>
          <p:grpSpPr>
            <a:xfrm>
              <a:off x="863969" y="1122714"/>
              <a:ext cx="11110317" cy="5152572"/>
              <a:chOff x="863969" y="1122714"/>
              <a:chExt cx="11110317" cy="515257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01264" y="2023756"/>
                <a:ext cx="567302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রক্তের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তরল,</a:t>
                </a:r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হালকা হলুদাভ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অংশকে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 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b="1" dirty="0" smtClean="0">
                    <a:solidFill>
                      <a:srgbClr val="99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রক্তরস</a:t>
                </a:r>
                <a:r>
                  <a:rPr lang="bn-BD" sz="3600" dirty="0">
                    <a:solidFill>
                      <a:srgbClr val="99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plasma)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2054" y="3376991"/>
                <a:ext cx="2492487" cy="2352043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863969" y="2069413"/>
                <a:ext cx="5263704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000" dirty="0">
                    <a:solidFill>
                      <a:srgbClr val="22222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রক্তের প্লাজমার মধ্যে নির্দিষ্ট আকার ও গঠন বিশিষ্ট উপাদান বা রক্ত কোষসমূহকে </a:t>
                </a:r>
                <a:endParaRPr lang="en-US" sz="4000" dirty="0" smtClean="0">
                  <a:solidFill>
                    <a:srgbClr val="22222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44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রক্ত </a:t>
                </a:r>
                <a:r>
                  <a:rPr lang="bn-BD" sz="4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কণিকা</a:t>
                </a:r>
                <a:r>
                  <a:rPr lang="bn-BD" sz="4000" dirty="0">
                    <a:solidFill>
                      <a:srgbClr val="22222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 বলে।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303539" y="1122714"/>
                <a:ext cx="137899" cy="5152572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13" b="96875" l="1500" r="97500">
                          <a14:foregroundMark x1="25000" y1="70625" x2="20750" y2="75938"/>
                          <a14:foregroundMark x1="44000" y1="85938" x2="44000" y2="85938"/>
                          <a14:foregroundMark x1="35250" y1="69063" x2="35250" y2="69063"/>
                          <a14:foregroundMark x1="35750" y1="59375" x2="35750" y2="59375"/>
                          <a14:foregroundMark x1="40750" y1="55937" x2="40750" y2="55937"/>
                          <a14:foregroundMark x1="52500" y1="72188" x2="52500" y2="72188"/>
                          <a14:foregroundMark x1="58250" y1="70313" x2="58250" y2="70313"/>
                          <a14:foregroundMark x1="51000" y1="85625" x2="51000" y2="85625"/>
                          <a14:foregroundMark x1="47000" y1="88438" x2="47000" y2="88438"/>
                          <a14:foregroundMark x1="35250" y1="68750" x2="33500" y2="70000"/>
                          <a14:foregroundMark x1="35000" y1="69688" x2="35000" y2="69688"/>
                          <a14:foregroundMark x1="35500" y1="69688" x2="35500" y2="69688"/>
                          <a14:foregroundMark x1="36000" y1="69688" x2="36000" y2="696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4051" y="3805034"/>
              <a:ext cx="3801342" cy="2871728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73" y="3562353"/>
            <a:ext cx="2619554" cy="284267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878140" y="275475"/>
            <a:ext cx="6645411" cy="2107939"/>
            <a:chOff x="3292339" y="298811"/>
            <a:chExt cx="6645411" cy="2107939"/>
          </a:xfrm>
        </p:grpSpPr>
        <p:grpSp>
          <p:nvGrpSpPr>
            <p:cNvPr id="26" name="Group 25"/>
            <p:cNvGrpSpPr/>
            <p:nvPr/>
          </p:nvGrpSpPr>
          <p:grpSpPr>
            <a:xfrm>
              <a:off x="3292339" y="298811"/>
              <a:ext cx="5873702" cy="1737784"/>
              <a:chOff x="3292339" y="298811"/>
              <a:chExt cx="5873702" cy="1737784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292339" y="298811"/>
                <a:ext cx="5873702" cy="83099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800" b="1" dirty="0" err="1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ZapfDingbats BT" panose="05000000000000000000" pitchFamily="2" charset="2"/>
                  </a:rPr>
                  <a:t>রক্তের</a:t>
                </a:r>
                <a:r>
                  <a:rPr lang="en-US" sz="4800" b="1" dirty="0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ZapfDingbats BT" panose="05000000000000000000" pitchFamily="2" charset="2"/>
                  </a:rPr>
                  <a:t> </a:t>
                </a:r>
                <a:r>
                  <a:rPr lang="en-US" sz="4800" b="1" dirty="0" err="1" smtClean="0">
                    <a:ln w="1905"/>
                    <a:solidFill>
                      <a:srgbClr val="7030A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ZapfDingbats BT" panose="05000000000000000000" pitchFamily="2" charset="2"/>
                  </a:rPr>
                  <a:t>উপাদান</a:t>
                </a:r>
                <a:endParaRPr lang="en-US" sz="4800" b="1" cap="none" spc="0" dirty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 rot="5400000">
                <a:off x="7474154" y="765918"/>
                <a:ext cx="1211213" cy="1107996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ZapfDingbats BT" panose="05000000000000000000" pitchFamily="2" charset="2"/>
                  </a:rPr>
                  <a:t></a:t>
                </a:r>
                <a:endParaRPr lang="en-US" sz="66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5400000">
                <a:off x="3761576" y="876991"/>
                <a:ext cx="1211213" cy="1107996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66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ZapfDingbats BT" panose="05000000000000000000" pitchFamily="2" charset="2"/>
                  </a:rPr>
                  <a:t></a:t>
                </a:r>
                <a:endParaRPr lang="en-US" sz="6600" b="1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3550895" y="1821975"/>
              <a:ext cx="18480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32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 </a:t>
              </a:r>
              <a:r>
                <a:rPr lang="en-US" sz="3200" b="1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রস</a:t>
              </a:r>
              <a:endPara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56457" y="1744208"/>
              <a:ext cx="258129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রক্ত </a:t>
              </a:r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কণিকা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2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loo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137" y="914399"/>
            <a:ext cx="9915525" cy="559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4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371</Words>
  <Application>Microsoft Office PowerPoint</Application>
  <PresentationFormat>Widescreen</PresentationFormat>
  <Paragraphs>97</Paragraphs>
  <Slides>21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Felix Titling</vt:lpstr>
      <vt:lpstr>NikoshBAN</vt:lpstr>
      <vt:lpstr>Times New Roman</vt:lpstr>
      <vt:lpstr>Vrinda</vt:lpstr>
      <vt:lpstr>ZapfDingbats BT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53</cp:revision>
  <dcterms:created xsi:type="dcterms:W3CDTF">2019-10-30T15:30:14Z</dcterms:created>
  <dcterms:modified xsi:type="dcterms:W3CDTF">2020-06-01T17:24:26Z</dcterms:modified>
</cp:coreProperties>
</file>