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7" r:id="rId3"/>
    <p:sldId id="258" r:id="rId4"/>
    <p:sldId id="261" r:id="rId5"/>
    <p:sldId id="264" r:id="rId6"/>
    <p:sldId id="265" r:id="rId7"/>
    <p:sldId id="275" r:id="rId8"/>
    <p:sldId id="278" r:id="rId9"/>
    <p:sldId id="277" r:id="rId10"/>
    <p:sldId id="290" r:id="rId11"/>
    <p:sldId id="292" r:id="rId12"/>
    <p:sldId id="283" r:id="rId13"/>
    <p:sldId id="282" r:id="rId14"/>
    <p:sldId id="302" r:id="rId15"/>
    <p:sldId id="281" r:id="rId16"/>
    <p:sldId id="280" r:id="rId17"/>
    <p:sldId id="267" r:id="rId18"/>
    <p:sldId id="300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04111-4A9C-4EC2-872D-0DC17B11825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67D60C-FC7B-441E-B530-29D72B45B4D4}" type="pres">
      <dgm:prSet presAssocID="{A5C04111-4A9C-4EC2-872D-0DC17B1182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740F4C0-D39A-4EA9-B565-8A0CB80480AF}" type="presOf" srcId="{A5C04111-4A9C-4EC2-872D-0DC17B11825E}" destId="{D967D60C-FC7B-441E-B530-29D72B45B4D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04111-4A9C-4EC2-872D-0DC17B11825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4AFA2F-0931-4ABB-A111-FE20B80C641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bn-BD" sz="6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মানব কঙ্কালতন্ত্র </a:t>
          </a:r>
          <a:endParaRPr lang="en-US" sz="6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4394D2-7022-4ACB-AB50-DA2518EA4F5A}" type="parTrans" cxnId="{AD3CA392-3BFA-4266-84E8-D0B3A99ED82C}">
      <dgm:prSet/>
      <dgm:spPr/>
      <dgm:t>
        <a:bodyPr/>
        <a:lstStyle/>
        <a:p>
          <a:endParaRPr lang="en-US"/>
        </a:p>
      </dgm:t>
    </dgm:pt>
    <dgm:pt modelId="{B975162C-EC59-4F76-B482-C11019279490}" type="sibTrans" cxnId="{AD3CA392-3BFA-4266-84E8-D0B3A99ED82C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9776013-FE21-4B4B-A9AB-00F66D12236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BD" sz="4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উপাঙ্গীয়(</a:t>
          </a:r>
          <a:r>
            <a:rPr lang="bn-BD" sz="4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১২৬</a:t>
          </a:r>
          <a:r>
            <a:rPr lang="bn-BD" sz="4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টি)</a:t>
          </a:r>
          <a:endParaRPr lang="en-US" sz="4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8D3242-81BF-4CE6-8AE5-ED501575A7A2}" type="parTrans" cxnId="{CDC10985-C3E5-4144-BE09-3A7BBE7E8466}">
      <dgm:prSet/>
      <dgm:spPr/>
      <dgm:t>
        <a:bodyPr/>
        <a:lstStyle/>
        <a:p>
          <a:endParaRPr lang="en-US"/>
        </a:p>
      </dgm:t>
    </dgm:pt>
    <dgm:pt modelId="{0E7D2539-12AF-4627-8602-FCDCEDD6CE0B}" type="sibTrans" cxnId="{CDC10985-C3E5-4144-BE09-3A7BBE7E8466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F07E691-F734-4DA1-A5DD-FDC427BFE6F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6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অক্ষীয়(</a:t>
          </a:r>
          <a:r>
            <a:rPr lang="bn-BD" sz="6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৮০</a:t>
          </a:r>
          <a:r>
            <a:rPr lang="bn-BD" sz="6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টি) </a:t>
          </a:r>
          <a:endParaRPr lang="en-US" sz="6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09D7B0-7200-4716-990A-4DF880883026}" type="parTrans" cxnId="{32AED9D4-5938-4AB0-8E55-0FF0E8A69089}">
      <dgm:prSet/>
      <dgm:spPr/>
      <dgm:t>
        <a:bodyPr/>
        <a:lstStyle/>
        <a:p>
          <a:endParaRPr lang="en-US"/>
        </a:p>
      </dgm:t>
    </dgm:pt>
    <dgm:pt modelId="{B7A3B89A-F4CD-47E3-AA87-F8F33ABEFD87}" type="sibTrans" cxnId="{32AED9D4-5938-4AB0-8E55-0FF0E8A69089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967D60C-FC7B-441E-B530-29D72B45B4D4}" type="pres">
      <dgm:prSet presAssocID="{A5C04111-4A9C-4EC2-872D-0DC17B1182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8630F-3242-4826-8047-9593D4FA3298}" type="pres">
      <dgm:prSet presAssocID="{3C4AFA2F-0931-4ABB-A111-FE20B80C641D}" presName="node" presStyleLbl="node1" presStyleIdx="0" presStyleCnt="3" custScaleX="130604" custScaleY="63973" custRadScaleRad="59374" custRadScaleInc="8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5FFFE-922F-4BB3-91E3-D8ABA9706C91}" type="pres">
      <dgm:prSet presAssocID="{B975162C-EC59-4F76-B482-C11019279490}" presName="sibTrans" presStyleLbl="sibTrans2D1" presStyleIdx="0" presStyleCnt="3" custScaleX="158883" custLinFactNeighborX="37815" custLinFactNeighborY="-13384"/>
      <dgm:spPr/>
      <dgm:t>
        <a:bodyPr/>
        <a:lstStyle/>
        <a:p>
          <a:endParaRPr lang="en-US"/>
        </a:p>
      </dgm:t>
    </dgm:pt>
    <dgm:pt modelId="{8F66308A-50F5-43FF-B781-4FB6DE46B160}" type="pres">
      <dgm:prSet presAssocID="{B975162C-EC59-4F76-B482-C1101927949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BCEF697-3731-4D87-B275-A93FBABD2F1E}" type="pres">
      <dgm:prSet presAssocID="{79776013-FE21-4B4B-A9AB-00F66D12236F}" presName="node" presStyleLbl="node1" presStyleIdx="1" presStyleCnt="3" custScaleX="115130" custScaleY="67161" custRadScaleRad="80759" custRadScaleInc="-58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2EB32-1F19-406A-9AC4-F50056CD494A}" type="pres">
      <dgm:prSet presAssocID="{0E7D2539-12AF-4627-8602-FCDCEDD6CE0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AB811EB-B21A-42AE-99BC-DC2C3C9239B1}" type="pres">
      <dgm:prSet presAssocID="{0E7D2539-12AF-4627-8602-FCDCEDD6CE0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9049171-60D2-4E29-9816-81CB606EAE7A}" type="pres">
      <dgm:prSet presAssocID="{0F07E691-F734-4DA1-A5DD-FDC427BFE6FC}" presName="node" presStyleLbl="node1" presStyleIdx="2" presStyleCnt="3" custScaleX="122745" custScaleY="63195" custRadScaleRad="77316" custRadScaleInc="50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80936-1653-4BAD-A0A2-DCF61E984CD5}" type="pres">
      <dgm:prSet presAssocID="{B7A3B89A-F4CD-47E3-AA87-F8F33ABEFD87}" presName="sibTrans" presStyleLbl="sibTrans2D1" presStyleIdx="2" presStyleCnt="3" custScaleX="161756" custLinFactNeighborX="-7746" custLinFactNeighborY="-17857"/>
      <dgm:spPr/>
      <dgm:t>
        <a:bodyPr/>
        <a:lstStyle/>
        <a:p>
          <a:endParaRPr lang="en-US"/>
        </a:p>
      </dgm:t>
    </dgm:pt>
    <dgm:pt modelId="{437EE49B-C66D-4DBD-B8A6-329193396BE3}" type="pres">
      <dgm:prSet presAssocID="{B7A3B89A-F4CD-47E3-AA87-F8F33ABEFD8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8EDD8EB-D1CA-4E6B-B9DF-8B6B707932CF}" type="presOf" srcId="{B975162C-EC59-4F76-B482-C11019279490}" destId="{8F66308A-50F5-43FF-B781-4FB6DE46B160}" srcOrd="1" destOrd="0" presId="urn:microsoft.com/office/officeart/2005/8/layout/cycle7"/>
    <dgm:cxn modelId="{AD3CA392-3BFA-4266-84E8-D0B3A99ED82C}" srcId="{A5C04111-4A9C-4EC2-872D-0DC17B11825E}" destId="{3C4AFA2F-0931-4ABB-A111-FE20B80C641D}" srcOrd="0" destOrd="0" parTransId="{A14394D2-7022-4ACB-AB50-DA2518EA4F5A}" sibTransId="{B975162C-EC59-4F76-B482-C11019279490}"/>
    <dgm:cxn modelId="{7F88C412-799B-4FB4-ACBF-24D000E6476E}" type="presOf" srcId="{79776013-FE21-4B4B-A9AB-00F66D12236F}" destId="{ABCEF697-3731-4D87-B275-A93FBABD2F1E}" srcOrd="0" destOrd="0" presId="urn:microsoft.com/office/officeart/2005/8/layout/cycle7"/>
    <dgm:cxn modelId="{0EB46AB7-5BCE-442B-B73B-2752F5995F0D}" type="presOf" srcId="{0E7D2539-12AF-4627-8602-FCDCEDD6CE0B}" destId="{6D92EB32-1F19-406A-9AC4-F50056CD494A}" srcOrd="0" destOrd="0" presId="urn:microsoft.com/office/officeart/2005/8/layout/cycle7"/>
    <dgm:cxn modelId="{CDC10985-C3E5-4144-BE09-3A7BBE7E8466}" srcId="{A5C04111-4A9C-4EC2-872D-0DC17B11825E}" destId="{79776013-FE21-4B4B-A9AB-00F66D12236F}" srcOrd="1" destOrd="0" parTransId="{7B8D3242-81BF-4CE6-8AE5-ED501575A7A2}" sibTransId="{0E7D2539-12AF-4627-8602-FCDCEDD6CE0B}"/>
    <dgm:cxn modelId="{A37B18C2-E8C7-42B6-866A-4812230C759F}" type="presOf" srcId="{A5C04111-4A9C-4EC2-872D-0DC17B11825E}" destId="{D967D60C-FC7B-441E-B530-29D72B45B4D4}" srcOrd="0" destOrd="0" presId="urn:microsoft.com/office/officeart/2005/8/layout/cycle7"/>
    <dgm:cxn modelId="{85CACC2C-6CE7-4A85-AD25-E7A7F0C73C8B}" type="presOf" srcId="{B7A3B89A-F4CD-47E3-AA87-F8F33ABEFD87}" destId="{FAB80936-1653-4BAD-A0A2-DCF61E984CD5}" srcOrd="0" destOrd="0" presId="urn:microsoft.com/office/officeart/2005/8/layout/cycle7"/>
    <dgm:cxn modelId="{DDE6F87E-237C-4280-B6CE-740A0AF5A763}" type="presOf" srcId="{B7A3B89A-F4CD-47E3-AA87-F8F33ABEFD87}" destId="{437EE49B-C66D-4DBD-B8A6-329193396BE3}" srcOrd="1" destOrd="0" presId="urn:microsoft.com/office/officeart/2005/8/layout/cycle7"/>
    <dgm:cxn modelId="{32BC87A2-C93E-493D-9296-03D8521E0777}" type="presOf" srcId="{3C4AFA2F-0931-4ABB-A111-FE20B80C641D}" destId="{0E58630F-3242-4826-8047-9593D4FA3298}" srcOrd="0" destOrd="0" presId="urn:microsoft.com/office/officeart/2005/8/layout/cycle7"/>
    <dgm:cxn modelId="{D2F0DE4C-C936-41BB-A78B-2D0F53BAAE29}" type="presOf" srcId="{B975162C-EC59-4F76-B482-C11019279490}" destId="{3195FFFE-922F-4BB3-91E3-D8ABA9706C91}" srcOrd="0" destOrd="0" presId="urn:microsoft.com/office/officeart/2005/8/layout/cycle7"/>
    <dgm:cxn modelId="{32AED9D4-5938-4AB0-8E55-0FF0E8A69089}" srcId="{A5C04111-4A9C-4EC2-872D-0DC17B11825E}" destId="{0F07E691-F734-4DA1-A5DD-FDC427BFE6FC}" srcOrd="2" destOrd="0" parTransId="{7009D7B0-7200-4716-990A-4DF880883026}" sibTransId="{B7A3B89A-F4CD-47E3-AA87-F8F33ABEFD87}"/>
    <dgm:cxn modelId="{3AE8F76C-E24A-4829-9E5A-E332D936C43D}" type="presOf" srcId="{0E7D2539-12AF-4627-8602-FCDCEDD6CE0B}" destId="{BAB811EB-B21A-42AE-99BC-DC2C3C9239B1}" srcOrd="1" destOrd="0" presId="urn:microsoft.com/office/officeart/2005/8/layout/cycle7"/>
    <dgm:cxn modelId="{66DD47C6-2BA3-4EE9-903D-6FF63947424A}" type="presOf" srcId="{0F07E691-F734-4DA1-A5DD-FDC427BFE6FC}" destId="{89049171-60D2-4E29-9816-81CB606EAE7A}" srcOrd="0" destOrd="0" presId="urn:microsoft.com/office/officeart/2005/8/layout/cycle7"/>
    <dgm:cxn modelId="{E9579B37-1BAD-43C7-8857-291EA8FDE70C}" type="presParOf" srcId="{D967D60C-FC7B-441E-B530-29D72B45B4D4}" destId="{0E58630F-3242-4826-8047-9593D4FA3298}" srcOrd="0" destOrd="0" presId="urn:microsoft.com/office/officeart/2005/8/layout/cycle7"/>
    <dgm:cxn modelId="{4D8D67DB-6207-4C38-AD0E-CA2BDF052E56}" type="presParOf" srcId="{D967D60C-FC7B-441E-B530-29D72B45B4D4}" destId="{3195FFFE-922F-4BB3-91E3-D8ABA9706C91}" srcOrd="1" destOrd="0" presId="urn:microsoft.com/office/officeart/2005/8/layout/cycle7"/>
    <dgm:cxn modelId="{C065B8FD-8454-49B5-8B22-CC37DC50FB30}" type="presParOf" srcId="{3195FFFE-922F-4BB3-91E3-D8ABA9706C91}" destId="{8F66308A-50F5-43FF-B781-4FB6DE46B160}" srcOrd="0" destOrd="0" presId="urn:microsoft.com/office/officeart/2005/8/layout/cycle7"/>
    <dgm:cxn modelId="{E95A7D2E-0B4C-46DA-8CC9-ED5EFC93EDCC}" type="presParOf" srcId="{D967D60C-FC7B-441E-B530-29D72B45B4D4}" destId="{ABCEF697-3731-4D87-B275-A93FBABD2F1E}" srcOrd="2" destOrd="0" presId="urn:microsoft.com/office/officeart/2005/8/layout/cycle7"/>
    <dgm:cxn modelId="{0A88C53F-C88A-420A-A04B-E5D7DDC58C6F}" type="presParOf" srcId="{D967D60C-FC7B-441E-B530-29D72B45B4D4}" destId="{6D92EB32-1F19-406A-9AC4-F50056CD494A}" srcOrd="3" destOrd="0" presId="urn:microsoft.com/office/officeart/2005/8/layout/cycle7"/>
    <dgm:cxn modelId="{124FDF70-969F-4D4F-AE51-F845423CC5D7}" type="presParOf" srcId="{6D92EB32-1F19-406A-9AC4-F50056CD494A}" destId="{BAB811EB-B21A-42AE-99BC-DC2C3C9239B1}" srcOrd="0" destOrd="0" presId="urn:microsoft.com/office/officeart/2005/8/layout/cycle7"/>
    <dgm:cxn modelId="{A68D3D5A-F2A6-4155-A40A-2E987CD0D71B}" type="presParOf" srcId="{D967D60C-FC7B-441E-B530-29D72B45B4D4}" destId="{89049171-60D2-4E29-9816-81CB606EAE7A}" srcOrd="4" destOrd="0" presId="urn:microsoft.com/office/officeart/2005/8/layout/cycle7"/>
    <dgm:cxn modelId="{8464581A-2B2A-49AF-8E83-9CA780DD7ADE}" type="presParOf" srcId="{D967D60C-FC7B-441E-B530-29D72B45B4D4}" destId="{FAB80936-1653-4BAD-A0A2-DCF61E984CD5}" srcOrd="5" destOrd="0" presId="urn:microsoft.com/office/officeart/2005/8/layout/cycle7"/>
    <dgm:cxn modelId="{AE9F2A35-914F-4217-A333-94AD1DB813FD}" type="presParOf" srcId="{FAB80936-1653-4BAD-A0A2-DCF61E984CD5}" destId="{437EE49B-C66D-4DBD-B8A6-329193396BE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37C7-8ACE-4926-92D1-C79BF8AED517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0AD-0E54-44F7-80A0-EEC9D9237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8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37C7-8ACE-4926-92D1-C79BF8AED517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0AD-0E54-44F7-80A0-EEC9D9237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0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37C7-8ACE-4926-92D1-C79BF8AED517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0AD-0E54-44F7-80A0-EEC9D9237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8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37C7-8ACE-4926-92D1-C79BF8AED517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0AD-0E54-44F7-80A0-EEC9D9237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8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37C7-8ACE-4926-92D1-C79BF8AED517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0AD-0E54-44F7-80A0-EEC9D9237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37C7-8ACE-4926-92D1-C79BF8AED517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0AD-0E54-44F7-80A0-EEC9D9237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9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37C7-8ACE-4926-92D1-C79BF8AED517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0AD-0E54-44F7-80A0-EEC9D9237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8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37C7-8ACE-4926-92D1-C79BF8AED517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0AD-0E54-44F7-80A0-EEC9D9237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0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37C7-8ACE-4926-92D1-C79BF8AED517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0AD-0E54-44F7-80A0-EEC9D9237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5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37C7-8ACE-4926-92D1-C79BF8AED517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0AD-0E54-44F7-80A0-EEC9D9237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0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37C7-8ACE-4926-92D1-C79BF8AED517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0AD-0E54-44F7-80A0-EEC9D9237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6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37C7-8ACE-4926-92D1-C79BF8AED517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B0AD-0E54-44F7-80A0-EEC9D9237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798490"/>
            <a:ext cx="12161520" cy="144045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4438752" y="583036"/>
            <a:ext cx="1532703" cy="4826601"/>
            <a:chOff x="7224409" y="579548"/>
            <a:chExt cx="1532703" cy="4826601"/>
          </a:xfrm>
        </p:grpSpPr>
        <p:sp>
          <p:nvSpPr>
            <p:cNvPr id="11" name="Freeform 10"/>
            <p:cNvSpPr/>
            <p:nvPr/>
          </p:nvSpPr>
          <p:spPr>
            <a:xfrm>
              <a:off x="7756192" y="579548"/>
              <a:ext cx="383256" cy="540913"/>
            </a:xfrm>
            <a:custGeom>
              <a:avLst/>
              <a:gdLst>
                <a:gd name="connsiteX0" fmla="*/ 132114 w 267342"/>
                <a:gd name="connsiteY0" fmla="*/ 0 h 489398"/>
                <a:gd name="connsiteX1" fmla="*/ 267342 w 267342"/>
                <a:gd name="connsiteY1" fmla="*/ 244699 h 489398"/>
                <a:gd name="connsiteX2" fmla="*/ 132114 w 267342"/>
                <a:gd name="connsiteY2" fmla="*/ 489398 h 489398"/>
                <a:gd name="connsiteX3" fmla="*/ 7513 w 267342"/>
                <a:gd name="connsiteY3" fmla="*/ 339947 h 489398"/>
                <a:gd name="connsiteX4" fmla="*/ 4071 w 267342"/>
                <a:gd name="connsiteY4" fmla="*/ 309093 h 489398"/>
                <a:gd name="connsiteX5" fmla="*/ 69464 w 267342"/>
                <a:gd name="connsiteY5" fmla="*/ 309093 h 489398"/>
                <a:gd name="connsiteX6" fmla="*/ 69814 w 267342"/>
                <a:gd name="connsiteY6" fmla="*/ 313628 h 489398"/>
                <a:gd name="connsiteX7" fmla="*/ 132114 w 267342"/>
                <a:gd name="connsiteY7" fmla="*/ 421784 h 489398"/>
                <a:gd name="connsiteX8" fmla="*/ 199728 w 267342"/>
                <a:gd name="connsiteY8" fmla="*/ 244699 h 489398"/>
                <a:gd name="connsiteX9" fmla="*/ 132114 w 267342"/>
                <a:gd name="connsiteY9" fmla="*/ 67614 h 489398"/>
                <a:gd name="connsiteX10" fmla="*/ 69814 w 267342"/>
                <a:gd name="connsiteY10" fmla="*/ 175770 h 489398"/>
                <a:gd name="connsiteX11" fmla="*/ 66651 w 267342"/>
                <a:gd name="connsiteY11" fmla="*/ 216794 h 489398"/>
                <a:gd name="connsiteX12" fmla="*/ 0 w 267342"/>
                <a:gd name="connsiteY12" fmla="*/ 216794 h 489398"/>
                <a:gd name="connsiteX13" fmla="*/ 7513 w 267342"/>
                <a:gd name="connsiteY13" fmla="*/ 149451 h 489398"/>
                <a:gd name="connsiteX14" fmla="*/ 132114 w 267342"/>
                <a:gd name="connsiteY14" fmla="*/ 0 h 48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42" h="489398">
                  <a:moveTo>
                    <a:pt x="132114" y="0"/>
                  </a:moveTo>
                  <a:cubicBezTo>
                    <a:pt x="206798" y="0"/>
                    <a:pt x="267342" y="109555"/>
                    <a:pt x="267342" y="244699"/>
                  </a:cubicBezTo>
                  <a:cubicBezTo>
                    <a:pt x="267342" y="379843"/>
                    <a:pt x="206798" y="489398"/>
                    <a:pt x="132114" y="489398"/>
                  </a:cubicBezTo>
                  <a:cubicBezTo>
                    <a:pt x="76101" y="489398"/>
                    <a:pt x="28042" y="427773"/>
                    <a:pt x="7513" y="339947"/>
                  </a:cubicBezTo>
                  <a:lnTo>
                    <a:pt x="4071" y="309093"/>
                  </a:lnTo>
                  <a:lnTo>
                    <a:pt x="69464" y="309093"/>
                  </a:lnTo>
                  <a:lnTo>
                    <a:pt x="69814" y="313628"/>
                  </a:lnTo>
                  <a:cubicBezTo>
                    <a:pt x="80078" y="377187"/>
                    <a:pt x="104108" y="421784"/>
                    <a:pt x="132114" y="421784"/>
                  </a:cubicBezTo>
                  <a:cubicBezTo>
                    <a:pt x="169456" y="421784"/>
                    <a:pt x="199728" y="342500"/>
                    <a:pt x="199728" y="244699"/>
                  </a:cubicBezTo>
                  <a:cubicBezTo>
                    <a:pt x="199728" y="146898"/>
                    <a:pt x="169456" y="67614"/>
                    <a:pt x="132114" y="67614"/>
                  </a:cubicBezTo>
                  <a:cubicBezTo>
                    <a:pt x="104108" y="67614"/>
                    <a:pt x="80078" y="112211"/>
                    <a:pt x="69814" y="175770"/>
                  </a:cubicBezTo>
                  <a:lnTo>
                    <a:pt x="66651" y="216794"/>
                  </a:lnTo>
                  <a:lnTo>
                    <a:pt x="0" y="216794"/>
                  </a:lnTo>
                  <a:lnTo>
                    <a:pt x="7513" y="149451"/>
                  </a:lnTo>
                  <a:cubicBezTo>
                    <a:pt x="28042" y="61625"/>
                    <a:pt x="76101" y="0"/>
                    <a:pt x="13211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874788" y="1107583"/>
              <a:ext cx="174507" cy="236971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9034796">
              <a:off x="7224409" y="3788862"/>
              <a:ext cx="1532703" cy="16172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3800" b="1" dirty="0">
                  <a:ln/>
                  <a:solidFill>
                    <a:schemeClr val="accent4"/>
                  </a:solidFill>
                </a:rPr>
                <a:t>ত</a:t>
              </a:r>
            </a:p>
            <a:p>
              <a:pPr algn="ctr"/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6194853" y="595915"/>
            <a:ext cx="1748794" cy="5059749"/>
            <a:chOff x="7013773" y="579548"/>
            <a:chExt cx="1748794" cy="4954717"/>
          </a:xfrm>
        </p:grpSpPr>
        <p:sp>
          <p:nvSpPr>
            <p:cNvPr id="15" name="Freeform 14"/>
            <p:cNvSpPr/>
            <p:nvPr/>
          </p:nvSpPr>
          <p:spPr>
            <a:xfrm>
              <a:off x="7756192" y="579548"/>
              <a:ext cx="383256" cy="540913"/>
            </a:xfrm>
            <a:custGeom>
              <a:avLst/>
              <a:gdLst>
                <a:gd name="connsiteX0" fmla="*/ 132114 w 267342"/>
                <a:gd name="connsiteY0" fmla="*/ 0 h 489398"/>
                <a:gd name="connsiteX1" fmla="*/ 267342 w 267342"/>
                <a:gd name="connsiteY1" fmla="*/ 244699 h 489398"/>
                <a:gd name="connsiteX2" fmla="*/ 132114 w 267342"/>
                <a:gd name="connsiteY2" fmla="*/ 489398 h 489398"/>
                <a:gd name="connsiteX3" fmla="*/ 7513 w 267342"/>
                <a:gd name="connsiteY3" fmla="*/ 339947 h 489398"/>
                <a:gd name="connsiteX4" fmla="*/ 4071 w 267342"/>
                <a:gd name="connsiteY4" fmla="*/ 309093 h 489398"/>
                <a:gd name="connsiteX5" fmla="*/ 69464 w 267342"/>
                <a:gd name="connsiteY5" fmla="*/ 309093 h 489398"/>
                <a:gd name="connsiteX6" fmla="*/ 69814 w 267342"/>
                <a:gd name="connsiteY6" fmla="*/ 313628 h 489398"/>
                <a:gd name="connsiteX7" fmla="*/ 132114 w 267342"/>
                <a:gd name="connsiteY7" fmla="*/ 421784 h 489398"/>
                <a:gd name="connsiteX8" fmla="*/ 199728 w 267342"/>
                <a:gd name="connsiteY8" fmla="*/ 244699 h 489398"/>
                <a:gd name="connsiteX9" fmla="*/ 132114 w 267342"/>
                <a:gd name="connsiteY9" fmla="*/ 67614 h 489398"/>
                <a:gd name="connsiteX10" fmla="*/ 69814 w 267342"/>
                <a:gd name="connsiteY10" fmla="*/ 175770 h 489398"/>
                <a:gd name="connsiteX11" fmla="*/ 66651 w 267342"/>
                <a:gd name="connsiteY11" fmla="*/ 216794 h 489398"/>
                <a:gd name="connsiteX12" fmla="*/ 0 w 267342"/>
                <a:gd name="connsiteY12" fmla="*/ 216794 h 489398"/>
                <a:gd name="connsiteX13" fmla="*/ 7513 w 267342"/>
                <a:gd name="connsiteY13" fmla="*/ 149451 h 489398"/>
                <a:gd name="connsiteX14" fmla="*/ 132114 w 267342"/>
                <a:gd name="connsiteY14" fmla="*/ 0 h 48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42" h="489398">
                  <a:moveTo>
                    <a:pt x="132114" y="0"/>
                  </a:moveTo>
                  <a:cubicBezTo>
                    <a:pt x="206798" y="0"/>
                    <a:pt x="267342" y="109555"/>
                    <a:pt x="267342" y="244699"/>
                  </a:cubicBezTo>
                  <a:cubicBezTo>
                    <a:pt x="267342" y="379843"/>
                    <a:pt x="206798" y="489398"/>
                    <a:pt x="132114" y="489398"/>
                  </a:cubicBezTo>
                  <a:cubicBezTo>
                    <a:pt x="76101" y="489398"/>
                    <a:pt x="28042" y="427773"/>
                    <a:pt x="7513" y="339947"/>
                  </a:cubicBezTo>
                  <a:lnTo>
                    <a:pt x="4071" y="309093"/>
                  </a:lnTo>
                  <a:lnTo>
                    <a:pt x="69464" y="309093"/>
                  </a:lnTo>
                  <a:lnTo>
                    <a:pt x="69814" y="313628"/>
                  </a:lnTo>
                  <a:cubicBezTo>
                    <a:pt x="80078" y="377187"/>
                    <a:pt x="104108" y="421784"/>
                    <a:pt x="132114" y="421784"/>
                  </a:cubicBezTo>
                  <a:cubicBezTo>
                    <a:pt x="169456" y="421784"/>
                    <a:pt x="199728" y="342500"/>
                    <a:pt x="199728" y="244699"/>
                  </a:cubicBezTo>
                  <a:cubicBezTo>
                    <a:pt x="199728" y="146898"/>
                    <a:pt x="169456" y="67614"/>
                    <a:pt x="132114" y="67614"/>
                  </a:cubicBezTo>
                  <a:cubicBezTo>
                    <a:pt x="104108" y="67614"/>
                    <a:pt x="80078" y="112211"/>
                    <a:pt x="69814" y="175770"/>
                  </a:cubicBezTo>
                  <a:lnTo>
                    <a:pt x="66651" y="216794"/>
                  </a:lnTo>
                  <a:lnTo>
                    <a:pt x="0" y="216794"/>
                  </a:lnTo>
                  <a:lnTo>
                    <a:pt x="7513" y="149451"/>
                  </a:lnTo>
                  <a:cubicBezTo>
                    <a:pt x="28042" y="61625"/>
                    <a:pt x="76101" y="0"/>
                    <a:pt x="13211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7874788" y="1107583"/>
              <a:ext cx="174507" cy="236971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9034796">
              <a:off x="7013773" y="3913353"/>
              <a:ext cx="1748794" cy="16209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3800" b="1" dirty="0" smtClean="0">
                  <a:ln/>
                  <a:solidFill>
                    <a:srgbClr val="66FF33"/>
                  </a:solidFill>
                </a:rPr>
                <a:t>গ</a:t>
              </a:r>
              <a:endParaRPr lang="en-US" sz="13800" b="1" dirty="0">
                <a:ln/>
                <a:solidFill>
                  <a:srgbClr val="66FF33"/>
                </a:solidFill>
              </a:endParaRPr>
            </a:p>
            <a:p>
              <a:pPr algn="ctr"/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7554780" y="621673"/>
            <a:ext cx="1877908" cy="5223647"/>
            <a:chOff x="6994859" y="579548"/>
            <a:chExt cx="1877908" cy="5223647"/>
          </a:xfrm>
        </p:grpSpPr>
        <p:sp>
          <p:nvSpPr>
            <p:cNvPr id="19" name="Freeform 18"/>
            <p:cNvSpPr/>
            <p:nvPr/>
          </p:nvSpPr>
          <p:spPr>
            <a:xfrm>
              <a:off x="7756192" y="579548"/>
              <a:ext cx="383256" cy="540913"/>
            </a:xfrm>
            <a:custGeom>
              <a:avLst/>
              <a:gdLst>
                <a:gd name="connsiteX0" fmla="*/ 132114 w 267342"/>
                <a:gd name="connsiteY0" fmla="*/ 0 h 489398"/>
                <a:gd name="connsiteX1" fmla="*/ 267342 w 267342"/>
                <a:gd name="connsiteY1" fmla="*/ 244699 h 489398"/>
                <a:gd name="connsiteX2" fmla="*/ 132114 w 267342"/>
                <a:gd name="connsiteY2" fmla="*/ 489398 h 489398"/>
                <a:gd name="connsiteX3" fmla="*/ 7513 w 267342"/>
                <a:gd name="connsiteY3" fmla="*/ 339947 h 489398"/>
                <a:gd name="connsiteX4" fmla="*/ 4071 w 267342"/>
                <a:gd name="connsiteY4" fmla="*/ 309093 h 489398"/>
                <a:gd name="connsiteX5" fmla="*/ 69464 w 267342"/>
                <a:gd name="connsiteY5" fmla="*/ 309093 h 489398"/>
                <a:gd name="connsiteX6" fmla="*/ 69814 w 267342"/>
                <a:gd name="connsiteY6" fmla="*/ 313628 h 489398"/>
                <a:gd name="connsiteX7" fmla="*/ 132114 w 267342"/>
                <a:gd name="connsiteY7" fmla="*/ 421784 h 489398"/>
                <a:gd name="connsiteX8" fmla="*/ 199728 w 267342"/>
                <a:gd name="connsiteY8" fmla="*/ 244699 h 489398"/>
                <a:gd name="connsiteX9" fmla="*/ 132114 w 267342"/>
                <a:gd name="connsiteY9" fmla="*/ 67614 h 489398"/>
                <a:gd name="connsiteX10" fmla="*/ 69814 w 267342"/>
                <a:gd name="connsiteY10" fmla="*/ 175770 h 489398"/>
                <a:gd name="connsiteX11" fmla="*/ 66651 w 267342"/>
                <a:gd name="connsiteY11" fmla="*/ 216794 h 489398"/>
                <a:gd name="connsiteX12" fmla="*/ 0 w 267342"/>
                <a:gd name="connsiteY12" fmla="*/ 216794 h 489398"/>
                <a:gd name="connsiteX13" fmla="*/ 7513 w 267342"/>
                <a:gd name="connsiteY13" fmla="*/ 149451 h 489398"/>
                <a:gd name="connsiteX14" fmla="*/ 132114 w 267342"/>
                <a:gd name="connsiteY14" fmla="*/ 0 h 48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42" h="489398">
                  <a:moveTo>
                    <a:pt x="132114" y="0"/>
                  </a:moveTo>
                  <a:cubicBezTo>
                    <a:pt x="206798" y="0"/>
                    <a:pt x="267342" y="109555"/>
                    <a:pt x="267342" y="244699"/>
                  </a:cubicBezTo>
                  <a:cubicBezTo>
                    <a:pt x="267342" y="379843"/>
                    <a:pt x="206798" y="489398"/>
                    <a:pt x="132114" y="489398"/>
                  </a:cubicBezTo>
                  <a:cubicBezTo>
                    <a:pt x="76101" y="489398"/>
                    <a:pt x="28042" y="427773"/>
                    <a:pt x="7513" y="339947"/>
                  </a:cubicBezTo>
                  <a:lnTo>
                    <a:pt x="4071" y="309093"/>
                  </a:lnTo>
                  <a:lnTo>
                    <a:pt x="69464" y="309093"/>
                  </a:lnTo>
                  <a:lnTo>
                    <a:pt x="69814" y="313628"/>
                  </a:lnTo>
                  <a:cubicBezTo>
                    <a:pt x="80078" y="377187"/>
                    <a:pt x="104108" y="421784"/>
                    <a:pt x="132114" y="421784"/>
                  </a:cubicBezTo>
                  <a:cubicBezTo>
                    <a:pt x="169456" y="421784"/>
                    <a:pt x="199728" y="342500"/>
                    <a:pt x="199728" y="244699"/>
                  </a:cubicBezTo>
                  <a:cubicBezTo>
                    <a:pt x="199728" y="146898"/>
                    <a:pt x="169456" y="67614"/>
                    <a:pt x="132114" y="67614"/>
                  </a:cubicBezTo>
                  <a:cubicBezTo>
                    <a:pt x="104108" y="67614"/>
                    <a:pt x="80078" y="112211"/>
                    <a:pt x="69814" y="175770"/>
                  </a:cubicBezTo>
                  <a:lnTo>
                    <a:pt x="66651" y="216794"/>
                  </a:lnTo>
                  <a:lnTo>
                    <a:pt x="0" y="216794"/>
                  </a:lnTo>
                  <a:lnTo>
                    <a:pt x="7513" y="149451"/>
                  </a:lnTo>
                  <a:cubicBezTo>
                    <a:pt x="28042" y="61625"/>
                    <a:pt x="76101" y="0"/>
                    <a:pt x="13211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7874788" y="1107583"/>
              <a:ext cx="174507" cy="236971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9034796">
              <a:off x="6994859" y="3896105"/>
              <a:ext cx="1877908" cy="190709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3800" b="1" dirty="0" err="1" smtClean="0">
                  <a:ln/>
                  <a:solidFill>
                    <a:schemeClr val="accent4"/>
                  </a:solidFill>
                </a:rPr>
                <a:t>স্বা</a:t>
              </a:r>
              <a:endParaRPr lang="en-US" sz="13800" b="1" dirty="0">
                <a:ln/>
                <a:solidFill>
                  <a:schemeClr val="accent4"/>
                </a:solidFill>
              </a:endParaRPr>
            </a:p>
            <a:p>
              <a:pPr algn="ctr"/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9193115" y="634551"/>
            <a:ext cx="1854728" cy="5120469"/>
            <a:chOff x="-9193115" y="634551"/>
            <a:chExt cx="1854728" cy="5120469"/>
          </a:xfrm>
        </p:grpSpPr>
        <p:sp>
          <p:nvSpPr>
            <p:cNvPr id="23" name="Freeform 22"/>
            <p:cNvSpPr/>
            <p:nvPr/>
          </p:nvSpPr>
          <p:spPr>
            <a:xfrm>
              <a:off x="-8414575" y="634551"/>
              <a:ext cx="383256" cy="540913"/>
            </a:xfrm>
            <a:custGeom>
              <a:avLst/>
              <a:gdLst>
                <a:gd name="connsiteX0" fmla="*/ 132114 w 267342"/>
                <a:gd name="connsiteY0" fmla="*/ 0 h 489398"/>
                <a:gd name="connsiteX1" fmla="*/ 267342 w 267342"/>
                <a:gd name="connsiteY1" fmla="*/ 244699 h 489398"/>
                <a:gd name="connsiteX2" fmla="*/ 132114 w 267342"/>
                <a:gd name="connsiteY2" fmla="*/ 489398 h 489398"/>
                <a:gd name="connsiteX3" fmla="*/ 7513 w 267342"/>
                <a:gd name="connsiteY3" fmla="*/ 339947 h 489398"/>
                <a:gd name="connsiteX4" fmla="*/ 4071 w 267342"/>
                <a:gd name="connsiteY4" fmla="*/ 309093 h 489398"/>
                <a:gd name="connsiteX5" fmla="*/ 69464 w 267342"/>
                <a:gd name="connsiteY5" fmla="*/ 309093 h 489398"/>
                <a:gd name="connsiteX6" fmla="*/ 69814 w 267342"/>
                <a:gd name="connsiteY6" fmla="*/ 313628 h 489398"/>
                <a:gd name="connsiteX7" fmla="*/ 132114 w 267342"/>
                <a:gd name="connsiteY7" fmla="*/ 421784 h 489398"/>
                <a:gd name="connsiteX8" fmla="*/ 199728 w 267342"/>
                <a:gd name="connsiteY8" fmla="*/ 244699 h 489398"/>
                <a:gd name="connsiteX9" fmla="*/ 132114 w 267342"/>
                <a:gd name="connsiteY9" fmla="*/ 67614 h 489398"/>
                <a:gd name="connsiteX10" fmla="*/ 69814 w 267342"/>
                <a:gd name="connsiteY10" fmla="*/ 175770 h 489398"/>
                <a:gd name="connsiteX11" fmla="*/ 66651 w 267342"/>
                <a:gd name="connsiteY11" fmla="*/ 216794 h 489398"/>
                <a:gd name="connsiteX12" fmla="*/ 0 w 267342"/>
                <a:gd name="connsiteY12" fmla="*/ 216794 h 489398"/>
                <a:gd name="connsiteX13" fmla="*/ 7513 w 267342"/>
                <a:gd name="connsiteY13" fmla="*/ 149451 h 489398"/>
                <a:gd name="connsiteX14" fmla="*/ 132114 w 267342"/>
                <a:gd name="connsiteY14" fmla="*/ 0 h 48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42" h="489398">
                  <a:moveTo>
                    <a:pt x="132114" y="0"/>
                  </a:moveTo>
                  <a:cubicBezTo>
                    <a:pt x="206798" y="0"/>
                    <a:pt x="267342" y="109555"/>
                    <a:pt x="267342" y="244699"/>
                  </a:cubicBezTo>
                  <a:cubicBezTo>
                    <a:pt x="267342" y="379843"/>
                    <a:pt x="206798" y="489398"/>
                    <a:pt x="132114" y="489398"/>
                  </a:cubicBezTo>
                  <a:cubicBezTo>
                    <a:pt x="76101" y="489398"/>
                    <a:pt x="28042" y="427773"/>
                    <a:pt x="7513" y="339947"/>
                  </a:cubicBezTo>
                  <a:lnTo>
                    <a:pt x="4071" y="309093"/>
                  </a:lnTo>
                  <a:lnTo>
                    <a:pt x="69464" y="309093"/>
                  </a:lnTo>
                  <a:lnTo>
                    <a:pt x="69814" y="313628"/>
                  </a:lnTo>
                  <a:cubicBezTo>
                    <a:pt x="80078" y="377187"/>
                    <a:pt x="104108" y="421784"/>
                    <a:pt x="132114" y="421784"/>
                  </a:cubicBezTo>
                  <a:cubicBezTo>
                    <a:pt x="169456" y="421784"/>
                    <a:pt x="199728" y="342500"/>
                    <a:pt x="199728" y="244699"/>
                  </a:cubicBezTo>
                  <a:cubicBezTo>
                    <a:pt x="199728" y="146898"/>
                    <a:pt x="169456" y="67614"/>
                    <a:pt x="132114" y="67614"/>
                  </a:cubicBezTo>
                  <a:cubicBezTo>
                    <a:pt x="104108" y="67614"/>
                    <a:pt x="80078" y="112211"/>
                    <a:pt x="69814" y="175770"/>
                  </a:cubicBezTo>
                  <a:lnTo>
                    <a:pt x="66651" y="216794"/>
                  </a:lnTo>
                  <a:lnTo>
                    <a:pt x="0" y="216794"/>
                  </a:lnTo>
                  <a:lnTo>
                    <a:pt x="7513" y="149451"/>
                  </a:lnTo>
                  <a:cubicBezTo>
                    <a:pt x="28042" y="61625"/>
                    <a:pt x="76101" y="0"/>
                    <a:pt x="13211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-8295979" y="1162586"/>
              <a:ext cx="174507" cy="236971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9034796">
              <a:off x="-9114593" y="3927108"/>
              <a:ext cx="1776206" cy="18279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93115" y="3730451"/>
              <a:ext cx="1854192" cy="2013124"/>
            </a:xfrm>
            <a:prstGeom prst="ellipse">
              <a:avLst/>
            </a:prstGeom>
            <a:ln w="63500" cap="rnd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</p:grpSp>
      <p:grpSp>
        <p:nvGrpSpPr>
          <p:cNvPr id="32" name="Group 31"/>
          <p:cNvGrpSpPr/>
          <p:nvPr/>
        </p:nvGrpSpPr>
        <p:grpSpPr>
          <a:xfrm>
            <a:off x="-2609885" y="800903"/>
            <a:ext cx="1825511" cy="5308536"/>
            <a:chOff x="-3009935" y="572303"/>
            <a:chExt cx="1825511" cy="5308536"/>
          </a:xfrm>
        </p:grpSpPr>
        <p:sp>
          <p:nvSpPr>
            <p:cNvPr id="8" name="Rectangle 7"/>
            <p:cNvSpPr/>
            <p:nvPr/>
          </p:nvSpPr>
          <p:spPr>
            <a:xfrm rot="18845059">
              <a:off x="-3069088" y="3996175"/>
              <a:ext cx="1943817" cy="18255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/>
                  <a:solidFill>
                    <a:schemeClr val="accent4"/>
                  </a:solidFill>
                </a:rPr>
                <a:t>ম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-2359358" y="572303"/>
              <a:ext cx="383256" cy="3168205"/>
              <a:chOff x="-2359358" y="572303"/>
              <a:chExt cx="383256" cy="3168205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-2359358" y="572303"/>
                <a:ext cx="383256" cy="540913"/>
              </a:xfrm>
              <a:custGeom>
                <a:avLst/>
                <a:gdLst>
                  <a:gd name="connsiteX0" fmla="*/ 132114 w 267342"/>
                  <a:gd name="connsiteY0" fmla="*/ 0 h 489398"/>
                  <a:gd name="connsiteX1" fmla="*/ 267342 w 267342"/>
                  <a:gd name="connsiteY1" fmla="*/ 244699 h 489398"/>
                  <a:gd name="connsiteX2" fmla="*/ 132114 w 267342"/>
                  <a:gd name="connsiteY2" fmla="*/ 489398 h 489398"/>
                  <a:gd name="connsiteX3" fmla="*/ 7513 w 267342"/>
                  <a:gd name="connsiteY3" fmla="*/ 339947 h 489398"/>
                  <a:gd name="connsiteX4" fmla="*/ 4071 w 267342"/>
                  <a:gd name="connsiteY4" fmla="*/ 309093 h 489398"/>
                  <a:gd name="connsiteX5" fmla="*/ 69464 w 267342"/>
                  <a:gd name="connsiteY5" fmla="*/ 309093 h 489398"/>
                  <a:gd name="connsiteX6" fmla="*/ 69814 w 267342"/>
                  <a:gd name="connsiteY6" fmla="*/ 313628 h 489398"/>
                  <a:gd name="connsiteX7" fmla="*/ 132114 w 267342"/>
                  <a:gd name="connsiteY7" fmla="*/ 421784 h 489398"/>
                  <a:gd name="connsiteX8" fmla="*/ 199728 w 267342"/>
                  <a:gd name="connsiteY8" fmla="*/ 244699 h 489398"/>
                  <a:gd name="connsiteX9" fmla="*/ 132114 w 267342"/>
                  <a:gd name="connsiteY9" fmla="*/ 67614 h 489398"/>
                  <a:gd name="connsiteX10" fmla="*/ 69814 w 267342"/>
                  <a:gd name="connsiteY10" fmla="*/ 175770 h 489398"/>
                  <a:gd name="connsiteX11" fmla="*/ 66651 w 267342"/>
                  <a:gd name="connsiteY11" fmla="*/ 216794 h 489398"/>
                  <a:gd name="connsiteX12" fmla="*/ 0 w 267342"/>
                  <a:gd name="connsiteY12" fmla="*/ 216794 h 489398"/>
                  <a:gd name="connsiteX13" fmla="*/ 7513 w 267342"/>
                  <a:gd name="connsiteY13" fmla="*/ 149451 h 489398"/>
                  <a:gd name="connsiteX14" fmla="*/ 132114 w 267342"/>
                  <a:gd name="connsiteY14" fmla="*/ 0 h 48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7342" h="489398">
                    <a:moveTo>
                      <a:pt x="132114" y="0"/>
                    </a:moveTo>
                    <a:cubicBezTo>
                      <a:pt x="206798" y="0"/>
                      <a:pt x="267342" y="109555"/>
                      <a:pt x="267342" y="244699"/>
                    </a:cubicBezTo>
                    <a:cubicBezTo>
                      <a:pt x="267342" y="379843"/>
                      <a:pt x="206798" y="489398"/>
                      <a:pt x="132114" y="489398"/>
                    </a:cubicBezTo>
                    <a:cubicBezTo>
                      <a:pt x="76101" y="489398"/>
                      <a:pt x="28042" y="427773"/>
                      <a:pt x="7513" y="339947"/>
                    </a:cubicBezTo>
                    <a:lnTo>
                      <a:pt x="4071" y="309093"/>
                    </a:lnTo>
                    <a:lnTo>
                      <a:pt x="69464" y="309093"/>
                    </a:lnTo>
                    <a:lnTo>
                      <a:pt x="69814" y="313628"/>
                    </a:lnTo>
                    <a:cubicBezTo>
                      <a:pt x="80078" y="377187"/>
                      <a:pt x="104108" y="421784"/>
                      <a:pt x="132114" y="421784"/>
                    </a:cubicBezTo>
                    <a:cubicBezTo>
                      <a:pt x="169456" y="421784"/>
                      <a:pt x="199728" y="342500"/>
                      <a:pt x="199728" y="244699"/>
                    </a:cubicBezTo>
                    <a:cubicBezTo>
                      <a:pt x="199728" y="146898"/>
                      <a:pt x="169456" y="67614"/>
                      <a:pt x="132114" y="67614"/>
                    </a:cubicBezTo>
                    <a:cubicBezTo>
                      <a:pt x="104108" y="67614"/>
                      <a:pt x="80078" y="112211"/>
                      <a:pt x="69814" y="175770"/>
                    </a:cubicBezTo>
                    <a:lnTo>
                      <a:pt x="66651" y="216794"/>
                    </a:lnTo>
                    <a:lnTo>
                      <a:pt x="0" y="216794"/>
                    </a:lnTo>
                    <a:lnTo>
                      <a:pt x="7513" y="149451"/>
                    </a:lnTo>
                    <a:cubicBezTo>
                      <a:pt x="28042" y="61625"/>
                      <a:pt x="76101" y="0"/>
                      <a:pt x="13211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Down Arrow 6"/>
              <p:cNvSpPr/>
              <p:nvPr/>
            </p:nvSpPr>
            <p:spPr>
              <a:xfrm>
                <a:off x="-2240762" y="1100338"/>
                <a:ext cx="174507" cy="2369713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-2207922" y="3585962"/>
                <a:ext cx="154547" cy="154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37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966 -0.02777 L 2.70833E-6 0.25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90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64 -0.00371 L 1.875E-6 0.25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20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419 -0.00973 L -1.875E-6 0.25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16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656 -0.00949 L -1.875E-6 0.25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28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4518 -0.00324 L 4.79167E-6 0.25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53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75862" y="124848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21938" y="84992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3486" y="323850"/>
            <a:ext cx="11252401" cy="60769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170504" y="1462090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196780" y="24342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175760" y="34248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154740" y="4447029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165252" y="5421863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04883" y="323891"/>
            <a:ext cx="205334" cy="6077671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692105"/>
            <a:ext cx="720596" cy="79036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1683235"/>
            <a:ext cx="720596" cy="7903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2674365"/>
            <a:ext cx="720596" cy="790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3665494"/>
            <a:ext cx="720596" cy="7903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4656623"/>
            <a:ext cx="720596" cy="790363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465406" y="323850"/>
            <a:ext cx="11277039" cy="607695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20953" y="290098"/>
            <a:ext cx="575834" cy="6148802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5933635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95755" y="1280159"/>
            <a:ext cx="9790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এটি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মানবদেহকে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নির্দিষ্ট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আকৃতি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দেয়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হৃদপিন্ড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ফুসফুস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পাকস্থলী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অন্ত্র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মস্তিষ্ক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এরকম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দেহের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কোমল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অংশগুলোকে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অস্থি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দিয়ে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তৈরী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আবরণ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সুরক্ষিত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রাখে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।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79240" y="3173080"/>
            <a:ext cx="984738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অস্থি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দিয়ে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তৈরী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শক্ত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কাঠামো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ছাড়া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দেহের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স্থিতিশীল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আকার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সম্ভব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নয়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মানবদেহের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সব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অস্থি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এবং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এদের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সাথে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সম্পৃক্ত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অন্যান্য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অংশ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মিলে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কঙ্কাল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তৈরী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হয়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অস্থি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এবং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তরুনাস্থি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দুটোই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কঙ্কালের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অংশ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3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75862" y="124848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21938" y="84992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3486" y="323850"/>
            <a:ext cx="11252401" cy="60769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170504" y="1462090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196780" y="24342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175760" y="34248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154740" y="4447029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165252" y="5421863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04883" y="323891"/>
            <a:ext cx="205334" cy="6077671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692105"/>
            <a:ext cx="720596" cy="79036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1683235"/>
            <a:ext cx="720596" cy="7903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2674365"/>
            <a:ext cx="720596" cy="790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3665494"/>
            <a:ext cx="720596" cy="7903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4656623"/>
            <a:ext cx="720596" cy="790363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465406" y="323850"/>
            <a:ext cx="11277039" cy="607695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20953" y="290098"/>
            <a:ext cx="575834" cy="6148802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5933635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46" y="331305"/>
            <a:ext cx="8174245" cy="6005346"/>
          </a:xfrm>
          <a:prstGeom prst="rect">
            <a:avLst/>
          </a:prstGeom>
        </p:spPr>
      </p:pic>
      <p:sp>
        <p:nvSpPr>
          <p:cNvPr id="134" name="Right Arrow 133"/>
          <p:cNvSpPr/>
          <p:nvPr/>
        </p:nvSpPr>
        <p:spPr>
          <a:xfrm>
            <a:off x="937487" y="2235972"/>
            <a:ext cx="3236948" cy="2119916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rgbClr val="FFFF00"/>
                </a:solidFill>
              </a:rPr>
              <a:t>চিত্রঃকঙ্কালের বিভিন্ন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                </a:t>
            </a:r>
            <a:r>
              <a:rPr lang="bn-BD" sz="2000" dirty="0" smtClean="0">
                <a:solidFill>
                  <a:srgbClr val="FFFF00"/>
                </a:solidFill>
              </a:rPr>
              <a:t>অংশ</a:t>
            </a:r>
            <a:endParaRPr lang="en-US" sz="2000" b="1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1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75862" y="124848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21938" y="84992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3486" y="323850"/>
            <a:ext cx="11252401" cy="60769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170504" y="1462090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196780" y="24342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175760" y="34248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154740" y="4447029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165252" y="5421863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04883" y="323891"/>
            <a:ext cx="205334" cy="6077671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692105"/>
            <a:ext cx="720596" cy="79036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1683235"/>
            <a:ext cx="720596" cy="7903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2674365"/>
            <a:ext cx="720596" cy="790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3665494"/>
            <a:ext cx="720596" cy="7903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4656623"/>
            <a:ext cx="720596" cy="790363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381000" y="323850"/>
            <a:ext cx="11277039" cy="607695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20953" y="290098"/>
            <a:ext cx="575834" cy="6148802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5952060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4" y="1682223"/>
            <a:ext cx="3152631" cy="409572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72" y="1778276"/>
            <a:ext cx="4565888" cy="359419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61" y="1722783"/>
            <a:ext cx="2096066" cy="3674363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1794841" y="673967"/>
            <a:ext cx="87249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২০৬টি অস্থির সমন্বয়ে মানব কনঙ্কাল গঠিত।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88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1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75862" y="124848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21938" y="84992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3486" y="323850"/>
            <a:ext cx="11252401" cy="60769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170504" y="1462090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196780" y="24342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175760" y="34248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154740" y="4447029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165252" y="5421863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04883" y="323891"/>
            <a:ext cx="205334" cy="6077671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692105"/>
            <a:ext cx="720596" cy="79036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1683235"/>
            <a:ext cx="720596" cy="7903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2674365"/>
            <a:ext cx="720596" cy="790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3665494"/>
            <a:ext cx="720596" cy="7903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4656623"/>
            <a:ext cx="720596" cy="790363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451338" y="267579"/>
            <a:ext cx="11277039" cy="607695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20953" y="290098"/>
            <a:ext cx="575834" cy="6148802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6052292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r="57042" b="21865"/>
          <a:stretch/>
        </p:blipFill>
        <p:spPr>
          <a:xfrm>
            <a:off x="5157422" y="335572"/>
            <a:ext cx="2571750" cy="5812009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4081481" y="565421"/>
            <a:ext cx="99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করোটি 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3940804" y="913759"/>
            <a:ext cx="127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ম্যান্ডিবল  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3997075" y="1402776"/>
            <a:ext cx="99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স্টার্নাম  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4350599" y="1857936"/>
            <a:ext cx="99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পর্শুকা  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4300243" y="2240611"/>
            <a:ext cx="130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মেরুদন্ড  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12777503" y="307681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7408722" y="2140842"/>
            <a:ext cx="10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আলনা  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7388742" y="1701240"/>
            <a:ext cx="128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হিউমেরাস  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7362452" y="1305891"/>
            <a:ext cx="10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স্ক্যাপুলা  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7394654" y="990870"/>
            <a:ext cx="135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ক্ল্যাভিকল  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7364865" y="2466077"/>
            <a:ext cx="10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রেডিয়াস  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7372441" y="2778450"/>
            <a:ext cx="10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কার্পাল  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7374038" y="3054732"/>
            <a:ext cx="135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মেটাকার্পাল  </a:t>
            </a: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7438700" y="3300836"/>
            <a:ext cx="135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ফ্যালাঞ্জাস 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7501603" y="3560513"/>
            <a:ext cx="125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শ্রোণিচক্র  </a:t>
            </a:r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7478106" y="3851139"/>
            <a:ext cx="10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ফিমার  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7374038" y="4124573"/>
            <a:ext cx="10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প্যাটেলা  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7371159" y="4462065"/>
            <a:ext cx="10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টিবিয়া  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7399294" y="4737231"/>
            <a:ext cx="10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ফিবুলা  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7385227" y="4981054"/>
            <a:ext cx="10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টার্সাল 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7357091" y="5222651"/>
            <a:ext cx="12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মেটাটার্সাল  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7363719" y="5517125"/>
            <a:ext cx="152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ফ্যালাঞ্জেস  </a:t>
            </a:r>
            <a:endParaRPr lang="en-US" dirty="0"/>
          </a:p>
        </p:txBody>
      </p:sp>
      <p:sp>
        <p:nvSpPr>
          <p:cNvPr id="163" name="Right Arrow 162"/>
          <p:cNvSpPr/>
          <p:nvPr/>
        </p:nvSpPr>
        <p:spPr>
          <a:xfrm>
            <a:off x="844722" y="2615712"/>
            <a:ext cx="4275918" cy="280035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FFFF00"/>
                </a:solidFill>
              </a:rPr>
              <a:t>চিত্রঃকঙ্কালের বিভিন্ন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                </a:t>
            </a:r>
            <a:r>
              <a:rPr lang="bn-BD" sz="2800" dirty="0" smtClean="0">
                <a:solidFill>
                  <a:srgbClr val="FFFF00"/>
                </a:solidFill>
              </a:rPr>
              <a:t>অংশের নাম</a:t>
            </a:r>
            <a:endParaRPr lang="en-US" sz="2800" b="1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7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135" grpId="0"/>
      <p:bldP spid="136" grpId="0"/>
      <p:bldP spid="137" grpId="0"/>
      <p:bldP spid="138" grpId="0"/>
      <p:bldP spid="139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75862" y="124848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21938" y="84992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3486" y="323850"/>
            <a:ext cx="11252401" cy="60769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170504" y="1462090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196780" y="24342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175760" y="34248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154740" y="4447029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165252" y="5421863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04883" y="323891"/>
            <a:ext cx="205334" cy="6077671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692105"/>
            <a:ext cx="720596" cy="79036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1683235"/>
            <a:ext cx="720596" cy="7903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2674365"/>
            <a:ext cx="720596" cy="790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3665494"/>
            <a:ext cx="720596" cy="7903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4656623"/>
            <a:ext cx="720596" cy="790363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381000" y="323850"/>
            <a:ext cx="11277039" cy="607695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20953" y="290098"/>
            <a:ext cx="575834" cy="6148802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6291444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graphicFrame>
        <p:nvGraphicFramePr>
          <p:cNvPr id="67" name="Diagram 66"/>
          <p:cNvGraphicFramePr/>
          <p:nvPr>
            <p:extLst>
              <p:ext uri="{D42A27DB-BD31-4B8C-83A1-F6EECF244321}">
                <p14:modId xmlns:p14="http://schemas.microsoft.com/office/powerpoint/2010/main" val="1945549386"/>
              </p:ext>
            </p:extLst>
          </p:nvPr>
        </p:nvGraphicFramePr>
        <p:xfrm>
          <a:off x="774700" y="304801"/>
          <a:ext cx="9969500" cy="655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1890763" y="565051"/>
            <a:ext cx="3966697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r="57042" b="21865"/>
          <a:stretch/>
        </p:blipFill>
        <p:spPr>
          <a:xfrm>
            <a:off x="6747684" y="1143955"/>
            <a:ext cx="2571750" cy="4700254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1897389" y="2466738"/>
            <a:ext cx="4529915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মানবকঙ্কালের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6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Graphic spid="6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75862" y="124848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21938" y="84992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3486" y="323850"/>
            <a:ext cx="11252401" cy="60769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170504" y="1462090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196780" y="24342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175760" y="34248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154740" y="4447029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165252" y="5421863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04883" y="323891"/>
            <a:ext cx="205334" cy="6077671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692105"/>
            <a:ext cx="720596" cy="79036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1683235"/>
            <a:ext cx="720596" cy="7903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2674365"/>
            <a:ext cx="720596" cy="790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3665494"/>
            <a:ext cx="720596" cy="7903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4656623"/>
            <a:ext cx="720596" cy="790363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381000" y="323850"/>
            <a:ext cx="11277039" cy="607695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20953" y="290098"/>
            <a:ext cx="575834" cy="6148802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6291444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graphicFrame>
        <p:nvGraphicFramePr>
          <p:cNvPr id="67" name="Diagram 66"/>
          <p:cNvGraphicFramePr/>
          <p:nvPr>
            <p:extLst>
              <p:ext uri="{D42A27DB-BD31-4B8C-83A1-F6EECF244321}">
                <p14:modId xmlns:p14="http://schemas.microsoft.com/office/powerpoint/2010/main" val="1753806236"/>
              </p:ext>
            </p:extLst>
          </p:nvPr>
        </p:nvGraphicFramePr>
        <p:xfrm>
          <a:off x="774700" y="304801"/>
          <a:ext cx="9969500" cy="655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4382173" y="565051"/>
            <a:ext cx="3966697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9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Graphic spid="6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75862" y="124848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21938" y="84992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3486" y="323850"/>
            <a:ext cx="11252401" cy="60769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170504" y="1462090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196780" y="24342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175760" y="34248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154740" y="4447029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165252" y="5421863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04883" y="323891"/>
            <a:ext cx="205334" cy="6077671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692105"/>
            <a:ext cx="720596" cy="79036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1683235"/>
            <a:ext cx="720596" cy="7903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2674365"/>
            <a:ext cx="720596" cy="790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3665494"/>
            <a:ext cx="720596" cy="7903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4656623"/>
            <a:ext cx="720596" cy="790363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420757" y="309783"/>
            <a:ext cx="11277039" cy="607695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20953" y="290098"/>
            <a:ext cx="575834" cy="6148802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6013152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973289" y="1592839"/>
            <a:ext cx="6275251" cy="709733"/>
            <a:chOff x="1764553" y="4138312"/>
            <a:chExt cx="3896436" cy="904536"/>
          </a:xfrm>
        </p:grpSpPr>
        <p:sp>
          <p:nvSpPr>
            <p:cNvPr id="68" name="Left Bracket 67"/>
            <p:cNvSpPr/>
            <p:nvPr/>
          </p:nvSpPr>
          <p:spPr>
            <a:xfrm rot="5400000">
              <a:off x="3480759" y="2862618"/>
              <a:ext cx="464024" cy="3896436"/>
            </a:xfrm>
            <a:prstGeom prst="leftBracket">
              <a:avLst>
                <a:gd name="adj" fmla="val 0"/>
              </a:avLst>
            </a:prstGeom>
            <a:ln w="57150">
              <a:solidFill>
                <a:srgbClr val="80008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3725834" y="4138312"/>
              <a:ext cx="0" cy="430658"/>
            </a:xfrm>
            <a:prstGeom prst="straightConnector1">
              <a:avLst/>
            </a:prstGeom>
            <a:ln w="57150">
              <a:solidFill>
                <a:srgbClr val="80008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4533331" y="988846"/>
            <a:ext cx="3179928" cy="795174"/>
            <a:chOff x="4533331" y="697299"/>
            <a:chExt cx="3179928" cy="795174"/>
          </a:xfrm>
          <a:solidFill>
            <a:srgbClr val="800080"/>
          </a:solidFill>
        </p:grpSpPr>
        <p:sp>
          <p:nvSpPr>
            <p:cNvPr id="136" name="Round Same Side Corner Rectangle 135"/>
            <p:cNvSpPr/>
            <p:nvPr/>
          </p:nvSpPr>
          <p:spPr>
            <a:xfrm flipV="1">
              <a:off x="4533331" y="697299"/>
              <a:ext cx="3179928" cy="79517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106572" y="777922"/>
              <a:ext cx="212422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কঙ্কালতন্ত্র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712261" y="2260063"/>
            <a:ext cx="2628040" cy="751637"/>
            <a:chOff x="4533331" y="672117"/>
            <a:chExt cx="3179928" cy="814714"/>
          </a:xfrm>
          <a:solidFill>
            <a:srgbClr val="0070C0"/>
          </a:solidFill>
        </p:grpSpPr>
        <p:sp>
          <p:nvSpPr>
            <p:cNvPr id="142" name="Round Same Side Corner Rectangle 141"/>
            <p:cNvSpPr/>
            <p:nvPr/>
          </p:nvSpPr>
          <p:spPr>
            <a:xfrm flipV="1">
              <a:off x="4533331" y="672117"/>
              <a:ext cx="3179928" cy="79517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890269" y="704769"/>
              <a:ext cx="2592664" cy="7820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অন্তঃকঙ্কাল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0581" y="2325539"/>
            <a:ext cx="2628040" cy="922872"/>
            <a:chOff x="1520581" y="2325539"/>
            <a:chExt cx="2628040" cy="922872"/>
          </a:xfrm>
        </p:grpSpPr>
        <p:sp>
          <p:nvSpPr>
            <p:cNvPr id="139" name="Round Same Side Corner Rectangle 138"/>
            <p:cNvSpPr/>
            <p:nvPr/>
          </p:nvSpPr>
          <p:spPr>
            <a:xfrm flipV="1">
              <a:off x="1520581" y="2325539"/>
              <a:ext cx="2628040" cy="9228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778391" y="2358707"/>
              <a:ext cx="2076157" cy="6463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বহিঃকঙ্কাল</a:t>
              </a:r>
              <a:r>
                <a:rPr lang="bn-BD" dirty="0"/>
                <a:t> </a:t>
              </a:r>
              <a:endParaRPr lang="en-US" dirty="0"/>
            </a:p>
          </p:txBody>
        </p:sp>
      </p:grpSp>
      <p:cxnSp>
        <p:nvCxnSpPr>
          <p:cNvPr id="150" name="Straight Arrow Connector 149"/>
          <p:cNvCxnSpPr/>
          <p:nvPr/>
        </p:nvCxnSpPr>
        <p:spPr>
          <a:xfrm>
            <a:off x="2831194" y="3144360"/>
            <a:ext cx="0" cy="33791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9088974" y="3001337"/>
            <a:ext cx="0" cy="33791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928468" y="3416585"/>
            <a:ext cx="4794845" cy="25545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কঙ্কাল এর যে অংশগুলো বাইরে অবস্থান করে তাই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বহিঃকঙ্কাল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নখ,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চুল,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লোম।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692066" y="3331832"/>
            <a:ext cx="4419600" cy="25545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কঙ্কাল এর যে অংশগুলো বাইরে থেকে দেখতে পাই না তাই অন্তঃকঙ্কাল অর্থাৎ কঙ্কালই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অন্তঃকঙ্কাল।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859412" y="424067"/>
            <a:ext cx="647114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আস্থি ও তরুণাস্থির সমন্বয়ে কঙ্কালতন্ত্র গঠিত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08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152" grpId="0" animBg="1"/>
      <p:bldP spid="153" grpId="0" animBg="1"/>
      <p:bldP spid="1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75862" y="124848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21938" y="84992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3486" y="323850"/>
            <a:ext cx="11252401" cy="60769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170504" y="1462090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196780" y="24342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175760" y="34248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154740" y="4447029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165252" y="5421863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04883" y="323891"/>
            <a:ext cx="205334" cy="6077671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692105"/>
            <a:ext cx="720596" cy="79036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1683235"/>
            <a:ext cx="720596" cy="7903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2674365"/>
            <a:ext cx="720596" cy="790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3665494"/>
            <a:ext cx="720596" cy="7903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4656623"/>
            <a:ext cx="720596" cy="790363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381000" y="323850"/>
            <a:ext cx="11277039" cy="607695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20953" y="290098"/>
            <a:ext cx="575834" cy="6148802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5967887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04900" y="3134481"/>
            <a:ext cx="982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কঙ্কালতন্ত্র</a:t>
            </a:r>
            <a:r>
              <a:rPr lang="en-US" sz="4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ও তরুণাস্থি-র সমন্বয়ে গঠিত যে অঙ্গতন্ত্র দেহের কাঠামো নির্মাণ করে,অন্তঃস্থ নরম অঙ্গগুলোকে রক্ষা করে,দেহের ভার বহন করে এবং পেশি সংযোজনের জন্য উপযুক্ত স্থান সৃষ্টি করে,তাকে </a:t>
            </a:r>
            <a:r>
              <a:rPr lang="bn-BD" sz="44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কঙ্কালতন্ত্র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3905095" y="419276"/>
            <a:ext cx="2972783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270624" y="2161939"/>
            <a:ext cx="414017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কঙ্কালতন্ত্র</a:t>
            </a:r>
            <a:r>
              <a:rPr lang="en-US" sz="5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1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75862" y="124848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21938" y="84992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3486" y="323850"/>
            <a:ext cx="11252401" cy="60769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170504" y="1462090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196780" y="24342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175760" y="34248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154740" y="4447029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165252" y="5421863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04883" y="323891"/>
            <a:ext cx="205334" cy="6077671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692105"/>
            <a:ext cx="720596" cy="79036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1683235"/>
            <a:ext cx="720596" cy="7903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2674365"/>
            <a:ext cx="720596" cy="790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3665494"/>
            <a:ext cx="720596" cy="7903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4656623"/>
            <a:ext cx="720596" cy="790363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407504" y="297346"/>
            <a:ext cx="11277039" cy="607695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20953" y="290098"/>
            <a:ext cx="575834" cy="6148802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5967887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152939" y="1810361"/>
            <a:ext cx="7752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কঙ্কালতন্ত্র কাকে বলে  ?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কঙ্কালতন্ত্র কত প্রকার সংজ্ঞা সহ উল্লেখ কর?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চিত্রটির বিভিন্ন অংশের নাম লিখ  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 কাজ সমুহ বর্ণনা কর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r="57042" b="21865"/>
          <a:stretch/>
        </p:blipFill>
        <p:spPr>
          <a:xfrm>
            <a:off x="8675205" y="1828800"/>
            <a:ext cx="2571750" cy="4068003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3640052" y="512042"/>
            <a:ext cx="3264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7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27709"/>
            <a:ext cx="12192000" cy="6830291"/>
            <a:chOff x="-6929" y="51954"/>
            <a:chExt cx="9150929" cy="6830291"/>
          </a:xfrm>
        </p:grpSpPr>
        <p:pic>
          <p:nvPicPr>
            <p:cNvPr id="18" name="Picture 1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9" name="Picture 1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20" name="Picture 1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21" name="Picture 20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66959" y="1092558"/>
            <a:ext cx="9362941" cy="5127938"/>
            <a:chOff x="1639806" y="1773631"/>
            <a:chExt cx="5967482" cy="3565311"/>
          </a:xfrm>
        </p:grpSpPr>
        <p:pic>
          <p:nvPicPr>
            <p:cNvPr id="44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5" name="Group 44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46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Rectangle 8"/>
          <p:cNvSpPr/>
          <p:nvPr/>
        </p:nvSpPr>
        <p:spPr>
          <a:xfrm>
            <a:off x="2174921" y="1114389"/>
            <a:ext cx="7843234" cy="24933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chemeClr val="accent4"/>
                </a:solidFill>
                <a:latin typeface="Forte" pitchFamily="66" charset="0"/>
              </a:rPr>
              <a:t>সকলকে</a:t>
            </a:r>
            <a:r>
              <a:rPr lang="en-US" sz="7200" b="1" dirty="0" smtClean="0">
                <a:ln/>
                <a:solidFill>
                  <a:schemeClr val="accent4"/>
                </a:solidFill>
                <a:latin typeface="Forte" pitchFamily="66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4"/>
                </a:solidFill>
                <a:latin typeface="Forte" pitchFamily="66" charset="0"/>
              </a:rPr>
              <a:t>ধন্যবাদ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3918" y="289688"/>
            <a:ext cx="10818253" cy="6051028"/>
            <a:chOff x="422692" y="432563"/>
            <a:chExt cx="8092148" cy="6051028"/>
          </a:xfrm>
        </p:grpSpPr>
        <p:grpSp>
          <p:nvGrpSpPr>
            <p:cNvPr id="2" name="Group 1"/>
            <p:cNvGrpSpPr/>
            <p:nvPr/>
          </p:nvGrpSpPr>
          <p:grpSpPr>
            <a:xfrm>
              <a:off x="422692" y="4618474"/>
              <a:ext cx="1300367" cy="1723220"/>
              <a:chOff x="-158285" y="5292604"/>
              <a:chExt cx="1300367" cy="17232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0" y="5305425"/>
                <a:ext cx="1142082" cy="1681939"/>
                <a:chOff x="0" y="5305425"/>
                <a:chExt cx="1142082" cy="1681939"/>
              </a:xfrm>
            </p:grpSpPr>
            <p:pic>
              <p:nvPicPr>
                <p:cNvPr id="7" name="Picture 6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8" name="Picture 7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65479">
                  <a:off x="275307" y="5321064"/>
                  <a:ext cx="866775" cy="1666300"/>
                </a:xfrm>
                <a:prstGeom prst="rect">
                  <a:avLst/>
                </a:prstGeom>
              </p:spPr>
            </p:pic>
          </p:grpSp>
          <p:grpSp>
            <p:nvGrpSpPr>
              <p:cNvPr id="4" name="Group 3"/>
              <p:cNvGrpSpPr/>
              <p:nvPr/>
            </p:nvGrpSpPr>
            <p:grpSpPr>
              <a:xfrm>
                <a:off x="-158285" y="5292604"/>
                <a:ext cx="1230969" cy="1723220"/>
                <a:chOff x="7913031" y="5305425"/>
                <a:chExt cx="1230969" cy="1723220"/>
              </a:xfrm>
            </p:grpSpPr>
            <p:pic>
              <p:nvPicPr>
                <p:cNvPr id="5" name="Picture 4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77225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6" name="Picture 5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0741264">
                  <a:off x="7913031" y="5362345"/>
                  <a:ext cx="866775" cy="16663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2" name="Group 21"/>
            <p:cNvGrpSpPr/>
            <p:nvPr/>
          </p:nvGrpSpPr>
          <p:grpSpPr>
            <a:xfrm>
              <a:off x="7086600" y="4760371"/>
              <a:ext cx="1300367" cy="1723220"/>
              <a:chOff x="-158285" y="5292604"/>
              <a:chExt cx="1300367" cy="172322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5305425"/>
                <a:ext cx="1142082" cy="1681939"/>
                <a:chOff x="0" y="5305425"/>
                <a:chExt cx="1142082" cy="1681939"/>
              </a:xfrm>
            </p:grpSpPr>
            <p:pic>
              <p:nvPicPr>
                <p:cNvPr id="27" name="Picture 26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28" name="Picture 27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65479">
                  <a:off x="275307" y="5321064"/>
                  <a:ext cx="866775" cy="166630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-158285" y="5292604"/>
                <a:ext cx="1230969" cy="1723220"/>
                <a:chOff x="7913031" y="5305425"/>
                <a:chExt cx="1230969" cy="1723220"/>
              </a:xfrm>
            </p:grpSpPr>
            <p:pic>
              <p:nvPicPr>
                <p:cNvPr id="25" name="Picture 24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77225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26" name="Picture 25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0741264">
                  <a:off x="7913031" y="5362345"/>
                  <a:ext cx="866775" cy="16663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9" name="Group 28"/>
            <p:cNvGrpSpPr/>
            <p:nvPr/>
          </p:nvGrpSpPr>
          <p:grpSpPr>
            <a:xfrm>
              <a:off x="505694" y="432563"/>
              <a:ext cx="1300367" cy="1723220"/>
              <a:chOff x="-158285" y="5292604"/>
              <a:chExt cx="1300367" cy="172322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0" y="5305425"/>
                <a:ext cx="1142082" cy="1681939"/>
                <a:chOff x="0" y="5305425"/>
                <a:chExt cx="1142082" cy="1681939"/>
              </a:xfrm>
            </p:grpSpPr>
            <p:pic>
              <p:nvPicPr>
                <p:cNvPr id="34" name="Picture 33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35" name="Picture 34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65479">
                  <a:off x="275307" y="5321064"/>
                  <a:ext cx="866775" cy="1666300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-158285" y="5292604"/>
                <a:ext cx="1230969" cy="1723220"/>
                <a:chOff x="7913031" y="5305425"/>
                <a:chExt cx="1230969" cy="1723220"/>
              </a:xfrm>
            </p:grpSpPr>
            <p:pic>
              <p:nvPicPr>
                <p:cNvPr id="32" name="Picture 31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77225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33" name="Picture 32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0741264">
                  <a:off x="7913031" y="5362345"/>
                  <a:ext cx="866775" cy="16663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" name="Group 35"/>
            <p:cNvGrpSpPr/>
            <p:nvPr/>
          </p:nvGrpSpPr>
          <p:grpSpPr>
            <a:xfrm>
              <a:off x="7214473" y="609599"/>
              <a:ext cx="1300367" cy="1723220"/>
              <a:chOff x="-158285" y="5292604"/>
              <a:chExt cx="1300367" cy="172322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0" y="5305425"/>
                <a:ext cx="1142082" cy="1681939"/>
                <a:chOff x="0" y="5305425"/>
                <a:chExt cx="1142082" cy="1681939"/>
              </a:xfrm>
            </p:grpSpPr>
            <p:pic>
              <p:nvPicPr>
                <p:cNvPr id="41" name="Picture 40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42" name="Picture 41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65479">
                  <a:off x="275307" y="5321064"/>
                  <a:ext cx="866775" cy="1666300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oup 37"/>
              <p:cNvGrpSpPr/>
              <p:nvPr/>
            </p:nvGrpSpPr>
            <p:grpSpPr>
              <a:xfrm>
                <a:off x="-158285" y="5292604"/>
                <a:ext cx="1230969" cy="1723220"/>
                <a:chOff x="7913031" y="5305425"/>
                <a:chExt cx="1230969" cy="1723220"/>
              </a:xfrm>
            </p:grpSpPr>
            <p:pic>
              <p:nvPicPr>
                <p:cNvPr id="39" name="Picture 38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77225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40" name="Picture 39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0741264">
                  <a:off x="7913031" y="5362345"/>
                  <a:ext cx="866775" cy="16663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9048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20724" y="268456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66800" y="228600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457200"/>
            <a:ext cx="9601200" cy="59436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6574220" y="1466193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H="1" flipV="1">
            <a:off x="6600496" y="24384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flipH="1" flipV="1">
            <a:off x="6579476" y="34290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flipH="1" flipV="1">
            <a:off x="6558456" y="4451132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6568968" y="5425966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721340" y="457257"/>
            <a:ext cx="175203" cy="5944305"/>
            <a:chOff x="10721340" y="457257"/>
            <a:chExt cx="175203" cy="5944305"/>
          </a:xfrm>
        </p:grpSpPr>
        <p:sp>
          <p:nvSpPr>
            <p:cNvPr id="14" name="Flowchart: Process 13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709448"/>
            <a:ext cx="614855" cy="7730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1700578"/>
            <a:ext cx="614855" cy="7730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2691708"/>
            <a:ext cx="614855" cy="7730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3682837"/>
            <a:ext cx="614855" cy="7730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4673966"/>
            <a:ext cx="614855" cy="77302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299178" y="457200"/>
            <a:ext cx="9622222" cy="5943600"/>
            <a:chOff x="1051034" y="914400"/>
            <a:chExt cx="9622222" cy="5943600"/>
          </a:xfrm>
        </p:grpSpPr>
        <p:sp>
          <p:nvSpPr>
            <p:cNvPr id="26" name="Flowchart: Process 25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43292" y="539532"/>
            <a:ext cx="627024" cy="5721826"/>
            <a:chOff x="943292" y="539532"/>
            <a:chExt cx="627024" cy="5721826"/>
          </a:xfrm>
        </p:grpSpPr>
        <p:grpSp>
          <p:nvGrpSpPr>
            <p:cNvPr id="29" name="Group 28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66" name="Flowchart: Connector 6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Terminator 6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60" name="Flowchart: Connector 5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6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54" name="Flowchart: Connector 5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Terminator 5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48" name="Flowchart: Connector 4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4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45" name="Flowchart: Connector 4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Terminator 4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Terminator 4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42" name="Flowchart: Connector 4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Terminator 4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39" name="Flowchart: Connector 3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Terminator 3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Terminator 4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59" y="579902"/>
            <a:ext cx="2667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114300" dir="10800000" algn="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80" name="TextBox 79"/>
          <p:cNvSpPr txBox="1"/>
          <p:nvPr/>
        </p:nvSpPr>
        <p:spPr>
          <a:xfrm>
            <a:off x="1700214" y="728660"/>
            <a:ext cx="439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শিক্ষক</a:t>
            </a:r>
            <a:r>
              <a:rPr lang="en-US" sz="4000" b="1" dirty="0" smtClean="0">
                <a:solidFill>
                  <a:srgbClr val="7030A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পরিচিতি</a:t>
            </a:r>
            <a:endParaRPr lang="en-US" sz="4000" b="1" dirty="0">
              <a:solidFill>
                <a:srgbClr val="7030A0"/>
              </a:solidFill>
              <a:latin typeface="BongshaiMJ" panose="00000400000000000000" pitchFamily="2" charset="0"/>
              <a:cs typeface="BongshaiMJ" panose="000004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57350" y="1881401"/>
            <a:ext cx="5180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SutonnyMJ" pitchFamily="2" charset="0"/>
                <a:cs typeface="BongshaiMJ" panose="00000400000000000000" pitchFamily="2" charset="0"/>
              </a:rPr>
              <a:t>আহমদ</a:t>
            </a:r>
            <a:r>
              <a:rPr lang="en-US" sz="5400" b="1" dirty="0" smtClean="0">
                <a:solidFill>
                  <a:srgbClr val="0070C0"/>
                </a:solidFill>
                <a:latin typeface="SutonnyMJ" pitchFamily="2" charset="0"/>
                <a:cs typeface="BongshaiMJ" panose="000004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SutonnyMJ" pitchFamily="2" charset="0"/>
                <a:cs typeface="BongshaiMJ" panose="00000400000000000000" pitchFamily="2" charset="0"/>
              </a:rPr>
              <a:t>কবির</a:t>
            </a:r>
            <a:endParaRPr lang="en-US" sz="6600" b="1" dirty="0">
              <a:solidFill>
                <a:srgbClr val="0070C0"/>
              </a:solidFill>
              <a:latin typeface="SutonnyMJ" pitchFamily="2" charset="0"/>
              <a:cs typeface="BongshaiMJ" panose="000004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57350" y="2749720"/>
            <a:ext cx="439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সহকারি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প্রধান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শিক্ষক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BongshaiMJ" panose="000004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57350" y="3780974"/>
            <a:ext cx="895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আর</a:t>
            </a:r>
            <a:r>
              <a:rPr lang="en-US" sz="3200" b="1" dirty="0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কে</a:t>
            </a:r>
            <a:r>
              <a:rPr lang="en-US" sz="3200" b="1" dirty="0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নুরুল</a:t>
            </a:r>
            <a:r>
              <a:rPr lang="en-US" sz="3200" b="1" dirty="0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আমিন</a:t>
            </a:r>
            <a:r>
              <a:rPr lang="en-US" sz="3200" b="1" dirty="0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চৌধুরী</a:t>
            </a:r>
            <a:r>
              <a:rPr lang="en-US" sz="3200" b="1" dirty="0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উচ্চ</a:t>
            </a:r>
            <a:r>
              <a:rPr lang="en-US" sz="3200" b="1" dirty="0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বিদ্যালয়</a:t>
            </a:r>
            <a:endParaRPr lang="en-US" sz="3200" b="1" dirty="0">
              <a:solidFill>
                <a:srgbClr val="C00000"/>
              </a:solidFill>
              <a:latin typeface="BongshaiMJ" panose="00000400000000000000" pitchFamily="2" charset="0"/>
              <a:cs typeface="BongshaiMJ" panose="000004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57349" y="4307252"/>
            <a:ext cx="512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চকরিয়া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কক্সবাজার</a:t>
            </a:r>
            <a:endParaRPr lang="en-US" sz="3600" b="1" dirty="0">
              <a:solidFill>
                <a:srgbClr val="002060"/>
              </a:solidFill>
              <a:latin typeface="SutonnyMJ" pitchFamily="2" charset="0"/>
              <a:cs typeface="BongshaiMJ" panose="000004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57350" y="4874474"/>
            <a:ext cx="507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BongshaiMJ" panose="00000400000000000000" pitchFamily="2" charset="0"/>
              </a:rPr>
              <a:t>০১৬১৮৯২১৭২৪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BongshaiMJ" panose="000004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57350" y="5605471"/>
            <a:ext cx="718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akabirbabul@gmail.com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85921" y="1571627"/>
            <a:ext cx="4878652" cy="2516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59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0724" y="268456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66800" y="228600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457200"/>
            <a:ext cx="9601200" cy="59436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H="1" flipV="1">
            <a:off x="6574220" y="1466193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6600496" y="24384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6579476" y="34290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6558456" y="4451132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H="1" flipV="1">
            <a:off x="6568968" y="5425966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721340" y="457257"/>
            <a:ext cx="175203" cy="5944305"/>
            <a:chOff x="10721340" y="457257"/>
            <a:chExt cx="175203" cy="5944305"/>
          </a:xfrm>
        </p:grpSpPr>
        <p:sp>
          <p:nvSpPr>
            <p:cNvPr id="11" name="Flowchart: Process 10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709448"/>
            <a:ext cx="614855" cy="7730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1700578"/>
            <a:ext cx="614855" cy="7730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2691708"/>
            <a:ext cx="614855" cy="7730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3682837"/>
            <a:ext cx="614855" cy="7730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4673966"/>
            <a:ext cx="614855" cy="77302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326472" y="539088"/>
            <a:ext cx="9622222" cy="5943600"/>
            <a:chOff x="1051034" y="914400"/>
            <a:chExt cx="9622222" cy="5943600"/>
          </a:xfrm>
        </p:grpSpPr>
        <p:sp>
          <p:nvSpPr>
            <p:cNvPr id="23" name="Flowchart: Process 22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43292" y="539532"/>
            <a:ext cx="627024" cy="5721826"/>
            <a:chOff x="943292" y="539532"/>
            <a:chExt cx="627024" cy="5721826"/>
          </a:xfrm>
        </p:grpSpPr>
        <p:grpSp>
          <p:nvGrpSpPr>
            <p:cNvPr id="26" name="Group 25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60" name="Flowchart: Connector 5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6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54" name="Flowchart: Connector 5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Terminator 5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48" name="Flowchart: Connector 4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4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45" name="Flowchart: Connector 4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Terminator 4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Terminator 4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42" name="Flowchart: Connector 4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Terminator 4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39" name="Flowchart: Connector 3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Terminator 3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Terminator 4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36" name="Flowchart: Connector 3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Terminator 3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Terminator 3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2053714" y="1406996"/>
            <a:ext cx="436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SutonnyMJ" pitchFamily="2" charset="0"/>
              </a:rPr>
              <a:t>দশম</a:t>
            </a:r>
            <a:r>
              <a:rPr lang="en-US" sz="4000" b="1" dirty="0" smtClean="0">
                <a:solidFill>
                  <a:srgbClr val="00660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SutonnyMJ" pitchFamily="2" charset="0"/>
              </a:rPr>
              <a:t>শ্রেণি</a:t>
            </a:r>
            <a:endParaRPr lang="en-US" sz="4000" b="1" dirty="0">
              <a:solidFill>
                <a:srgbClr val="006600"/>
              </a:solidFill>
              <a:latin typeface="SutonnyMJ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41293" y="2159319"/>
            <a:ext cx="4139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জীববিজ্ঞান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82027" y="2800318"/>
            <a:ext cx="396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অধ্যায়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</a:rPr>
              <a:t> :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নবম</a:t>
            </a:r>
            <a:endParaRPr lang="en-US" sz="1200" b="1" dirty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598649" y="3944227"/>
            <a:ext cx="4404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দৃঢ়তা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প্রদান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চলন</a:t>
            </a:r>
            <a:endParaRPr lang="en-US" sz="3200" b="1" dirty="0" smtClean="0">
              <a:solidFill>
                <a:srgbClr val="002060"/>
              </a:solidFill>
              <a:latin typeface="SutonnyMJ" pitchFamily="2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SutonnyMJ" pitchFamily="2" charset="0"/>
              </a:rPr>
              <a:t>            পাঠ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-০১</a:t>
            </a:r>
            <a:endParaRPr lang="en-US" sz="32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7" y="908903"/>
            <a:ext cx="3890963" cy="5040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37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137" grpId="0"/>
      <p:bldP spid="1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120724" y="268456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066800" y="228600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295400" y="457200"/>
            <a:ext cx="9601200" cy="59436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574220" y="1466193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600496" y="24384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579476" y="34290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558456" y="4451132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568968" y="5425966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21340" y="457257"/>
            <a:ext cx="175203" cy="5944305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709448"/>
            <a:ext cx="614855" cy="77302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1700578"/>
            <a:ext cx="614855" cy="77302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2691708"/>
            <a:ext cx="614855" cy="77302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3682837"/>
            <a:ext cx="614855" cy="77302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4673966"/>
            <a:ext cx="614855" cy="773020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1284889" y="457200"/>
            <a:ext cx="9622222" cy="594360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43292" y="539532"/>
            <a:ext cx="627024" cy="5721826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6021812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3" y="1674055"/>
            <a:ext cx="4113475" cy="27608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8700" y="1692328"/>
            <a:ext cx="4180205" cy="3219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14192" y="662610"/>
            <a:ext cx="470452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ছবিতে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কি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দেখা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যাচ্ছে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82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120724" y="268456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066800" y="228600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295400" y="457200"/>
            <a:ext cx="9601200" cy="59436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574220" y="1466193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600496" y="24384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579476" y="34290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558456" y="4451132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568968" y="5425966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21340" y="457257"/>
            <a:ext cx="175203" cy="5944305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709448"/>
            <a:ext cx="614855" cy="77302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1700578"/>
            <a:ext cx="614855" cy="77302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2691708"/>
            <a:ext cx="614855" cy="77302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3682837"/>
            <a:ext cx="614855" cy="77302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4673966"/>
            <a:ext cx="614855" cy="773020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1284889" y="457200"/>
            <a:ext cx="9622222" cy="594360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43292" y="539532"/>
            <a:ext cx="627024" cy="5721826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6064013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14" y="630815"/>
            <a:ext cx="4497556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2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120724" y="268456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066800" y="228600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295400" y="457200"/>
            <a:ext cx="9601200" cy="59436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574220" y="1466193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600496" y="24384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579476" y="34290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558456" y="4451132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568968" y="5425966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21340" y="457257"/>
            <a:ext cx="175203" cy="5944305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709448"/>
            <a:ext cx="614855" cy="77302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1700578"/>
            <a:ext cx="614855" cy="77302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2691708"/>
            <a:ext cx="614855" cy="77302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3682837"/>
            <a:ext cx="614855" cy="77302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4673966"/>
            <a:ext cx="614855" cy="773020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1284889" y="457200"/>
            <a:ext cx="9622222" cy="594360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43292" y="539532"/>
            <a:ext cx="627024" cy="5721826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911576" y="2781523"/>
            <a:ext cx="8342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কঙ্কা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65567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136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0724" y="268456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66800" y="228600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 Same Side Corner Rectangle 76"/>
          <p:cNvSpPr/>
          <p:nvPr/>
        </p:nvSpPr>
        <p:spPr>
          <a:xfrm rot="5400000">
            <a:off x="9869557" y="1720713"/>
            <a:ext cx="1485900" cy="628650"/>
          </a:xfrm>
          <a:prstGeom prst="round2SameRect">
            <a:avLst>
              <a:gd name="adj1" fmla="val 4394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Step - 01</a:t>
            </a:r>
            <a:endParaRPr lang="en-US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9" name="Round Same Side Corner Rectangle 78"/>
          <p:cNvSpPr/>
          <p:nvPr/>
        </p:nvSpPr>
        <p:spPr>
          <a:xfrm rot="5400000">
            <a:off x="9829800" y="3573949"/>
            <a:ext cx="1485900" cy="628650"/>
          </a:xfrm>
          <a:prstGeom prst="round2SameRect">
            <a:avLst>
              <a:gd name="adj1" fmla="val 43940"/>
              <a:gd name="adj2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Step- 02</a:t>
            </a:r>
            <a:endParaRPr lang="en-US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0" name="Round Same Side Corner Rectangle 79"/>
          <p:cNvSpPr/>
          <p:nvPr/>
        </p:nvSpPr>
        <p:spPr>
          <a:xfrm rot="5400000">
            <a:off x="9829800" y="5227372"/>
            <a:ext cx="1485900" cy="628650"/>
          </a:xfrm>
          <a:prstGeom prst="round2SameRect">
            <a:avLst>
              <a:gd name="adj1" fmla="val 43940"/>
              <a:gd name="adj2" fmla="val 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Step- 03</a:t>
            </a:r>
            <a:endParaRPr lang="en-US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0553" y="467091"/>
            <a:ext cx="9601200" cy="59436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43292" y="539532"/>
            <a:ext cx="627024" cy="228600"/>
            <a:chOff x="943292" y="539532"/>
            <a:chExt cx="627024" cy="228600"/>
          </a:xfrm>
        </p:grpSpPr>
        <p:sp>
          <p:nvSpPr>
            <p:cNvPr id="8" name="Flowchart: Connector 7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Terminator 8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43292" y="1149890"/>
            <a:ext cx="627024" cy="228600"/>
            <a:chOff x="943292" y="539532"/>
            <a:chExt cx="627024" cy="228600"/>
          </a:xfrm>
        </p:grpSpPr>
        <p:sp>
          <p:nvSpPr>
            <p:cNvPr id="12" name="Flowchart: Connector 11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43292" y="1760248"/>
            <a:ext cx="627024" cy="228600"/>
            <a:chOff x="943292" y="539532"/>
            <a:chExt cx="627024" cy="228600"/>
          </a:xfrm>
        </p:grpSpPr>
        <p:sp>
          <p:nvSpPr>
            <p:cNvPr id="16" name="Flowchart: Connector 15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Terminator 17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43292" y="2370606"/>
            <a:ext cx="627024" cy="228600"/>
            <a:chOff x="943292" y="539532"/>
            <a:chExt cx="627024" cy="228600"/>
          </a:xfrm>
        </p:grpSpPr>
        <p:sp>
          <p:nvSpPr>
            <p:cNvPr id="20" name="Flowchart: Connector 19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43292" y="4201680"/>
            <a:ext cx="627024" cy="228600"/>
            <a:chOff x="943292" y="539532"/>
            <a:chExt cx="627024" cy="228600"/>
          </a:xfrm>
        </p:grpSpPr>
        <p:sp>
          <p:nvSpPr>
            <p:cNvPr id="24" name="Flowchart: Connector 23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Terminator 25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43292" y="4812038"/>
            <a:ext cx="627024" cy="228600"/>
            <a:chOff x="943292" y="539532"/>
            <a:chExt cx="627024" cy="228600"/>
          </a:xfrm>
        </p:grpSpPr>
        <p:sp>
          <p:nvSpPr>
            <p:cNvPr id="28" name="Flowchart: Connector 27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Terminator 29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3292" y="5422396"/>
            <a:ext cx="627024" cy="228600"/>
            <a:chOff x="943292" y="539532"/>
            <a:chExt cx="627024" cy="228600"/>
          </a:xfrm>
        </p:grpSpPr>
        <p:sp>
          <p:nvSpPr>
            <p:cNvPr id="32" name="Flowchart: Connector 31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Terminator 33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43292" y="6032758"/>
            <a:ext cx="627024" cy="228600"/>
            <a:chOff x="943292" y="539532"/>
            <a:chExt cx="627024" cy="228600"/>
          </a:xfrm>
        </p:grpSpPr>
        <p:sp>
          <p:nvSpPr>
            <p:cNvPr id="36" name="Flowchart: Connector 35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Terminator 37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43292" y="2980964"/>
            <a:ext cx="627024" cy="228600"/>
            <a:chOff x="943292" y="539532"/>
            <a:chExt cx="627024" cy="228600"/>
          </a:xfrm>
        </p:grpSpPr>
        <p:sp>
          <p:nvSpPr>
            <p:cNvPr id="40" name="Flowchart: Connector 39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Terminator 41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3292" y="3591322"/>
            <a:ext cx="627024" cy="228600"/>
            <a:chOff x="943292" y="539532"/>
            <a:chExt cx="627024" cy="228600"/>
          </a:xfrm>
        </p:grpSpPr>
        <p:sp>
          <p:nvSpPr>
            <p:cNvPr id="44" name="Flowchart: Connector 43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Terminator 44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Terminator 45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ight Triangle 46"/>
          <p:cNvSpPr/>
          <p:nvPr/>
        </p:nvSpPr>
        <p:spPr>
          <a:xfrm flipH="1" flipV="1">
            <a:off x="2019298" y="2819400"/>
            <a:ext cx="8782051" cy="30480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47"/>
          <p:cNvSpPr/>
          <p:nvPr/>
        </p:nvSpPr>
        <p:spPr>
          <a:xfrm flipH="1" flipV="1">
            <a:off x="1600200" y="4504330"/>
            <a:ext cx="9242106" cy="31532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0744200" y="457253"/>
            <a:ext cx="242248" cy="5823716"/>
            <a:chOff x="10721340" y="457255"/>
            <a:chExt cx="175203" cy="2983701"/>
          </a:xfrm>
        </p:grpSpPr>
        <p:sp>
          <p:nvSpPr>
            <p:cNvPr id="53" name="Flowchart: Process 52"/>
            <p:cNvSpPr/>
            <p:nvPr/>
          </p:nvSpPr>
          <p:spPr>
            <a:xfrm>
              <a:off x="10748895" y="457255"/>
              <a:ext cx="147648" cy="1327333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Process 53"/>
            <p:cNvSpPr/>
            <p:nvPr/>
          </p:nvSpPr>
          <p:spPr>
            <a:xfrm>
              <a:off x="10735118" y="1463622"/>
              <a:ext cx="161425" cy="1170086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H="1" flipV="1">
            <a:off x="3124201" y="1562101"/>
            <a:ext cx="5124449" cy="19049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916186" y="539016"/>
            <a:ext cx="3970514" cy="104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শিখনফল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1818280"/>
            <a:ext cx="7635069" cy="92804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কঙ্কালতন্ত্র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19300" y="3345976"/>
            <a:ext cx="7731741" cy="92804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কঙ্কালের বর্ণনা করতে পারবে 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981200" y="4946746"/>
            <a:ext cx="8245523" cy="9280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দৃঢ়তা প্রদান এবং চলনে কঙ্কালের ভূমিকা ব্যাখ্যা করতে পারবে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527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5274 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05273 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5273 -1.85185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  <p:bldP spid="80" grpId="0" animBg="1"/>
      <p:bldP spid="70" grpId="0"/>
      <p:bldP spid="2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75862" y="124848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21938" y="84992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3486" y="323850"/>
            <a:ext cx="11252401" cy="60769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170504" y="1462090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196780" y="24342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175760" y="34248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154740" y="4447029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165252" y="5421863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04883" y="323891"/>
            <a:ext cx="205334" cy="6077671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692105"/>
            <a:ext cx="720596" cy="79036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1683235"/>
            <a:ext cx="720596" cy="7903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2674365"/>
            <a:ext cx="720596" cy="790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3665494"/>
            <a:ext cx="720596" cy="7903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4656623"/>
            <a:ext cx="720596" cy="790363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437270" y="295714"/>
            <a:ext cx="11277039" cy="607695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20953" y="290098"/>
            <a:ext cx="575834" cy="6148802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599601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2940" y="436098"/>
            <a:ext cx="10018644" cy="551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74719" y="650206"/>
            <a:ext cx="545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দৃঢ়তা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প্রদান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চলন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192696" y="1595663"/>
            <a:ext cx="9753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চলন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প্রতিকূল</a:t>
            </a:r>
            <a:r>
              <a:rPr lang="en-US" sz="3200" dirty="0"/>
              <a:t> </a:t>
            </a:r>
            <a:r>
              <a:rPr lang="en-US" sz="3200" dirty="0" err="1" smtClean="0"/>
              <a:t>পরিবেশে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খাদ্য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অনুসন্ধান</a:t>
            </a:r>
            <a:r>
              <a:rPr lang="en-US" sz="3200" dirty="0" smtClean="0"/>
              <a:t>, </a:t>
            </a:r>
            <a:r>
              <a:rPr lang="en-US" sz="3200" dirty="0" err="1" smtClean="0"/>
              <a:t>আত্নরক্ষা</a:t>
            </a:r>
            <a:r>
              <a:rPr lang="en-US" sz="3200" dirty="0" smtClean="0"/>
              <a:t>, </a:t>
            </a:r>
            <a:r>
              <a:rPr lang="en-US" sz="3200" dirty="0" err="1" smtClean="0"/>
              <a:t>বংশবিস্তার</a:t>
            </a:r>
            <a:r>
              <a:rPr lang="en-US" sz="3200" dirty="0" smtClean="0"/>
              <a:t> – </a:t>
            </a:r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ধরণের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শারীরবৃত্তীয়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প্রয়োজনে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মানুষ</a:t>
            </a:r>
            <a:r>
              <a:rPr lang="en-US" sz="3200" dirty="0" smtClean="0"/>
              <a:t> ও </a:t>
            </a:r>
            <a:r>
              <a:rPr lang="en-US" sz="3200" dirty="0" err="1" smtClean="0"/>
              <a:t>অন্যান্য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প্রাণী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একস্থান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স্থানে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।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পদ্ধতিতে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প্রাণী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নিজ</a:t>
            </a:r>
            <a:r>
              <a:rPr lang="en-US" sz="3200" dirty="0" smtClean="0"/>
              <a:t> </a:t>
            </a:r>
            <a:r>
              <a:rPr lang="en-US" sz="3200" dirty="0" err="1" smtClean="0"/>
              <a:t>চেষ্টায়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সাময়িকভাবে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একস্থান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অন্যস্থানে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,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ঐ </a:t>
            </a:r>
            <a:r>
              <a:rPr lang="en-US" sz="3200" dirty="0" err="1" smtClean="0"/>
              <a:t>প্রাণীর</a:t>
            </a:r>
            <a:r>
              <a:rPr lang="en-US" sz="3200" dirty="0" smtClean="0"/>
              <a:t>  </a:t>
            </a:r>
            <a:r>
              <a:rPr lang="en-US" sz="3200" dirty="0" err="1" smtClean="0">
                <a:solidFill>
                  <a:srgbClr val="00B0F0"/>
                </a:solidFill>
              </a:rPr>
              <a:t>চলন</a:t>
            </a:r>
            <a:r>
              <a:rPr lang="en-US" sz="3200" dirty="0" smtClean="0"/>
              <a:t> 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205948" y="4224794"/>
            <a:ext cx="9713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কঙ্কালতন্ত্র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তন্ত্র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দেহের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কাঠামো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, </a:t>
            </a:r>
            <a:r>
              <a:rPr lang="en-US" sz="3200" dirty="0" err="1" smtClean="0"/>
              <a:t>নিদির্ষ্ট</a:t>
            </a:r>
            <a:r>
              <a:rPr lang="en-US" sz="3200" dirty="0" smtClean="0"/>
              <a:t> </a:t>
            </a:r>
            <a:r>
              <a:rPr lang="en-US" sz="3200" dirty="0" err="1" smtClean="0"/>
              <a:t>আকৃতি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দেয়</a:t>
            </a:r>
            <a:r>
              <a:rPr lang="en-US" sz="3200" dirty="0" smtClean="0"/>
              <a:t>, </a:t>
            </a:r>
            <a:r>
              <a:rPr lang="en-US" sz="3200" dirty="0" err="1" smtClean="0"/>
              <a:t>বিভিন্ন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অঙ্গকে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বাইরের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আঘাত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রক্ষা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চলনে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সাহায্য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,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কঙ্কালতন্ত্র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cxnSp>
        <p:nvCxnSpPr>
          <p:cNvPr id="136" name="Straight Connector 135"/>
          <p:cNvCxnSpPr/>
          <p:nvPr/>
        </p:nvCxnSpPr>
        <p:spPr>
          <a:xfrm flipH="1" flipV="1">
            <a:off x="3561523" y="1469336"/>
            <a:ext cx="5124449" cy="1904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477299" y="3632136"/>
            <a:ext cx="999936" cy="5147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8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301"/>
                            </p:stCondLst>
                            <p:childTnLst>
                              <p:par>
                                <p:cTn id="26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301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3" grpId="0"/>
      <p:bldP spid="134" grpId="0"/>
      <p:bldP spid="135" grpId="0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75862" y="124848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21938" y="84992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3486" y="323850"/>
            <a:ext cx="11252401" cy="60769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170504" y="1462090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196780" y="24342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175760" y="34248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154740" y="4447029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165252" y="5421863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692105"/>
            <a:ext cx="720596" cy="79036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1683235"/>
            <a:ext cx="720596" cy="7903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2674365"/>
            <a:ext cx="720596" cy="790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3665494"/>
            <a:ext cx="720596" cy="7903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4656623"/>
            <a:ext cx="720596" cy="790363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451338" y="239443"/>
            <a:ext cx="11277039" cy="607695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20953" y="290098"/>
            <a:ext cx="575834" cy="6148802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5960143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26239" y="2779693"/>
            <a:ext cx="544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মানবকঙ্কালের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: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8" name="TextBox 67"/>
          <p:cNvSpPr txBox="1"/>
          <p:nvPr/>
        </p:nvSpPr>
        <p:spPr>
          <a:xfrm>
            <a:off x="1188107" y="3585936"/>
            <a:ext cx="97747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দেহের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কাঠামো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কঙ্কাল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লম্বা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ছোট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চ্যাপ্টা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অসমান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মোট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206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অস্থি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দিয়ে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পূর্ণবয়স্ক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কঙ্কাল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গঠিত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</a:p>
          <a:p>
            <a:pPr algn="just"/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শিশুর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কঙ্কাল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অস্থির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আরও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বেশি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272210" y="1448259"/>
            <a:ext cx="9263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এ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অধ্যায়ে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আমরা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কঙ্কালতন্ত্রের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গঠন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কাজ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এবং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রক্ষণাবেক্ষণ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সর্ম্পকে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জানতে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পারব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47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67" grpId="0"/>
      <p:bldP spid="68" grpId="0"/>
      <p:bldP spid="1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Class-10, io(Biology) কঙ্খাল</Template>
  <TotalTime>190</TotalTime>
  <Words>677</Words>
  <Application>Microsoft Office PowerPoint</Application>
  <PresentationFormat>Widescreen</PresentationFormat>
  <Paragraphs>97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BongshaiMJ</vt:lpstr>
      <vt:lpstr>Calibri</vt:lpstr>
      <vt:lpstr>Calibri Light</vt:lpstr>
      <vt:lpstr>Forte</vt:lpstr>
      <vt:lpstr>Impact</vt:lpstr>
      <vt:lpstr>Nikosh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26</cp:revision>
  <dcterms:created xsi:type="dcterms:W3CDTF">2020-06-09T16:38:19Z</dcterms:created>
  <dcterms:modified xsi:type="dcterms:W3CDTF">2020-06-10T08:22:34Z</dcterms:modified>
</cp:coreProperties>
</file>