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2.xml" ContentType="application/vnd.openxmlformats-officedocument.drawingml.chart+xml"/>
  <Override PartName="/ppt/tags/tag14.xml" ContentType="application/vnd.openxmlformats-officedocument.presentationml.tags+xml"/>
  <Override PartName="/ppt/charts/chart3.xml" ContentType="application/vnd.openxmlformats-officedocument.drawingml.chart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4.xml" ContentType="application/vnd.openxmlformats-officedocument.drawingml.chart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27"/>
  </p:notesMasterIdLst>
  <p:sldIdLst>
    <p:sldId id="256" r:id="rId3"/>
    <p:sldId id="284" r:id="rId4"/>
    <p:sldId id="261" r:id="rId5"/>
    <p:sldId id="263" r:id="rId6"/>
    <p:sldId id="285" r:id="rId7"/>
    <p:sldId id="283" r:id="rId8"/>
    <p:sldId id="260" r:id="rId9"/>
    <p:sldId id="282" r:id="rId10"/>
    <p:sldId id="286" r:id="rId11"/>
    <p:sldId id="288" r:id="rId12"/>
    <p:sldId id="289" r:id="rId13"/>
    <p:sldId id="295" r:id="rId14"/>
    <p:sldId id="293" r:id="rId15"/>
    <p:sldId id="304" r:id="rId16"/>
    <p:sldId id="297" r:id="rId17"/>
    <p:sldId id="296" r:id="rId18"/>
    <p:sldId id="298" r:id="rId19"/>
    <p:sldId id="299" r:id="rId20"/>
    <p:sldId id="300" r:id="rId21"/>
    <p:sldId id="301" r:id="rId22"/>
    <p:sldId id="302" r:id="rId23"/>
    <p:sldId id="277" r:id="rId24"/>
    <p:sldId id="303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D5186F-F96C-4BA2-9FB2-B6E1BCDFB3E9}">
          <p14:sldIdLst>
            <p14:sldId id="256"/>
            <p14:sldId id="284"/>
            <p14:sldId id="261"/>
            <p14:sldId id="263"/>
            <p14:sldId id="285"/>
            <p14:sldId id="283"/>
            <p14:sldId id="260"/>
            <p14:sldId id="282"/>
            <p14:sldId id="286"/>
          </p14:sldIdLst>
        </p14:section>
        <p14:section name="Untitled Section" id="{12F660B8-312D-4139-B0A2-CA89B5EC97D8}">
          <p14:sldIdLst>
            <p14:sldId id="288"/>
            <p14:sldId id="289"/>
            <p14:sldId id="295"/>
            <p14:sldId id="293"/>
            <p14:sldId id="304"/>
            <p14:sldId id="297"/>
            <p14:sldId id="296"/>
            <p14:sldId id="298"/>
            <p14:sldId id="299"/>
            <p14:sldId id="300"/>
            <p14:sldId id="301"/>
            <p14:sldId id="302"/>
            <p14:sldId id="277"/>
            <p14:sldId id="303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14C14"/>
    <a:srgbClr val="990000"/>
    <a:srgbClr val="CC0000"/>
    <a:srgbClr val="FF33CC"/>
    <a:srgbClr val="3333FF"/>
    <a:srgbClr val="00FFCC"/>
    <a:srgbClr val="FFFFFF"/>
    <a:srgbClr val="5C1668"/>
    <a:srgbClr val="EF6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 autoAdjust="0"/>
    <p:restoredTop sz="98496" autoAdjust="0"/>
  </p:normalViewPr>
  <p:slideViewPr>
    <p:cSldViewPr>
      <p:cViewPr>
        <p:scale>
          <a:sx n="95" d="100"/>
          <a:sy n="95" d="100"/>
        </p:scale>
        <p:origin x="-162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9913057742795"/>
          <c:y val="0.17610162401574767"/>
          <c:w val="0.67701902887139165"/>
          <c:h val="0.71483070866141762"/>
        </c:manualLayout>
      </c:layout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2654208"/>
        <c:axId val="132654784"/>
      </c:bubbleChart>
      <c:valAx>
        <c:axId val="13265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54784"/>
        <c:crosses val="autoZero"/>
        <c:crossBetween val="midCat"/>
      </c:valAx>
      <c:valAx>
        <c:axId val="13265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5420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00605009119623E-2"/>
          <c:y val="2.6249927092446779E-2"/>
          <c:w val="0.8949714177676944"/>
          <c:h val="0.897311898512685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খাদ্য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[$-5000445]0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Sheet1!$B$2:$B$5</c:f>
              <c:numCache>
                <c:formatCode>[$-5000445]0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জনসংখ্যা</c:v>
                </c:pt>
              </c:strCache>
            </c:strRef>
          </c:tx>
          <c:spPr>
            <a:ln w="57150">
              <a:solidFill>
                <a:srgbClr val="99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[$-5000445]0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Sheet1!$C$2:$C$5</c:f>
              <c:numCache>
                <c:formatCode>[$-5000445]0</c:formatCode>
                <c:ptCount val="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85248"/>
        <c:axId val="31604736"/>
      </c:lineChart>
      <c:catAx>
        <c:axId val="39285248"/>
        <c:scaling>
          <c:orientation val="minMax"/>
        </c:scaling>
        <c:delete val="0"/>
        <c:axPos val="b"/>
        <c:numFmt formatCode="[$-5000445]0" sourceLinked="1"/>
        <c:majorTickMark val="out"/>
        <c:minorTickMark val="none"/>
        <c:tickLblPos val="nextTo"/>
        <c:crossAx val="31604736"/>
        <c:crosses val="autoZero"/>
        <c:auto val="1"/>
        <c:lblAlgn val="ctr"/>
        <c:lblOffset val="100"/>
        <c:noMultiLvlLbl val="0"/>
      </c:catAx>
      <c:valAx>
        <c:axId val="31604736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crossAx val="39285248"/>
        <c:crosses val="autoZero"/>
        <c:crossBetween val="between"/>
      </c:valAx>
      <c:spPr>
        <a:pattFill prst="pct5">
          <a:fgClr>
            <a:schemeClr val="accent3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খাদ্য</c:v>
                </c:pt>
              </c:strCache>
            </c:strRef>
          </c:tx>
          <c:spPr>
            <a:solidFill>
              <a:srgbClr val="314C14"/>
            </a:solidFill>
          </c:spPr>
          <c:invertIfNegative val="0"/>
          <c:cat>
            <c:numRef>
              <c:f>Sheet1!$A$2:$A$5</c:f>
              <c:numCache>
                <c:formatCode>[$-5000445]0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Sheet1!$B$2:$B$5</c:f>
              <c:numCache>
                <c:formatCode>[$-5000445]0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জনসংখ্যা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Sheet1!$A$2:$A$5</c:f>
              <c:numCache>
                <c:formatCode>[$-5000445]0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Sheet1!$C$2:$C$5</c:f>
              <c:numCache>
                <c:formatCode>[$-5000445]0</c:formatCode>
                <c:ptCount val="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1632"/>
        <c:axId val="31611072"/>
      </c:barChart>
      <c:catAx>
        <c:axId val="41541632"/>
        <c:scaling>
          <c:orientation val="minMax"/>
        </c:scaling>
        <c:delete val="0"/>
        <c:axPos val="b"/>
        <c:numFmt formatCode="[$-5000445]0" sourceLinked="1"/>
        <c:majorTickMark val="out"/>
        <c:minorTickMark val="none"/>
        <c:tickLblPos val="nextTo"/>
        <c:crossAx val="31611072"/>
        <c:crosses val="autoZero"/>
        <c:auto val="1"/>
        <c:lblAlgn val="ctr"/>
        <c:lblOffset val="100"/>
        <c:noMultiLvlLbl val="0"/>
      </c:catAx>
      <c:valAx>
        <c:axId val="31611072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crossAx val="41541632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31913913104611935"/>
          <c:y val="2.1833024548402039E-3"/>
          <c:w val="0.20913467847769029"/>
          <c:h val="0.2550081200787401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pattFill prst="dkHorz">
      <a:fgClr>
        <a:schemeClr val="accent1">
          <a:lumMod val="20000"/>
          <a:lumOff val="80000"/>
        </a:schemeClr>
      </a:fgClr>
      <a:bgClr>
        <a:schemeClr val="accent2">
          <a:lumMod val="20000"/>
          <a:lumOff val="80000"/>
        </a:schemeClr>
      </a:bgClr>
    </a:patt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28531271099905E-2"/>
          <c:y val="2.6531549157320967E-2"/>
          <c:w val="0.8949714177676944"/>
          <c:h val="0.897311898512685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খাদ্য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[$-5000445]0</c:formatCode>
                <c:ptCount val="8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Sheet1!$B$2:$B$9</c:f>
              <c:numCache>
                <c:formatCode>[$-5000445]0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6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জনসংখ্যা</c:v>
                </c:pt>
              </c:strCache>
            </c:strRef>
          </c:tx>
          <c:spPr>
            <a:ln w="57150">
              <a:solidFill>
                <a:srgbClr val="99000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[$-5000445]0</c:formatCode>
                <c:ptCount val="8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Sheet1!$C$2:$C$9</c:f>
              <c:numCache>
                <c:formatCode>[$-5000445]0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132608"/>
        <c:axId val="31700608"/>
      </c:lineChart>
      <c:catAx>
        <c:axId val="192132608"/>
        <c:scaling>
          <c:orientation val="minMax"/>
        </c:scaling>
        <c:delete val="0"/>
        <c:axPos val="b"/>
        <c:numFmt formatCode="[$-5000445]0" sourceLinked="1"/>
        <c:majorTickMark val="out"/>
        <c:minorTickMark val="none"/>
        <c:tickLblPos val="nextTo"/>
        <c:crossAx val="31700608"/>
        <c:crosses val="autoZero"/>
        <c:auto val="1"/>
        <c:lblAlgn val="ctr"/>
        <c:lblOffset val="100"/>
        <c:noMultiLvlLbl val="0"/>
      </c:catAx>
      <c:valAx>
        <c:axId val="31700608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crossAx val="192132608"/>
        <c:crosses val="autoZero"/>
        <c:crossBetween val="between"/>
      </c:valAx>
      <c:spPr>
        <a:pattFill prst="pct5">
          <a:fgClr>
            <a:schemeClr val="accent3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</c:spPr>
    </c:plotArea>
    <c:legend>
      <c:legendPos val="r"/>
      <c:layout/>
      <c:overlay val="0"/>
    </c:legend>
    <c:plotVisOnly val="1"/>
    <c:dispBlanksAs val="gap"/>
    <c:showDLblsOverMax val="0"/>
  </c:chart>
  <c:spPr>
    <a:pattFill prst="pct5">
      <a:fgClr>
        <a:schemeClr val="accent1"/>
      </a:fgClr>
      <a:bgClr>
        <a:schemeClr val="accent5">
          <a:lumMod val="20000"/>
          <a:lumOff val="80000"/>
        </a:schemeClr>
      </a:bgClr>
    </a:patt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7A56A-72CF-401A-A0C8-B8191FC9BF2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9B1D0-684A-4480-BD13-40445CE3AC5E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</a:t>
          </a:r>
          <a:r>
            <a:rPr lang="bn-IN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ধরনের প্রতিরোধ ব্যবস্থা</a:t>
          </a:r>
          <a:r>
            <a:rPr lang="en-US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0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43DB9-1917-402D-9F31-78EBAE2779A1}" type="parTrans" cxnId="{0E658C27-0550-447D-8C8B-1868C8FDB06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2EC2D3-091C-436A-A152-CB2B5BE98FDF}" type="sibTrans" cxnId="{0E658C27-0550-447D-8C8B-1868C8FDB06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7C25-4B4B-4188-A756-21ED45106AFC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ম্যালথাসের জনসংখ্যা তত্ত্ব-এর</a:t>
          </a:r>
          <a:endParaRPr lang="en-US" sz="32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29B61-1BB4-4B5B-9DAA-F2DC063EB405}" type="parTrans" cxnId="{4CC9DB90-12DD-48E7-8EDD-505B8EF0EB5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56A8-C037-4A38-B275-FE32DE16D92F}" type="sibTrans" cxnId="{4CC9DB90-12DD-48E7-8EDD-505B8EF0EB5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4EF5C-65C6-4FFB-9A8B-4484216F201A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i) </a:t>
          </a:r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প্রাকৃতিক নিরোধ</a:t>
          </a:r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bn-IN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দুর্ভিক্ষ, মহামারী,যুদ্ধ,ভূমিকম্প, বন্যা ইত্যাদি।</a:t>
          </a:r>
        </a:p>
        <a:p>
          <a:endParaRPr lang="en-US" sz="18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FCF1D2-48E7-4E28-8223-458D2E6DDA73}" type="parTrans" cxnId="{257F591A-BC93-40C9-B070-B5E68536632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EB0219-0F18-4F10-8776-3E6B467CB4DF}" type="sibTrans" cxnId="{257F591A-BC93-40C9-B070-B5E68536632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1BAD40-1ABD-4592-90D4-2DF0ABCE3A6D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ii) </a:t>
          </a:r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প্রতিরোধমূলক ব্যবস্থা</a:t>
          </a:r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r>
            <a:rPr lang="bn-IN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বিলম্ব বিবাহ, আত্মসংযম, নৈতিক বাধা ইত্যাদি।</a:t>
          </a:r>
          <a:endParaRPr lang="en-US" sz="28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F1D742-02EA-4EC1-BD17-67C2D18CF8F1}" type="parTrans" cxnId="{C35E84EE-C756-4AF5-8059-67EC75C6BD73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532627-7F1F-4975-80C0-56933DC23799}" type="sibTrans" cxnId="{C35E84EE-C756-4AF5-8059-67EC75C6BD7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70C04-2C11-4CBC-AA13-BBA22639FE59}" type="pres">
      <dgm:prSet presAssocID="{1C17A56A-72CF-401A-A0C8-B8191FC9BF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B522B1-2F7C-4BED-96B3-9C068A27B069}" type="pres">
      <dgm:prSet presAssocID="{4999B1D0-684A-4480-BD13-40445CE3AC5E}" presName="singleCycle" presStyleCnt="0"/>
      <dgm:spPr/>
    </dgm:pt>
    <dgm:pt modelId="{669713CF-FE3B-4BF9-AB94-454079E2C182}" type="pres">
      <dgm:prSet presAssocID="{4999B1D0-684A-4480-BD13-40445CE3AC5E}" presName="singleCenter" presStyleLbl="node1" presStyleIdx="0" presStyleCnt="4" custScaleX="170792" custScaleY="59583" custLinFactNeighborX="-4097" custLinFactNeighborY="-2036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F27529-D1FC-40D4-A1F0-9FC740988D72}" type="pres">
      <dgm:prSet presAssocID="{C2E29B61-1BB4-4B5B-9DAA-F2DC063EB40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06D1387-350D-4EF5-BA73-AD60FEE1CCE1}" type="pres">
      <dgm:prSet presAssocID="{408D7C25-4B4B-4188-A756-21ED45106AFC}" presName="text0" presStyleLbl="node1" presStyleIdx="1" presStyleCnt="4" custScaleX="209806" custScaleY="101187" custRadScaleRad="97686" custRadScaleInc="-6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34666-A0C9-4778-8ADD-63547C04DD81}" type="pres">
      <dgm:prSet presAssocID="{0AFCF1D2-48E7-4E28-8223-458D2E6DDA7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4022FBE-BB4F-4954-9847-0FF1999FABDC}" type="pres">
      <dgm:prSet presAssocID="{F8B4EF5C-65C6-4FFB-9A8B-4484216F201A}" presName="text0" presStyleLbl="node1" presStyleIdx="2" presStyleCnt="4" custScaleX="309442" custScaleY="144391" custRadScaleRad="76464" custRadScaleInc="-9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DB0D7-7FB7-4D29-A858-AB4B93405582}" type="pres">
      <dgm:prSet presAssocID="{83F1D742-02EA-4EC1-BD17-67C2D18CF8F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E6E88AC-1B78-4A0E-8C86-059067356EF3}" type="pres">
      <dgm:prSet presAssocID="{941BAD40-1ABD-4592-90D4-2DF0ABCE3A6D}" presName="text0" presStyleLbl="node1" presStyleIdx="3" presStyleCnt="4" custScaleX="296864" custScaleY="142394" custRadScaleRad="78138" custRadScaleInc="9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3CE80-CE14-4D0A-8E10-7664A10946F7}" type="presOf" srcId="{1C17A56A-72CF-401A-A0C8-B8191FC9BF20}" destId="{58B70C04-2C11-4CBC-AA13-BBA22639FE59}" srcOrd="0" destOrd="0" presId="urn:microsoft.com/office/officeart/2008/layout/RadialCluster"/>
    <dgm:cxn modelId="{305F4692-0DCF-4590-84C3-120F65FE2708}" type="presOf" srcId="{83F1D742-02EA-4EC1-BD17-67C2D18CF8F1}" destId="{2B0DB0D7-7FB7-4D29-A858-AB4B93405582}" srcOrd="0" destOrd="0" presId="urn:microsoft.com/office/officeart/2008/layout/RadialCluster"/>
    <dgm:cxn modelId="{892D09CD-5F73-433B-9C68-DA0D240BFFCD}" type="presOf" srcId="{408D7C25-4B4B-4188-A756-21ED45106AFC}" destId="{F06D1387-350D-4EF5-BA73-AD60FEE1CCE1}" srcOrd="0" destOrd="0" presId="urn:microsoft.com/office/officeart/2008/layout/RadialCluster"/>
    <dgm:cxn modelId="{0E658C27-0550-447D-8C8B-1868C8FDB066}" srcId="{1C17A56A-72CF-401A-A0C8-B8191FC9BF20}" destId="{4999B1D0-684A-4480-BD13-40445CE3AC5E}" srcOrd="0" destOrd="0" parTransId="{0BF43DB9-1917-402D-9F31-78EBAE2779A1}" sibTransId="{AA2EC2D3-091C-436A-A152-CB2B5BE98FDF}"/>
    <dgm:cxn modelId="{DFB115B4-2EC9-4C7A-A721-C36AD292A0BD}" type="presOf" srcId="{C2E29B61-1BB4-4B5B-9DAA-F2DC063EB405}" destId="{E3F27529-D1FC-40D4-A1F0-9FC740988D72}" srcOrd="0" destOrd="0" presId="urn:microsoft.com/office/officeart/2008/layout/RadialCluster"/>
    <dgm:cxn modelId="{3F7CB34B-764D-41E2-9782-13D00AAAAEBC}" type="presOf" srcId="{4999B1D0-684A-4480-BD13-40445CE3AC5E}" destId="{669713CF-FE3B-4BF9-AB94-454079E2C182}" srcOrd="0" destOrd="0" presId="urn:microsoft.com/office/officeart/2008/layout/RadialCluster"/>
    <dgm:cxn modelId="{191C2608-38E6-4A74-9318-33EF70F43EE5}" type="presOf" srcId="{F8B4EF5C-65C6-4FFB-9A8B-4484216F201A}" destId="{84022FBE-BB4F-4954-9847-0FF1999FABDC}" srcOrd="0" destOrd="0" presId="urn:microsoft.com/office/officeart/2008/layout/RadialCluster"/>
    <dgm:cxn modelId="{257F591A-BC93-40C9-B070-B5E68536632B}" srcId="{4999B1D0-684A-4480-BD13-40445CE3AC5E}" destId="{F8B4EF5C-65C6-4FFB-9A8B-4484216F201A}" srcOrd="1" destOrd="0" parTransId="{0AFCF1D2-48E7-4E28-8223-458D2E6DDA73}" sibTransId="{05EB0219-0F18-4F10-8776-3E6B467CB4DF}"/>
    <dgm:cxn modelId="{1754425A-BC3D-4EFE-ACF7-CCF4B9118259}" type="presOf" srcId="{941BAD40-1ABD-4592-90D4-2DF0ABCE3A6D}" destId="{7E6E88AC-1B78-4A0E-8C86-059067356EF3}" srcOrd="0" destOrd="0" presId="urn:microsoft.com/office/officeart/2008/layout/RadialCluster"/>
    <dgm:cxn modelId="{74170FA3-8FC8-4BD3-A401-1BC13F5417D6}" type="presOf" srcId="{0AFCF1D2-48E7-4E28-8223-458D2E6DDA73}" destId="{DB734666-A0C9-4778-8ADD-63547C04DD81}" srcOrd="0" destOrd="0" presId="urn:microsoft.com/office/officeart/2008/layout/RadialCluster"/>
    <dgm:cxn modelId="{4CC9DB90-12DD-48E7-8EDD-505B8EF0EB5B}" srcId="{4999B1D0-684A-4480-BD13-40445CE3AC5E}" destId="{408D7C25-4B4B-4188-A756-21ED45106AFC}" srcOrd="0" destOrd="0" parTransId="{C2E29B61-1BB4-4B5B-9DAA-F2DC063EB405}" sibTransId="{45DB56A8-C037-4A38-B275-FE32DE16D92F}"/>
    <dgm:cxn modelId="{C35E84EE-C756-4AF5-8059-67EC75C6BD73}" srcId="{4999B1D0-684A-4480-BD13-40445CE3AC5E}" destId="{941BAD40-1ABD-4592-90D4-2DF0ABCE3A6D}" srcOrd="2" destOrd="0" parTransId="{83F1D742-02EA-4EC1-BD17-67C2D18CF8F1}" sibTransId="{1A532627-7F1F-4975-80C0-56933DC23799}"/>
    <dgm:cxn modelId="{67468E3C-F473-4BAB-BC06-D12997CCD0CB}" type="presParOf" srcId="{58B70C04-2C11-4CBC-AA13-BBA22639FE59}" destId="{99B522B1-2F7C-4BED-96B3-9C068A27B069}" srcOrd="0" destOrd="0" presId="urn:microsoft.com/office/officeart/2008/layout/RadialCluster"/>
    <dgm:cxn modelId="{3ABFBA23-880D-4726-A277-B397E4476BCD}" type="presParOf" srcId="{99B522B1-2F7C-4BED-96B3-9C068A27B069}" destId="{669713CF-FE3B-4BF9-AB94-454079E2C182}" srcOrd="0" destOrd="0" presId="urn:microsoft.com/office/officeart/2008/layout/RadialCluster"/>
    <dgm:cxn modelId="{79FD2CB9-5CC9-49DA-B4D4-4EA464794B85}" type="presParOf" srcId="{99B522B1-2F7C-4BED-96B3-9C068A27B069}" destId="{E3F27529-D1FC-40D4-A1F0-9FC740988D72}" srcOrd="1" destOrd="0" presId="urn:microsoft.com/office/officeart/2008/layout/RadialCluster"/>
    <dgm:cxn modelId="{2A52009A-81BC-4B8D-AEAF-31E0549A7018}" type="presParOf" srcId="{99B522B1-2F7C-4BED-96B3-9C068A27B069}" destId="{F06D1387-350D-4EF5-BA73-AD60FEE1CCE1}" srcOrd="2" destOrd="0" presId="urn:microsoft.com/office/officeart/2008/layout/RadialCluster"/>
    <dgm:cxn modelId="{0AE33A21-CCDD-4950-8977-1D5AB08D44D5}" type="presParOf" srcId="{99B522B1-2F7C-4BED-96B3-9C068A27B069}" destId="{DB734666-A0C9-4778-8ADD-63547C04DD81}" srcOrd="3" destOrd="0" presId="urn:microsoft.com/office/officeart/2008/layout/RadialCluster"/>
    <dgm:cxn modelId="{8854DF7E-97E1-4DBC-B26B-F342DC64F7BA}" type="presParOf" srcId="{99B522B1-2F7C-4BED-96B3-9C068A27B069}" destId="{84022FBE-BB4F-4954-9847-0FF1999FABDC}" srcOrd="4" destOrd="0" presId="urn:microsoft.com/office/officeart/2008/layout/RadialCluster"/>
    <dgm:cxn modelId="{9744CB17-39AD-4AC1-B8E4-7A44C1BA7FF4}" type="presParOf" srcId="{99B522B1-2F7C-4BED-96B3-9C068A27B069}" destId="{2B0DB0D7-7FB7-4D29-A858-AB4B93405582}" srcOrd="5" destOrd="0" presId="urn:microsoft.com/office/officeart/2008/layout/RadialCluster"/>
    <dgm:cxn modelId="{9DC0A5FE-106E-49EA-98B4-111C1E3A7FD5}" type="presParOf" srcId="{99B522B1-2F7C-4BED-96B3-9C068A27B069}" destId="{7E6E88AC-1B78-4A0E-8C86-059067356EF3}" srcOrd="6" destOrd="0" presId="urn:microsoft.com/office/officeart/2008/layout/RadialCluster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38344-9C9C-4B09-A4EB-7F2993A28D9E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C780031-94B8-40CA-BF84-BE444180075A}">
      <dgm:prSet phldrT="[Text]"/>
      <dgm:spPr>
        <a:solidFill>
          <a:srgbClr val="990000"/>
        </a:solidFill>
      </dgm:spPr>
      <dgm:t>
        <a:bodyPr/>
        <a:lstStyle/>
        <a:p>
          <a:r>
            <a:rPr lang="bn-IN" dirty="0" smtClean="0"/>
            <a:t>ম্যালথাসীয় চক্র</a:t>
          </a:r>
          <a:endParaRPr lang="en-US" dirty="0"/>
        </a:p>
      </dgm:t>
    </dgm:pt>
    <dgm:pt modelId="{F5C62E68-D082-451C-9BFB-0586693031B8}" type="parTrans" cxnId="{6C52B671-AA1F-460C-89B4-54137CEB0F01}">
      <dgm:prSet/>
      <dgm:spPr/>
      <dgm:t>
        <a:bodyPr/>
        <a:lstStyle/>
        <a:p>
          <a:endParaRPr lang="en-US"/>
        </a:p>
      </dgm:t>
    </dgm:pt>
    <dgm:pt modelId="{FF650449-0A57-4D12-89DF-89671D15BFC9}" type="sibTrans" cxnId="{6C52B671-AA1F-460C-89B4-54137CEB0F01}">
      <dgm:prSet/>
      <dgm:spPr/>
      <dgm:t>
        <a:bodyPr/>
        <a:lstStyle/>
        <a:p>
          <a:endParaRPr lang="en-US"/>
        </a:p>
      </dgm:t>
    </dgm:pt>
    <dgm:pt modelId="{937EAF80-474E-4822-9EEE-7EA0831335E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I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জনাধিক্য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51133-453C-4263-B42D-1ADFC286E52F}" type="parTrans" cxnId="{9FC293D3-721C-4411-895B-270370C2EEA0}">
      <dgm:prSet/>
      <dgm:spPr/>
      <dgm:t>
        <a:bodyPr/>
        <a:lstStyle/>
        <a:p>
          <a:endParaRPr lang="en-US"/>
        </a:p>
      </dgm:t>
    </dgm:pt>
    <dgm:pt modelId="{D59CAB8D-423E-4B4F-A7CC-28D041782E97}" type="sibTrans" cxnId="{9FC293D3-721C-4411-895B-270370C2EEA0}">
      <dgm:prSet/>
      <dgm:spPr/>
      <dgm:t>
        <a:bodyPr/>
        <a:lstStyle/>
        <a:p>
          <a:endParaRPr lang="en-US"/>
        </a:p>
      </dgm:t>
    </dgm:pt>
    <dgm:pt modelId="{8A1A9185-8487-4954-9971-56EA5A50CC06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খাদ্য ও জনসংখ্যার মধ্যে ভারসাম্য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009B2-6183-4E96-A3B0-196A5F3839A6}" type="parTrans" cxnId="{805615AE-E31A-44B7-B025-5F616FF3A86F}">
      <dgm:prSet/>
      <dgm:spPr/>
      <dgm:t>
        <a:bodyPr/>
        <a:lstStyle/>
        <a:p>
          <a:endParaRPr lang="en-US"/>
        </a:p>
      </dgm:t>
    </dgm:pt>
    <dgm:pt modelId="{7123A98A-5002-46AA-85B5-8FE54C2BE4FB}" type="sibTrans" cxnId="{805615AE-E31A-44B7-B025-5F616FF3A86F}">
      <dgm:prSet/>
      <dgm:spPr/>
      <dgm:t>
        <a:bodyPr/>
        <a:lstStyle/>
        <a:p>
          <a:endParaRPr lang="en-US"/>
        </a:p>
      </dgm:t>
    </dgm:pt>
    <dgm:pt modelId="{48F123AC-FFE4-4524-8B2C-E17145E2D92C}">
      <dgm:prSet/>
      <dgm:spPr/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প্রাকৃতিক নিরোধ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9F188-6392-4F5A-A6DC-A6F9980EA123}" type="parTrans" cxnId="{9C89D696-E07E-4EEC-9BD1-4669A7B5B832}">
      <dgm:prSet/>
      <dgm:spPr/>
      <dgm:t>
        <a:bodyPr/>
        <a:lstStyle/>
        <a:p>
          <a:endParaRPr lang="en-US"/>
        </a:p>
      </dgm:t>
    </dgm:pt>
    <dgm:pt modelId="{BBDACCF7-F1A7-4156-ABB2-D22277A8E93C}" type="sibTrans" cxnId="{9C89D696-E07E-4EEC-9BD1-4669A7B5B832}">
      <dgm:prSet/>
      <dgm:spPr/>
      <dgm:t>
        <a:bodyPr/>
        <a:lstStyle/>
        <a:p>
          <a:endParaRPr lang="en-US"/>
        </a:p>
      </dgm:t>
    </dgm:pt>
    <dgm:pt modelId="{2D589152-BB43-432B-BFAB-62D02CAE604F}" type="pres">
      <dgm:prSet presAssocID="{E7A38344-9C9C-4B09-A4EB-7F2993A28D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1C43F7-0DAD-4068-807E-C316DDEB7F00}" type="pres">
      <dgm:prSet presAssocID="{EC780031-94B8-40CA-BF84-BE444180075A}" presName="centerShape" presStyleLbl="node0" presStyleIdx="0" presStyleCnt="1" custScaleX="96844" custScaleY="103579" custLinFactNeighborX="-1223" custLinFactNeighborY="3063"/>
      <dgm:spPr/>
      <dgm:t>
        <a:bodyPr/>
        <a:lstStyle/>
        <a:p>
          <a:endParaRPr lang="en-US"/>
        </a:p>
      </dgm:t>
    </dgm:pt>
    <dgm:pt modelId="{B16E3847-3CB5-4FD7-BEF9-2B5DDF82FF19}" type="pres">
      <dgm:prSet presAssocID="{937EAF80-474E-4822-9EEE-7EA0831335E3}" presName="node" presStyleLbl="node1" presStyleIdx="0" presStyleCnt="3" custScaleX="152475" custScaleY="149958" custRadScaleRad="93603" custRadScaleInc="-3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9B47-AC69-454A-9EA0-5C2C3B077734}" type="pres">
      <dgm:prSet presAssocID="{937EAF80-474E-4822-9EEE-7EA0831335E3}" presName="dummy" presStyleCnt="0"/>
      <dgm:spPr/>
    </dgm:pt>
    <dgm:pt modelId="{27421F88-6DFB-466C-B542-9929AAAEF610}" type="pres">
      <dgm:prSet presAssocID="{D59CAB8D-423E-4B4F-A7CC-28D041782E9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14D2B3F-CE3E-4107-8999-D8DE7C961B7C}" type="pres">
      <dgm:prSet presAssocID="{48F123AC-FFE4-4524-8B2C-E17145E2D92C}" presName="node" presStyleLbl="node1" presStyleIdx="1" presStyleCnt="3" custScaleX="147202" custScaleY="152049" custRadScaleRad="97580" custRadScaleInc="-67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D44A0-2DC2-440E-86C8-C68E27CB54C2}" type="pres">
      <dgm:prSet presAssocID="{48F123AC-FFE4-4524-8B2C-E17145E2D92C}" presName="dummy" presStyleCnt="0"/>
      <dgm:spPr/>
    </dgm:pt>
    <dgm:pt modelId="{AA6693DF-8FCA-42D4-BB67-893F1E731B64}" type="pres">
      <dgm:prSet presAssocID="{BBDACCF7-F1A7-4156-ABB2-D22277A8E93C}" presName="sibTrans" presStyleLbl="sibTrans2D1" presStyleIdx="1" presStyleCnt="3" custScaleX="94146" custScaleY="102164"/>
      <dgm:spPr/>
      <dgm:t>
        <a:bodyPr/>
        <a:lstStyle/>
        <a:p>
          <a:endParaRPr lang="en-US"/>
        </a:p>
      </dgm:t>
    </dgm:pt>
    <dgm:pt modelId="{DEC1B875-94BB-48DB-A524-763DA3AF35C0}" type="pres">
      <dgm:prSet presAssocID="{8A1A9185-8487-4954-9971-56EA5A50CC06}" presName="node" presStyleLbl="node1" presStyleIdx="2" presStyleCnt="3" custScaleX="147917" custScaleY="150319" custRadScaleRad="98789" custRadScaleInc="67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C023C-9B0D-4CE1-8C47-8249FF6659D1}" type="pres">
      <dgm:prSet presAssocID="{8A1A9185-8487-4954-9971-56EA5A50CC06}" presName="dummy" presStyleCnt="0"/>
      <dgm:spPr/>
    </dgm:pt>
    <dgm:pt modelId="{81A042D6-24B6-4A01-B590-C539CC12292D}" type="pres">
      <dgm:prSet presAssocID="{7123A98A-5002-46AA-85B5-8FE54C2BE4FB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29ED468-8BF5-45FC-B7C7-44BFB1280EA3}" type="presOf" srcId="{48F123AC-FFE4-4524-8B2C-E17145E2D92C}" destId="{014D2B3F-CE3E-4107-8999-D8DE7C961B7C}" srcOrd="0" destOrd="0" presId="urn:microsoft.com/office/officeart/2005/8/layout/radial6"/>
    <dgm:cxn modelId="{E06408A7-C599-4A23-829D-487CF25D6E54}" type="presOf" srcId="{7123A98A-5002-46AA-85B5-8FE54C2BE4FB}" destId="{81A042D6-24B6-4A01-B590-C539CC12292D}" srcOrd="0" destOrd="0" presId="urn:microsoft.com/office/officeart/2005/8/layout/radial6"/>
    <dgm:cxn modelId="{805615AE-E31A-44B7-B025-5F616FF3A86F}" srcId="{EC780031-94B8-40CA-BF84-BE444180075A}" destId="{8A1A9185-8487-4954-9971-56EA5A50CC06}" srcOrd="2" destOrd="0" parTransId="{2F3009B2-6183-4E96-A3B0-196A5F3839A6}" sibTransId="{7123A98A-5002-46AA-85B5-8FE54C2BE4FB}"/>
    <dgm:cxn modelId="{9C89D696-E07E-4EEC-9BD1-4669A7B5B832}" srcId="{EC780031-94B8-40CA-BF84-BE444180075A}" destId="{48F123AC-FFE4-4524-8B2C-E17145E2D92C}" srcOrd="1" destOrd="0" parTransId="{3499F188-6392-4F5A-A6DC-A6F9980EA123}" sibTransId="{BBDACCF7-F1A7-4156-ABB2-D22277A8E93C}"/>
    <dgm:cxn modelId="{2024D987-27BA-445C-BA96-22151827F6D9}" type="presOf" srcId="{937EAF80-474E-4822-9EEE-7EA0831335E3}" destId="{B16E3847-3CB5-4FD7-BEF9-2B5DDF82FF19}" srcOrd="0" destOrd="0" presId="urn:microsoft.com/office/officeart/2005/8/layout/radial6"/>
    <dgm:cxn modelId="{73060C24-38EC-47E5-B754-E378212C1847}" type="presOf" srcId="{8A1A9185-8487-4954-9971-56EA5A50CC06}" destId="{DEC1B875-94BB-48DB-A524-763DA3AF35C0}" srcOrd="0" destOrd="0" presId="urn:microsoft.com/office/officeart/2005/8/layout/radial6"/>
    <dgm:cxn modelId="{FA971B88-5AA7-49FF-A56E-163CB1BE9D82}" type="presOf" srcId="{EC780031-94B8-40CA-BF84-BE444180075A}" destId="{391C43F7-0DAD-4068-807E-C316DDEB7F00}" srcOrd="0" destOrd="0" presId="urn:microsoft.com/office/officeart/2005/8/layout/radial6"/>
    <dgm:cxn modelId="{DFDC44C9-69E5-4814-8FA5-F7B4CA512099}" type="presOf" srcId="{D59CAB8D-423E-4B4F-A7CC-28D041782E97}" destId="{27421F88-6DFB-466C-B542-9929AAAEF610}" srcOrd="0" destOrd="0" presId="urn:microsoft.com/office/officeart/2005/8/layout/radial6"/>
    <dgm:cxn modelId="{9FC293D3-721C-4411-895B-270370C2EEA0}" srcId="{EC780031-94B8-40CA-BF84-BE444180075A}" destId="{937EAF80-474E-4822-9EEE-7EA0831335E3}" srcOrd="0" destOrd="0" parTransId="{95451133-453C-4263-B42D-1ADFC286E52F}" sibTransId="{D59CAB8D-423E-4B4F-A7CC-28D041782E97}"/>
    <dgm:cxn modelId="{E1C1BDB7-6740-4852-9383-A9B65490FA95}" type="presOf" srcId="{BBDACCF7-F1A7-4156-ABB2-D22277A8E93C}" destId="{AA6693DF-8FCA-42D4-BB67-893F1E731B64}" srcOrd="0" destOrd="0" presId="urn:microsoft.com/office/officeart/2005/8/layout/radial6"/>
    <dgm:cxn modelId="{F03C05D2-FF5D-4C7B-AE45-C0852C44E87D}" type="presOf" srcId="{E7A38344-9C9C-4B09-A4EB-7F2993A28D9E}" destId="{2D589152-BB43-432B-BFAB-62D02CAE604F}" srcOrd="0" destOrd="0" presId="urn:microsoft.com/office/officeart/2005/8/layout/radial6"/>
    <dgm:cxn modelId="{6C52B671-AA1F-460C-89B4-54137CEB0F01}" srcId="{E7A38344-9C9C-4B09-A4EB-7F2993A28D9E}" destId="{EC780031-94B8-40CA-BF84-BE444180075A}" srcOrd="0" destOrd="0" parTransId="{F5C62E68-D082-451C-9BFB-0586693031B8}" sibTransId="{FF650449-0A57-4D12-89DF-89671D15BFC9}"/>
    <dgm:cxn modelId="{823C4157-D71B-4C62-A792-63C833F910BA}" type="presParOf" srcId="{2D589152-BB43-432B-BFAB-62D02CAE604F}" destId="{391C43F7-0DAD-4068-807E-C316DDEB7F00}" srcOrd="0" destOrd="0" presId="urn:microsoft.com/office/officeart/2005/8/layout/radial6"/>
    <dgm:cxn modelId="{9CEA8E5B-58CD-4199-898A-8A69870DFF0B}" type="presParOf" srcId="{2D589152-BB43-432B-BFAB-62D02CAE604F}" destId="{B16E3847-3CB5-4FD7-BEF9-2B5DDF82FF19}" srcOrd="1" destOrd="0" presId="urn:microsoft.com/office/officeart/2005/8/layout/radial6"/>
    <dgm:cxn modelId="{7FEA932A-1261-47C4-8AB9-B36194E2447F}" type="presParOf" srcId="{2D589152-BB43-432B-BFAB-62D02CAE604F}" destId="{4EF69B47-AC69-454A-9EA0-5C2C3B077734}" srcOrd="2" destOrd="0" presId="urn:microsoft.com/office/officeart/2005/8/layout/radial6"/>
    <dgm:cxn modelId="{DE69E5D7-5ABF-4FF3-B729-AA9001BA7672}" type="presParOf" srcId="{2D589152-BB43-432B-BFAB-62D02CAE604F}" destId="{27421F88-6DFB-466C-B542-9929AAAEF610}" srcOrd="3" destOrd="0" presId="urn:microsoft.com/office/officeart/2005/8/layout/radial6"/>
    <dgm:cxn modelId="{36A0EC8F-BA63-4406-9A62-86663B135391}" type="presParOf" srcId="{2D589152-BB43-432B-BFAB-62D02CAE604F}" destId="{014D2B3F-CE3E-4107-8999-D8DE7C961B7C}" srcOrd="4" destOrd="0" presId="urn:microsoft.com/office/officeart/2005/8/layout/radial6"/>
    <dgm:cxn modelId="{633EA255-E17B-42DE-974C-D314656B1585}" type="presParOf" srcId="{2D589152-BB43-432B-BFAB-62D02CAE604F}" destId="{7E7D44A0-2DC2-440E-86C8-C68E27CB54C2}" srcOrd="5" destOrd="0" presId="urn:microsoft.com/office/officeart/2005/8/layout/radial6"/>
    <dgm:cxn modelId="{159919C5-24D0-42F3-9EDB-2B75DF8DDCB0}" type="presParOf" srcId="{2D589152-BB43-432B-BFAB-62D02CAE604F}" destId="{AA6693DF-8FCA-42D4-BB67-893F1E731B64}" srcOrd="6" destOrd="0" presId="urn:microsoft.com/office/officeart/2005/8/layout/radial6"/>
    <dgm:cxn modelId="{5B4A7707-5A58-47FF-826B-CB6BBA57CA56}" type="presParOf" srcId="{2D589152-BB43-432B-BFAB-62D02CAE604F}" destId="{DEC1B875-94BB-48DB-A524-763DA3AF35C0}" srcOrd="7" destOrd="0" presId="urn:microsoft.com/office/officeart/2005/8/layout/radial6"/>
    <dgm:cxn modelId="{DA9BA0D5-625A-436E-B138-8FD6376FE90E}" type="presParOf" srcId="{2D589152-BB43-432B-BFAB-62D02CAE604F}" destId="{9B7C023C-9B0D-4CE1-8C47-8249FF6659D1}" srcOrd="8" destOrd="0" presId="urn:microsoft.com/office/officeart/2005/8/layout/radial6"/>
    <dgm:cxn modelId="{B92C9AB0-0E76-4B23-B1B1-E4D6F5B2A475}" type="presParOf" srcId="{2D589152-BB43-432B-BFAB-62D02CAE604F}" destId="{81A042D6-24B6-4A01-B590-C539CC12292D}" srcOrd="9" destOrd="0" presId="urn:microsoft.com/office/officeart/2005/8/layout/radial6"/>
  </dgm:cxnLst>
  <dgm:bg>
    <a:pattFill prst="pct5">
      <a:fgClr>
        <a:schemeClr val="accent6">
          <a:lumMod val="20000"/>
          <a:lumOff val="80000"/>
        </a:schemeClr>
      </a:fgClr>
      <a:bgClr>
        <a:schemeClr val="accent5">
          <a:lumMod val="20000"/>
          <a:lumOff val="80000"/>
        </a:schemeClr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5A02F4-1742-44BE-BD76-512941FB9FB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2CB38-49A9-4DD3-AC34-A01168AD561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</a:rPr>
            <a:t>১. ঐতিহাসিকভাবে সত্য নয় বরং ভবিষ্যৎ বাণী মিথ্যা প্রমাণিত হয়েছে।</a:t>
          </a:r>
          <a:endParaRPr lang="en-US" sz="2400" b="1" dirty="0">
            <a:solidFill>
              <a:srgbClr val="7030A0"/>
            </a:solidFill>
          </a:endParaRPr>
        </a:p>
      </dgm:t>
    </dgm:pt>
    <dgm:pt modelId="{7CD9B544-9B5C-4651-AF5A-B1854AA004AD}" type="parTrans" cxnId="{75F27010-0DAE-40BD-A43E-6CE47CC7A318}">
      <dgm:prSet/>
      <dgm:spPr/>
      <dgm:t>
        <a:bodyPr/>
        <a:lstStyle/>
        <a:p>
          <a:endParaRPr lang="en-US"/>
        </a:p>
      </dgm:t>
    </dgm:pt>
    <dgm:pt modelId="{1EDB6618-2C58-46E1-B0E6-2679E1B6F490}" type="sibTrans" cxnId="{75F27010-0DAE-40BD-A43E-6CE47CC7A318}">
      <dgm:prSet/>
      <dgm:spPr/>
      <dgm:t>
        <a:bodyPr/>
        <a:lstStyle/>
        <a:p>
          <a:endParaRPr lang="en-US"/>
        </a:p>
      </dgm:t>
    </dgm:pt>
    <dgm:pt modelId="{1F5C4E01-140E-4203-80C6-E2454AB485A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</a:rPr>
            <a:t>২. উন্নত চাষাবাদের মাধ্যমে খাদ্য উৎপাদন বহুগুণ বাড়ানো সম্ভব হয়েছে।</a:t>
          </a:r>
          <a:endParaRPr lang="en-US" sz="2400" b="1" dirty="0">
            <a:solidFill>
              <a:srgbClr val="7030A0"/>
            </a:solidFill>
          </a:endParaRPr>
        </a:p>
      </dgm:t>
    </dgm:pt>
    <dgm:pt modelId="{122B2317-6041-4C49-A3D4-C147B441A968}" type="parTrans" cxnId="{B6ED09D0-AD9B-4055-B7EA-7004EB1DCA9F}">
      <dgm:prSet/>
      <dgm:spPr/>
      <dgm:t>
        <a:bodyPr/>
        <a:lstStyle/>
        <a:p>
          <a:endParaRPr lang="en-US"/>
        </a:p>
      </dgm:t>
    </dgm:pt>
    <dgm:pt modelId="{DB1935C9-E798-4ED1-AE8D-602646AACDE2}" type="sibTrans" cxnId="{B6ED09D0-AD9B-4055-B7EA-7004EB1DCA9F}">
      <dgm:prSet/>
      <dgm:spPr/>
      <dgm:t>
        <a:bodyPr/>
        <a:lstStyle/>
        <a:p>
          <a:endParaRPr lang="en-US"/>
        </a:p>
      </dgm:t>
    </dgm:pt>
    <dgm:pt modelId="{359864BF-B86E-4535-9701-9EDEC2D8C1E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</a:rPr>
            <a:t>৩.জনসংখ্যা শুধু বোঝা নয় তা মানবসম্পদও বটে।</a:t>
          </a:r>
          <a:endParaRPr lang="en-US" sz="2400" b="1" dirty="0">
            <a:solidFill>
              <a:srgbClr val="7030A0"/>
            </a:solidFill>
          </a:endParaRPr>
        </a:p>
      </dgm:t>
    </dgm:pt>
    <dgm:pt modelId="{3D9E06D0-FFE7-4DD8-AF9A-BD177FC5414B}" type="parTrans" cxnId="{B45E7A7B-0084-44E8-8A52-1AEF3BBEFD00}">
      <dgm:prSet/>
      <dgm:spPr/>
      <dgm:t>
        <a:bodyPr/>
        <a:lstStyle/>
        <a:p>
          <a:endParaRPr lang="en-US"/>
        </a:p>
      </dgm:t>
    </dgm:pt>
    <dgm:pt modelId="{FDEAAD02-F7B7-4B6D-90E4-3F419EE479F7}" type="sibTrans" cxnId="{B45E7A7B-0084-44E8-8A52-1AEF3BBEFD00}">
      <dgm:prSet/>
      <dgm:spPr/>
      <dgm:t>
        <a:bodyPr/>
        <a:lstStyle/>
        <a:p>
          <a:endParaRPr lang="en-US"/>
        </a:p>
      </dgm:t>
    </dgm:pt>
    <dgm:pt modelId="{12A41D75-089F-4712-B8B2-1CE5A15F601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</a:rPr>
            <a:t>৪. জনসংখ্যা সমস্যা নয়, বরং তা ন্যায়সংগত ও দক্ষ উৎপাদন ও বন্টনের সমস্যা।</a:t>
          </a:r>
          <a:endParaRPr lang="en-US" sz="2400" b="1" dirty="0">
            <a:solidFill>
              <a:srgbClr val="7030A0"/>
            </a:solidFill>
          </a:endParaRPr>
        </a:p>
      </dgm:t>
    </dgm:pt>
    <dgm:pt modelId="{7B1218FB-1597-4825-A91B-CC31A63FEBA9}" type="parTrans" cxnId="{81DBAE41-E0CA-456F-B08B-582826D0A67B}">
      <dgm:prSet/>
      <dgm:spPr/>
      <dgm:t>
        <a:bodyPr/>
        <a:lstStyle/>
        <a:p>
          <a:endParaRPr lang="en-US"/>
        </a:p>
      </dgm:t>
    </dgm:pt>
    <dgm:pt modelId="{01B0F442-9F0E-4D84-A965-B95DBADB5117}" type="sibTrans" cxnId="{81DBAE41-E0CA-456F-B08B-582826D0A67B}">
      <dgm:prSet/>
      <dgm:spPr/>
      <dgm:t>
        <a:bodyPr/>
        <a:lstStyle/>
        <a:p>
          <a:endParaRPr lang="en-US"/>
        </a:p>
      </dgm:t>
    </dgm:pt>
    <dgm:pt modelId="{EF44888A-B1B0-41FC-9BC1-8F0C198F73D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</a:rPr>
            <a:t>৫. . মুক্ত বাণিজ্য ও সহযোগিতার মাধ্যমে খাদ্য আমদানি করে খাদ্য চাহিদা মেটানো সম্ভব।</a:t>
          </a:r>
          <a:endParaRPr lang="en-US" sz="2400" b="1" dirty="0">
            <a:solidFill>
              <a:srgbClr val="7030A0"/>
            </a:solidFill>
          </a:endParaRPr>
        </a:p>
      </dgm:t>
    </dgm:pt>
    <dgm:pt modelId="{ABF8149D-D30D-48CF-AF89-8D5023FF3E6C}" type="parTrans" cxnId="{6403F71B-4B22-4F93-ABCD-BDA7184F1F1F}">
      <dgm:prSet/>
      <dgm:spPr/>
      <dgm:t>
        <a:bodyPr/>
        <a:lstStyle/>
        <a:p>
          <a:endParaRPr lang="en-US"/>
        </a:p>
      </dgm:t>
    </dgm:pt>
    <dgm:pt modelId="{F2760A45-3B4C-492B-B455-893E69373382}" type="sibTrans" cxnId="{6403F71B-4B22-4F93-ABCD-BDA7184F1F1F}">
      <dgm:prSet/>
      <dgm:spPr/>
      <dgm:t>
        <a:bodyPr/>
        <a:lstStyle/>
        <a:p>
          <a:endParaRPr lang="en-US"/>
        </a:p>
      </dgm:t>
    </dgm:pt>
    <dgm:pt modelId="{45EF64AB-2E12-424F-91B2-7242C2FE1F2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</a:rPr>
            <a:t>৬. জনসংখ্যাকে কেবল খাদ্যের সাথে তুলনা না করে দেশের মোট সম্পদের সাথে তুলনা করা উচিৎ।</a:t>
          </a:r>
          <a:endParaRPr lang="en-US" sz="2400" b="1" dirty="0">
            <a:solidFill>
              <a:srgbClr val="7030A0"/>
            </a:solidFill>
          </a:endParaRPr>
        </a:p>
      </dgm:t>
    </dgm:pt>
    <dgm:pt modelId="{D380BE69-1BC8-480C-A4CD-1160434C27A3}" type="sibTrans" cxnId="{DF0B656C-90AC-45AC-939C-EC5966C79D84}">
      <dgm:prSet/>
      <dgm:spPr/>
      <dgm:t>
        <a:bodyPr/>
        <a:lstStyle/>
        <a:p>
          <a:endParaRPr lang="en-US"/>
        </a:p>
      </dgm:t>
    </dgm:pt>
    <dgm:pt modelId="{3E06D003-925B-4368-ABDD-DA47546EA819}" type="parTrans" cxnId="{DF0B656C-90AC-45AC-939C-EC5966C79D84}">
      <dgm:prSet/>
      <dgm:spPr/>
      <dgm:t>
        <a:bodyPr/>
        <a:lstStyle/>
        <a:p>
          <a:endParaRPr lang="en-US"/>
        </a:p>
      </dgm:t>
    </dgm:pt>
    <dgm:pt modelId="{4001993F-68F4-4FB5-BFA3-E63FBF812642}" type="pres">
      <dgm:prSet presAssocID="{CE5A02F4-1742-44BE-BD76-512941FB9FB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0AC6E-16B8-488C-8EFD-D6B81C9A5549}" type="pres">
      <dgm:prSet presAssocID="{1522CB38-49A9-4DD3-AC34-A01168AD561E}" presName="compNode" presStyleCnt="0"/>
      <dgm:spPr/>
    </dgm:pt>
    <dgm:pt modelId="{8627FEAF-EEBE-437A-93D1-CF58D6237C91}" type="pres">
      <dgm:prSet presAssocID="{1522CB38-49A9-4DD3-AC34-A01168AD561E}" presName="dummyConnPt" presStyleCnt="0"/>
      <dgm:spPr/>
    </dgm:pt>
    <dgm:pt modelId="{B7DEFA61-BDE7-45FE-A336-524F640ED625}" type="pres">
      <dgm:prSet presAssocID="{1522CB38-49A9-4DD3-AC34-A01168AD561E}" presName="node" presStyleLbl="node1" presStyleIdx="0" presStyleCnt="6" custScaleX="396689" custScaleY="283688" custLinFactY="-69127" custLinFactNeighborX="-124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F3F4-B151-4EF9-B913-FD4D5C7DE346}" type="pres">
      <dgm:prSet presAssocID="{1EDB6618-2C58-46E1-B0E6-2679E1B6F490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78AC0B45-ACE1-42A4-8930-CD8F3ABE22F9}" type="pres">
      <dgm:prSet presAssocID="{1F5C4E01-140E-4203-80C6-E2454AB485A3}" presName="compNode" presStyleCnt="0"/>
      <dgm:spPr/>
    </dgm:pt>
    <dgm:pt modelId="{716A98B0-4AFA-4CE5-94C1-C9E894F27882}" type="pres">
      <dgm:prSet presAssocID="{1F5C4E01-140E-4203-80C6-E2454AB485A3}" presName="dummyConnPt" presStyleCnt="0"/>
      <dgm:spPr/>
    </dgm:pt>
    <dgm:pt modelId="{6B8BC755-F81F-4A8B-9C6C-9FFC70F9916F}" type="pres">
      <dgm:prSet presAssocID="{1F5C4E01-140E-4203-80C6-E2454AB485A3}" presName="node" presStyleLbl="node1" presStyleIdx="1" presStyleCnt="6" custScaleX="383114" custScaleY="298641" custLinFactNeighborX="3240" custLinFactNeighborY="-6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A6732-7ACF-44D2-BFEC-A563D8AB7A13}" type="pres">
      <dgm:prSet presAssocID="{DB1935C9-E798-4ED1-AE8D-602646AACDE2}" presName="sibTrans" presStyleLbl="bgSibTrans2D1" presStyleIdx="1" presStyleCnt="5" custLinFactNeighborX="-1367" custLinFactNeighborY="-1779"/>
      <dgm:spPr/>
      <dgm:t>
        <a:bodyPr/>
        <a:lstStyle/>
        <a:p>
          <a:endParaRPr lang="en-US"/>
        </a:p>
      </dgm:t>
    </dgm:pt>
    <dgm:pt modelId="{B8F5F9D6-9E80-4CE6-8BC5-A093D01F3052}" type="pres">
      <dgm:prSet presAssocID="{359864BF-B86E-4535-9701-9EDEC2D8C1E5}" presName="compNode" presStyleCnt="0"/>
      <dgm:spPr/>
    </dgm:pt>
    <dgm:pt modelId="{69E5958A-A2DE-4539-AC27-B001E85DE26F}" type="pres">
      <dgm:prSet presAssocID="{359864BF-B86E-4535-9701-9EDEC2D8C1E5}" presName="dummyConnPt" presStyleCnt="0"/>
      <dgm:spPr/>
    </dgm:pt>
    <dgm:pt modelId="{4C1E25D4-D9FF-4969-A2B6-F691E2D1A463}" type="pres">
      <dgm:prSet presAssocID="{359864BF-B86E-4535-9701-9EDEC2D8C1E5}" presName="node" presStyleLbl="node1" presStyleIdx="2" presStyleCnt="6" custScaleX="391004" custScaleY="164726" custLinFactNeighborX="-15001" custLinFactNeighborY="-24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61005-4804-46BE-9C53-ACDAB4EE09BC}" type="pres">
      <dgm:prSet presAssocID="{FDEAAD02-F7B7-4B6D-90E4-3F419EE479F7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521AD72A-770A-41C6-8020-1878AD968651}" type="pres">
      <dgm:prSet presAssocID="{12A41D75-089F-4712-B8B2-1CE5A15F6011}" presName="compNode" presStyleCnt="0"/>
      <dgm:spPr/>
    </dgm:pt>
    <dgm:pt modelId="{5B08F370-700C-402F-9C76-6D0D33CE5653}" type="pres">
      <dgm:prSet presAssocID="{12A41D75-089F-4712-B8B2-1CE5A15F6011}" presName="dummyConnPt" presStyleCnt="0"/>
      <dgm:spPr/>
    </dgm:pt>
    <dgm:pt modelId="{B8B1BF1D-1001-483E-8F76-EC7ACBD1327C}" type="pres">
      <dgm:prSet presAssocID="{12A41D75-089F-4712-B8B2-1CE5A15F6011}" presName="node" presStyleLbl="node1" presStyleIdx="3" presStyleCnt="6" custScaleX="368660" custScaleY="282389" custLinFactNeighborX="2564" custLinFactNeighborY="25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EA974-9059-4EC0-A668-44AAD89C23EE}" type="pres">
      <dgm:prSet presAssocID="{01B0F442-9F0E-4D84-A965-B95DBADB5117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F22CCADB-D309-41C4-8DFE-0B0646B4D966}" type="pres">
      <dgm:prSet presAssocID="{EF44888A-B1B0-41FC-9BC1-8F0C198F73D0}" presName="compNode" presStyleCnt="0"/>
      <dgm:spPr/>
    </dgm:pt>
    <dgm:pt modelId="{5E44C5FC-E9B8-4B69-BFBB-1D9D282AC284}" type="pres">
      <dgm:prSet presAssocID="{EF44888A-B1B0-41FC-9BC1-8F0C198F73D0}" presName="dummyConnPt" presStyleCnt="0"/>
      <dgm:spPr/>
    </dgm:pt>
    <dgm:pt modelId="{6D7C8793-D691-4A01-A287-9ECA59FF03EA}" type="pres">
      <dgm:prSet presAssocID="{EF44888A-B1B0-41FC-9BC1-8F0C198F73D0}" presName="node" presStyleLbl="node1" presStyleIdx="4" presStyleCnt="6" custScaleX="397920" custScaleY="274015" custLinFactNeighborX="130" custLinFactNeighborY="-3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69BD4-4214-4E33-B9DD-583654367C05}" type="pres">
      <dgm:prSet presAssocID="{F2760A45-3B4C-492B-B455-893E69373382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6D6AED6F-E5F8-4134-9C59-5CBADF042C76}" type="pres">
      <dgm:prSet presAssocID="{45EF64AB-2E12-424F-91B2-7242C2FE1F23}" presName="compNode" presStyleCnt="0"/>
      <dgm:spPr/>
    </dgm:pt>
    <dgm:pt modelId="{C8398370-E39E-4C06-903B-C8EB9D84AA50}" type="pres">
      <dgm:prSet presAssocID="{45EF64AB-2E12-424F-91B2-7242C2FE1F23}" presName="dummyConnPt" presStyleCnt="0"/>
      <dgm:spPr/>
    </dgm:pt>
    <dgm:pt modelId="{663929B7-87FB-4B50-9562-EE06709C0896}" type="pres">
      <dgm:prSet presAssocID="{45EF64AB-2E12-424F-91B2-7242C2FE1F23}" presName="node" presStyleLbl="node1" presStyleIdx="5" presStyleCnt="6" custScaleX="411937" custScaleY="246649" custLinFactNeighborX="-8816" custLinFactNeighborY="-78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8ADDD-66C3-4A41-86C6-14D06F584AA1}" type="presOf" srcId="{1522CB38-49A9-4DD3-AC34-A01168AD561E}" destId="{B7DEFA61-BDE7-45FE-A336-524F640ED625}" srcOrd="0" destOrd="0" presId="urn:microsoft.com/office/officeart/2005/8/layout/bProcess4"/>
    <dgm:cxn modelId="{FCDBF962-9D87-4EB0-B901-F2C5FFB1B8D5}" type="presOf" srcId="{1F5C4E01-140E-4203-80C6-E2454AB485A3}" destId="{6B8BC755-F81F-4A8B-9C6C-9FFC70F9916F}" srcOrd="0" destOrd="0" presId="urn:microsoft.com/office/officeart/2005/8/layout/bProcess4"/>
    <dgm:cxn modelId="{75F27010-0DAE-40BD-A43E-6CE47CC7A318}" srcId="{CE5A02F4-1742-44BE-BD76-512941FB9FB3}" destId="{1522CB38-49A9-4DD3-AC34-A01168AD561E}" srcOrd="0" destOrd="0" parTransId="{7CD9B544-9B5C-4651-AF5A-B1854AA004AD}" sibTransId="{1EDB6618-2C58-46E1-B0E6-2679E1B6F490}"/>
    <dgm:cxn modelId="{97C75E08-1ED0-438E-BB9C-3EC67D73A452}" type="presOf" srcId="{359864BF-B86E-4535-9701-9EDEC2D8C1E5}" destId="{4C1E25D4-D9FF-4969-A2B6-F691E2D1A463}" srcOrd="0" destOrd="0" presId="urn:microsoft.com/office/officeart/2005/8/layout/bProcess4"/>
    <dgm:cxn modelId="{10D4EC84-A8F9-4FAD-A70A-12BFD780258F}" type="presOf" srcId="{FDEAAD02-F7B7-4B6D-90E4-3F419EE479F7}" destId="{3E961005-4804-46BE-9C53-ACDAB4EE09BC}" srcOrd="0" destOrd="0" presId="urn:microsoft.com/office/officeart/2005/8/layout/bProcess4"/>
    <dgm:cxn modelId="{DF0B656C-90AC-45AC-939C-EC5966C79D84}" srcId="{CE5A02F4-1742-44BE-BD76-512941FB9FB3}" destId="{45EF64AB-2E12-424F-91B2-7242C2FE1F23}" srcOrd="5" destOrd="0" parTransId="{3E06D003-925B-4368-ABDD-DA47546EA819}" sibTransId="{D380BE69-1BC8-480C-A4CD-1160434C27A3}"/>
    <dgm:cxn modelId="{9FCF50C3-155E-4A72-A7CF-1B31795D9AB0}" type="presOf" srcId="{45EF64AB-2E12-424F-91B2-7242C2FE1F23}" destId="{663929B7-87FB-4B50-9562-EE06709C0896}" srcOrd="0" destOrd="0" presId="urn:microsoft.com/office/officeart/2005/8/layout/bProcess4"/>
    <dgm:cxn modelId="{E25BC82D-611E-4BF9-90BF-D1AF727462A9}" type="presOf" srcId="{1EDB6618-2C58-46E1-B0E6-2679E1B6F490}" destId="{ECBBF3F4-B151-4EF9-B913-FD4D5C7DE346}" srcOrd="0" destOrd="0" presId="urn:microsoft.com/office/officeart/2005/8/layout/bProcess4"/>
    <dgm:cxn modelId="{A483DDDE-93BF-4ECA-99B9-ACD412FC6842}" type="presOf" srcId="{12A41D75-089F-4712-B8B2-1CE5A15F6011}" destId="{B8B1BF1D-1001-483E-8F76-EC7ACBD1327C}" srcOrd="0" destOrd="0" presId="urn:microsoft.com/office/officeart/2005/8/layout/bProcess4"/>
    <dgm:cxn modelId="{B6ED09D0-AD9B-4055-B7EA-7004EB1DCA9F}" srcId="{CE5A02F4-1742-44BE-BD76-512941FB9FB3}" destId="{1F5C4E01-140E-4203-80C6-E2454AB485A3}" srcOrd="1" destOrd="0" parTransId="{122B2317-6041-4C49-A3D4-C147B441A968}" sibTransId="{DB1935C9-E798-4ED1-AE8D-602646AACDE2}"/>
    <dgm:cxn modelId="{B45E7A7B-0084-44E8-8A52-1AEF3BBEFD00}" srcId="{CE5A02F4-1742-44BE-BD76-512941FB9FB3}" destId="{359864BF-B86E-4535-9701-9EDEC2D8C1E5}" srcOrd="2" destOrd="0" parTransId="{3D9E06D0-FFE7-4DD8-AF9A-BD177FC5414B}" sibTransId="{FDEAAD02-F7B7-4B6D-90E4-3F419EE479F7}"/>
    <dgm:cxn modelId="{81DBAE41-E0CA-456F-B08B-582826D0A67B}" srcId="{CE5A02F4-1742-44BE-BD76-512941FB9FB3}" destId="{12A41D75-089F-4712-B8B2-1CE5A15F6011}" srcOrd="3" destOrd="0" parTransId="{7B1218FB-1597-4825-A91B-CC31A63FEBA9}" sibTransId="{01B0F442-9F0E-4D84-A965-B95DBADB5117}"/>
    <dgm:cxn modelId="{0D82F235-E535-44B6-A06E-E35C22892E89}" type="presOf" srcId="{CE5A02F4-1742-44BE-BD76-512941FB9FB3}" destId="{4001993F-68F4-4FB5-BFA3-E63FBF812642}" srcOrd="0" destOrd="0" presId="urn:microsoft.com/office/officeart/2005/8/layout/bProcess4"/>
    <dgm:cxn modelId="{1462ACEC-7004-4F9F-8E65-5A8FBD446CD9}" type="presOf" srcId="{F2760A45-3B4C-492B-B455-893E69373382}" destId="{B2369BD4-4214-4E33-B9DD-583654367C05}" srcOrd="0" destOrd="0" presId="urn:microsoft.com/office/officeart/2005/8/layout/bProcess4"/>
    <dgm:cxn modelId="{9D3F29D9-3F36-477F-8838-E038F01A6D99}" type="presOf" srcId="{DB1935C9-E798-4ED1-AE8D-602646AACDE2}" destId="{B35A6732-7ACF-44D2-BFEC-A563D8AB7A13}" srcOrd="0" destOrd="0" presId="urn:microsoft.com/office/officeart/2005/8/layout/bProcess4"/>
    <dgm:cxn modelId="{6403F71B-4B22-4F93-ABCD-BDA7184F1F1F}" srcId="{CE5A02F4-1742-44BE-BD76-512941FB9FB3}" destId="{EF44888A-B1B0-41FC-9BC1-8F0C198F73D0}" srcOrd="4" destOrd="0" parTransId="{ABF8149D-D30D-48CF-AF89-8D5023FF3E6C}" sibTransId="{F2760A45-3B4C-492B-B455-893E69373382}"/>
    <dgm:cxn modelId="{21092584-71C4-4BE3-82F2-D152CB2E27D7}" type="presOf" srcId="{EF44888A-B1B0-41FC-9BC1-8F0C198F73D0}" destId="{6D7C8793-D691-4A01-A287-9ECA59FF03EA}" srcOrd="0" destOrd="0" presId="urn:microsoft.com/office/officeart/2005/8/layout/bProcess4"/>
    <dgm:cxn modelId="{4F6EAB5F-649A-4581-839B-1F180A721723}" type="presOf" srcId="{01B0F442-9F0E-4D84-A965-B95DBADB5117}" destId="{757EA974-9059-4EC0-A668-44AAD89C23EE}" srcOrd="0" destOrd="0" presId="urn:microsoft.com/office/officeart/2005/8/layout/bProcess4"/>
    <dgm:cxn modelId="{CFC1FC12-CD1C-4FC7-A37A-A5A12A8560EE}" type="presParOf" srcId="{4001993F-68F4-4FB5-BFA3-E63FBF812642}" destId="{2700AC6E-16B8-488C-8EFD-D6B81C9A5549}" srcOrd="0" destOrd="0" presId="urn:microsoft.com/office/officeart/2005/8/layout/bProcess4"/>
    <dgm:cxn modelId="{42F13B78-4AC1-46E1-AEA0-8D2AF083152E}" type="presParOf" srcId="{2700AC6E-16B8-488C-8EFD-D6B81C9A5549}" destId="{8627FEAF-EEBE-437A-93D1-CF58D6237C91}" srcOrd="0" destOrd="0" presId="urn:microsoft.com/office/officeart/2005/8/layout/bProcess4"/>
    <dgm:cxn modelId="{D6D49DD6-C881-4B6A-8D9B-8F29312120F3}" type="presParOf" srcId="{2700AC6E-16B8-488C-8EFD-D6B81C9A5549}" destId="{B7DEFA61-BDE7-45FE-A336-524F640ED625}" srcOrd="1" destOrd="0" presId="urn:microsoft.com/office/officeart/2005/8/layout/bProcess4"/>
    <dgm:cxn modelId="{037F6D45-40C8-45D8-AC13-909A198664D6}" type="presParOf" srcId="{4001993F-68F4-4FB5-BFA3-E63FBF812642}" destId="{ECBBF3F4-B151-4EF9-B913-FD4D5C7DE346}" srcOrd="1" destOrd="0" presId="urn:microsoft.com/office/officeart/2005/8/layout/bProcess4"/>
    <dgm:cxn modelId="{AEFF2ABF-E43F-4171-A66A-FBDD2432C3A6}" type="presParOf" srcId="{4001993F-68F4-4FB5-BFA3-E63FBF812642}" destId="{78AC0B45-ACE1-42A4-8930-CD8F3ABE22F9}" srcOrd="2" destOrd="0" presId="urn:microsoft.com/office/officeart/2005/8/layout/bProcess4"/>
    <dgm:cxn modelId="{A71E98F1-8C33-46EB-8339-2F56F0FBFC67}" type="presParOf" srcId="{78AC0B45-ACE1-42A4-8930-CD8F3ABE22F9}" destId="{716A98B0-4AFA-4CE5-94C1-C9E894F27882}" srcOrd="0" destOrd="0" presId="urn:microsoft.com/office/officeart/2005/8/layout/bProcess4"/>
    <dgm:cxn modelId="{A45D2A6D-53F2-4D89-9F7C-17A670E9D4F4}" type="presParOf" srcId="{78AC0B45-ACE1-42A4-8930-CD8F3ABE22F9}" destId="{6B8BC755-F81F-4A8B-9C6C-9FFC70F9916F}" srcOrd="1" destOrd="0" presId="urn:microsoft.com/office/officeart/2005/8/layout/bProcess4"/>
    <dgm:cxn modelId="{BD6AEC62-CE94-425C-B5C7-278DE3C7D69A}" type="presParOf" srcId="{4001993F-68F4-4FB5-BFA3-E63FBF812642}" destId="{B35A6732-7ACF-44D2-BFEC-A563D8AB7A13}" srcOrd="3" destOrd="0" presId="urn:microsoft.com/office/officeart/2005/8/layout/bProcess4"/>
    <dgm:cxn modelId="{EBEA9E65-311D-430D-88EE-BB9D26FDCC61}" type="presParOf" srcId="{4001993F-68F4-4FB5-BFA3-E63FBF812642}" destId="{B8F5F9D6-9E80-4CE6-8BC5-A093D01F3052}" srcOrd="4" destOrd="0" presId="urn:microsoft.com/office/officeart/2005/8/layout/bProcess4"/>
    <dgm:cxn modelId="{E1825829-05A8-4A3A-BEA4-6CD340C7A74E}" type="presParOf" srcId="{B8F5F9D6-9E80-4CE6-8BC5-A093D01F3052}" destId="{69E5958A-A2DE-4539-AC27-B001E85DE26F}" srcOrd="0" destOrd="0" presId="urn:microsoft.com/office/officeart/2005/8/layout/bProcess4"/>
    <dgm:cxn modelId="{B3FF9EF2-8FDB-4FF5-932A-083860D9ED05}" type="presParOf" srcId="{B8F5F9D6-9E80-4CE6-8BC5-A093D01F3052}" destId="{4C1E25D4-D9FF-4969-A2B6-F691E2D1A463}" srcOrd="1" destOrd="0" presId="urn:microsoft.com/office/officeart/2005/8/layout/bProcess4"/>
    <dgm:cxn modelId="{163A9C8D-30EA-4C28-8782-6C285F0C8993}" type="presParOf" srcId="{4001993F-68F4-4FB5-BFA3-E63FBF812642}" destId="{3E961005-4804-46BE-9C53-ACDAB4EE09BC}" srcOrd="5" destOrd="0" presId="urn:microsoft.com/office/officeart/2005/8/layout/bProcess4"/>
    <dgm:cxn modelId="{82E82FE3-4296-465A-B474-5C1D336FD9B1}" type="presParOf" srcId="{4001993F-68F4-4FB5-BFA3-E63FBF812642}" destId="{521AD72A-770A-41C6-8020-1878AD968651}" srcOrd="6" destOrd="0" presId="urn:microsoft.com/office/officeart/2005/8/layout/bProcess4"/>
    <dgm:cxn modelId="{78A60479-6285-4417-B21C-E7165BD1B29D}" type="presParOf" srcId="{521AD72A-770A-41C6-8020-1878AD968651}" destId="{5B08F370-700C-402F-9C76-6D0D33CE5653}" srcOrd="0" destOrd="0" presId="urn:microsoft.com/office/officeart/2005/8/layout/bProcess4"/>
    <dgm:cxn modelId="{E1029E18-603C-4B2E-8894-B649626D28F4}" type="presParOf" srcId="{521AD72A-770A-41C6-8020-1878AD968651}" destId="{B8B1BF1D-1001-483E-8F76-EC7ACBD1327C}" srcOrd="1" destOrd="0" presId="urn:microsoft.com/office/officeart/2005/8/layout/bProcess4"/>
    <dgm:cxn modelId="{9ECD125C-B129-4802-A52B-B4C73D3DF284}" type="presParOf" srcId="{4001993F-68F4-4FB5-BFA3-E63FBF812642}" destId="{757EA974-9059-4EC0-A668-44AAD89C23EE}" srcOrd="7" destOrd="0" presId="urn:microsoft.com/office/officeart/2005/8/layout/bProcess4"/>
    <dgm:cxn modelId="{3CA65DA9-EAAA-4D3A-BE76-3B7AAA99D88F}" type="presParOf" srcId="{4001993F-68F4-4FB5-BFA3-E63FBF812642}" destId="{F22CCADB-D309-41C4-8DFE-0B0646B4D966}" srcOrd="8" destOrd="0" presId="urn:microsoft.com/office/officeart/2005/8/layout/bProcess4"/>
    <dgm:cxn modelId="{1141C3CA-08A7-479F-BAAD-99016BBE4B8F}" type="presParOf" srcId="{F22CCADB-D309-41C4-8DFE-0B0646B4D966}" destId="{5E44C5FC-E9B8-4B69-BFBB-1D9D282AC284}" srcOrd="0" destOrd="0" presId="urn:microsoft.com/office/officeart/2005/8/layout/bProcess4"/>
    <dgm:cxn modelId="{B02A5973-B92F-471B-BC66-74C6BC697DA4}" type="presParOf" srcId="{F22CCADB-D309-41C4-8DFE-0B0646B4D966}" destId="{6D7C8793-D691-4A01-A287-9ECA59FF03EA}" srcOrd="1" destOrd="0" presId="urn:microsoft.com/office/officeart/2005/8/layout/bProcess4"/>
    <dgm:cxn modelId="{DB1ADC7D-40AB-4C30-821D-6AB3F0CC9515}" type="presParOf" srcId="{4001993F-68F4-4FB5-BFA3-E63FBF812642}" destId="{B2369BD4-4214-4E33-B9DD-583654367C05}" srcOrd="9" destOrd="0" presId="urn:microsoft.com/office/officeart/2005/8/layout/bProcess4"/>
    <dgm:cxn modelId="{506EF3A1-E8F5-4AC8-8BD5-C982982E83B4}" type="presParOf" srcId="{4001993F-68F4-4FB5-BFA3-E63FBF812642}" destId="{6D6AED6F-E5F8-4134-9C59-5CBADF042C76}" srcOrd="10" destOrd="0" presId="urn:microsoft.com/office/officeart/2005/8/layout/bProcess4"/>
    <dgm:cxn modelId="{BF36B64B-AE16-475F-BAAA-BD79A48B1478}" type="presParOf" srcId="{6D6AED6F-E5F8-4134-9C59-5CBADF042C76}" destId="{C8398370-E39E-4C06-903B-C8EB9D84AA50}" srcOrd="0" destOrd="0" presId="urn:microsoft.com/office/officeart/2005/8/layout/bProcess4"/>
    <dgm:cxn modelId="{631DC4E5-A699-4CC5-88C2-322D24DF8AAB}" type="presParOf" srcId="{6D6AED6F-E5F8-4134-9C59-5CBADF042C76}" destId="{663929B7-87FB-4B50-9562-EE06709C0896}" srcOrd="1" destOrd="0" presId="urn:microsoft.com/office/officeart/2005/8/layout/bProcess4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713CF-FE3B-4BF9-AB94-454079E2C182}">
      <dsp:nvSpPr>
        <dsp:cNvPr id="0" name=""/>
        <dsp:cNvSpPr/>
      </dsp:nvSpPr>
      <dsp:spPr>
        <a:xfrm>
          <a:off x="2497476" y="2145829"/>
          <a:ext cx="3474831" cy="121223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</a:t>
          </a:r>
          <a:r>
            <a:rPr lang="bn-IN" sz="24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4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ধরনের প্রতিরোধ ব্যবস্থা</a:t>
          </a:r>
          <a:r>
            <a:rPr lang="en-US" sz="4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4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000" b="1" kern="1200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6653" y="2205006"/>
        <a:ext cx="3356477" cy="1093885"/>
      </dsp:txXfrm>
    </dsp:sp>
    <dsp:sp modelId="{E3F27529-D1FC-40D4-A1F0-9FC740988D72}">
      <dsp:nvSpPr>
        <dsp:cNvPr id="0" name=""/>
        <dsp:cNvSpPr/>
      </dsp:nvSpPr>
      <dsp:spPr>
        <a:xfrm rot="16264023">
          <a:off x="4012332" y="1907583"/>
          <a:ext cx="476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74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D1387-350D-4EF5-BA73-AD60FEE1CCE1}">
      <dsp:nvSpPr>
        <dsp:cNvPr id="0" name=""/>
        <dsp:cNvSpPr/>
      </dsp:nvSpPr>
      <dsp:spPr>
        <a:xfrm>
          <a:off x="2837925" y="290014"/>
          <a:ext cx="2859953" cy="137932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ম্যালথাসের জনসংখ্যা তত্ত্ব-এর</a:t>
          </a:r>
          <a:endParaRPr lang="en-US" sz="3200" b="1" kern="1200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5258" y="357347"/>
        <a:ext cx="2725287" cy="1244656"/>
      </dsp:txXfrm>
    </dsp:sp>
    <dsp:sp modelId="{DB734666-A0C9-4778-8ADD-63547C04DD81}">
      <dsp:nvSpPr>
        <dsp:cNvPr id="0" name=""/>
        <dsp:cNvSpPr/>
      </dsp:nvSpPr>
      <dsp:spPr>
        <a:xfrm rot="2577474">
          <a:off x="4753284" y="3694932"/>
          <a:ext cx="988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8649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2FBE-BB4F-4954-9847-0FF1999FABDC}">
      <dsp:nvSpPr>
        <dsp:cNvPr id="0" name=""/>
        <dsp:cNvSpPr/>
      </dsp:nvSpPr>
      <dsp:spPr>
        <a:xfrm>
          <a:off x="4557218" y="4031795"/>
          <a:ext cx="4218133" cy="196825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i) </a:t>
          </a: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প্রাকৃতিক নিরোধ</a:t>
          </a: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bn-IN" sz="28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দুর্ভিক্ষ, মহামারী,যুদ্ধ,ভূমিকম্প, বন্যা ইত্যাদি।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3300" y="4127877"/>
        <a:ext cx="4025969" cy="1776090"/>
      </dsp:txXfrm>
    </dsp:sp>
    <dsp:sp modelId="{2B0DB0D7-7FB7-4D29-A858-AB4B93405582}">
      <dsp:nvSpPr>
        <dsp:cNvPr id="0" name=""/>
        <dsp:cNvSpPr/>
      </dsp:nvSpPr>
      <dsp:spPr>
        <a:xfrm rot="7852365">
          <a:off x="2944087" y="3708307"/>
          <a:ext cx="9263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6354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E88AC-1B78-4A0E-8C86-059067356EF3}">
      <dsp:nvSpPr>
        <dsp:cNvPr id="0" name=""/>
        <dsp:cNvSpPr/>
      </dsp:nvSpPr>
      <dsp:spPr>
        <a:xfrm>
          <a:off x="240951" y="4058546"/>
          <a:ext cx="4046677" cy="194103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ii) </a:t>
          </a: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প্রতিরোধমূলক ব্যবস্থা</a:t>
          </a: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বিলম্ব বিবাহ, আত্মসংযম, নৈতিক বাধা ইত্যাদি।</a:t>
          </a:r>
          <a:endParaRPr lang="en-US" sz="2800" b="1" kern="1200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704" y="4153299"/>
        <a:ext cx="3857171" cy="1751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042D6-24B6-4A01-B590-C539CC12292D}">
      <dsp:nvSpPr>
        <dsp:cNvPr id="0" name=""/>
        <dsp:cNvSpPr/>
      </dsp:nvSpPr>
      <dsp:spPr>
        <a:xfrm>
          <a:off x="2165446" y="1080224"/>
          <a:ext cx="4883291" cy="4883291"/>
        </a:xfrm>
        <a:prstGeom prst="blockArc">
          <a:avLst>
            <a:gd name="adj1" fmla="val 10833215"/>
            <a:gd name="adj2" fmla="val 16069385"/>
            <a:gd name="adj3" fmla="val 4636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693DF-8FCA-42D4-BB67-893F1E731B64}">
      <dsp:nvSpPr>
        <dsp:cNvPr id="0" name=""/>
        <dsp:cNvSpPr/>
      </dsp:nvSpPr>
      <dsp:spPr>
        <a:xfrm>
          <a:off x="2260583" y="528706"/>
          <a:ext cx="4597424" cy="4988966"/>
        </a:xfrm>
        <a:prstGeom prst="blockArc">
          <a:avLst>
            <a:gd name="adj1" fmla="val 668851"/>
            <a:gd name="adj2" fmla="val 10109802"/>
            <a:gd name="adj3" fmla="val 4636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21F88-6DFB-466C-B542-9929AAAEF610}">
      <dsp:nvSpPr>
        <dsp:cNvPr id="0" name=""/>
        <dsp:cNvSpPr/>
      </dsp:nvSpPr>
      <dsp:spPr>
        <a:xfrm>
          <a:off x="2072973" y="1081945"/>
          <a:ext cx="4883291" cy="4883291"/>
        </a:xfrm>
        <a:prstGeom prst="blockArc">
          <a:avLst>
            <a:gd name="adj1" fmla="val 16202704"/>
            <a:gd name="adj2" fmla="val 21543372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C43F7-0DAD-4068-807E-C316DDEB7F00}">
      <dsp:nvSpPr>
        <dsp:cNvPr id="0" name=""/>
        <dsp:cNvSpPr/>
      </dsp:nvSpPr>
      <dsp:spPr>
        <a:xfrm>
          <a:off x="3429002" y="2353269"/>
          <a:ext cx="2174938" cy="2326194"/>
        </a:xfrm>
        <a:prstGeom prst="ellipse">
          <a:avLst/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/>
            <a:t>ম্যালথাসীয় চক্র</a:t>
          </a:r>
          <a:endParaRPr lang="en-US" sz="3100" kern="1200" dirty="0"/>
        </a:p>
      </dsp:txBody>
      <dsp:txXfrm>
        <a:off x="3747514" y="2693932"/>
        <a:ext cx="1537914" cy="1644868"/>
      </dsp:txXfrm>
    </dsp:sp>
    <dsp:sp modelId="{B16E3847-3CB5-4FD7-BEF9-2B5DDF82FF19}">
      <dsp:nvSpPr>
        <dsp:cNvPr id="0" name=""/>
        <dsp:cNvSpPr/>
      </dsp:nvSpPr>
      <dsp:spPr>
        <a:xfrm>
          <a:off x="3317987" y="-40182"/>
          <a:ext cx="2397015" cy="2357446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জনাধিক্য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9022" y="305058"/>
        <a:ext cx="1694945" cy="1666966"/>
      </dsp:txXfrm>
    </dsp:sp>
    <dsp:sp modelId="{014D2B3F-CE3E-4107-8999-D8DE7C961B7C}">
      <dsp:nvSpPr>
        <dsp:cNvPr id="0" name=""/>
        <dsp:cNvSpPr/>
      </dsp:nvSpPr>
      <dsp:spPr>
        <a:xfrm>
          <a:off x="5742286" y="2289145"/>
          <a:ext cx="2314120" cy="239031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প্রাকৃতিক নিরোধ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1181" y="2639199"/>
        <a:ext cx="1636330" cy="1690210"/>
      </dsp:txXfrm>
    </dsp:sp>
    <dsp:sp modelId="{DEC1B875-94BB-48DB-A524-763DA3AF35C0}">
      <dsp:nvSpPr>
        <dsp:cNvPr id="0" name=""/>
        <dsp:cNvSpPr/>
      </dsp:nvSpPr>
      <dsp:spPr>
        <a:xfrm>
          <a:off x="1059471" y="2317266"/>
          <a:ext cx="2325360" cy="236312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খাদ্য ও জনসংখ্যার মধ্যে ভারসাম্য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0012" y="2663337"/>
        <a:ext cx="1644278" cy="1670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BF3F4-B151-4EF9-B913-FD4D5C7DE346}">
      <dsp:nvSpPr>
        <dsp:cNvPr id="0" name=""/>
        <dsp:cNvSpPr/>
      </dsp:nvSpPr>
      <dsp:spPr>
        <a:xfrm rot="5369386">
          <a:off x="717030" y="1829408"/>
          <a:ext cx="2246964" cy="972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A61-BDE7-45FE-A336-524F640ED625}">
      <dsp:nvSpPr>
        <dsp:cNvPr id="0" name=""/>
        <dsp:cNvSpPr/>
      </dsp:nvSpPr>
      <dsp:spPr>
        <a:xfrm>
          <a:off x="0" y="0"/>
          <a:ext cx="4288408" cy="184008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</a:rPr>
            <a:t>১. ঐতিহাসিকভাবে সত্য নয় বরং ভবিষ্যৎ বাণী মিথ্যা প্রমাণিত হয়েছে।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53894" y="53894"/>
        <a:ext cx="4180620" cy="1732298"/>
      </dsp:txXfrm>
    </dsp:sp>
    <dsp:sp modelId="{B35A6732-7ACF-44D2-BFEC-A563D8AB7A13}">
      <dsp:nvSpPr>
        <dsp:cNvPr id="0" name=""/>
        <dsp:cNvSpPr/>
      </dsp:nvSpPr>
      <dsp:spPr>
        <a:xfrm rot="5522056">
          <a:off x="849534" y="3906411"/>
          <a:ext cx="1899019" cy="972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BC755-F81F-4A8B-9C6C-9FFC70F9916F}">
      <dsp:nvSpPr>
        <dsp:cNvPr id="0" name=""/>
        <dsp:cNvSpPr/>
      </dsp:nvSpPr>
      <dsp:spPr>
        <a:xfrm>
          <a:off x="110057" y="2198380"/>
          <a:ext cx="4141656" cy="193707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</a:rPr>
            <a:t>২. উন্নত চাষাবাদের মাধ্যমে খাদ্য উৎপাদন বহুগুণ বাড়ানো সম্ভব হয়েছে।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166792" y="2255115"/>
        <a:ext cx="4028186" cy="1823606"/>
      </dsp:txXfrm>
    </dsp:sp>
    <dsp:sp modelId="{3E961005-4804-46BE-9C53-ACDAB4EE09BC}">
      <dsp:nvSpPr>
        <dsp:cNvPr id="0" name=""/>
        <dsp:cNvSpPr/>
      </dsp:nvSpPr>
      <dsp:spPr>
        <a:xfrm rot="21556763">
          <a:off x="1799469" y="4830568"/>
          <a:ext cx="4771813" cy="972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E25D4-D9FF-4969-A2B6-F691E2D1A463}">
      <dsp:nvSpPr>
        <dsp:cNvPr id="0" name=""/>
        <dsp:cNvSpPr/>
      </dsp:nvSpPr>
      <dsp:spPr>
        <a:xfrm>
          <a:off x="0" y="4540416"/>
          <a:ext cx="4226951" cy="10684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</a:rPr>
            <a:t>৩.জনসংখ্যা শুধু বোঝা নয় তা মানবসম্পদও বটে।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31294" y="4571710"/>
        <a:ext cx="4164363" cy="1005874"/>
      </dsp:txXfrm>
    </dsp:sp>
    <dsp:sp modelId="{757EA974-9059-4EC0-A668-44AAD89C23EE}">
      <dsp:nvSpPr>
        <dsp:cNvPr id="0" name=""/>
        <dsp:cNvSpPr/>
      </dsp:nvSpPr>
      <dsp:spPr>
        <a:xfrm rot="16161031">
          <a:off x="5405172" y="3633952"/>
          <a:ext cx="2321292" cy="972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1BF1D-1001-483E-8F76-EC7ACBD1327C}">
      <dsp:nvSpPr>
        <dsp:cNvPr id="0" name=""/>
        <dsp:cNvSpPr/>
      </dsp:nvSpPr>
      <dsp:spPr>
        <a:xfrm>
          <a:off x="4908451" y="4098803"/>
          <a:ext cx="3985401" cy="183166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</a:rPr>
            <a:t>৪. জনসংখ্যা সমস্যা নয়, বরং তা ন্যায়সংগত ও দক্ষ উৎপাদন ও বন্টনের সমস্যা।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4962098" y="4152450"/>
        <a:ext cx="3878107" cy="1724366"/>
      </dsp:txXfrm>
    </dsp:sp>
    <dsp:sp modelId="{B2369BD4-4214-4E33-B9DD-583654367C05}">
      <dsp:nvSpPr>
        <dsp:cNvPr id="0" name=""/>
        <dsp:cNvSpPr/>
      </dsp:nvSpPr>
      <dsp:spPr>
        <a:xfrm rot="16022420">
          <a:off x="5567786" y="1526392"/>
          <a:ext cx="1873041" cy="972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C8793-D691-4A01-A287-9ECA59FF03EA}">
      <dsp:nvSpPr>
        <dsp:cNvPr id="0" name=""/>
        <dsp:cNvSpPr/>
      </dsp:nvSpPr>
      <dsp:spPr>
        <a:xfrm>
          <a:off x="4723981" y="1792922"/>
          <a:ext cx="4301716" cy="177734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</a:rPr>
            <a:t>৫. . মুক্ত বাণিজ্য ও সহযোগিতার মাধ্যমে খাদ্য আমদানি করে খাদ্য চাহিদা মেটানো সম্ভব।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4776038" y="1844979"/>
        <a:ext cx="4197602" cy="1673230"/>
      </dsp:txXfrm>
    </dsp:sp>
    <dsp:sp modelId="{663929B7-87FB-4B50-9562-EE06709C0896}">
      <dsp:nvSpPr>
        <dsp:cNvPr id="0" name=""/>
        <dsp:cNvSpPr/>
      </dsp:nvSpPr>
      <dsp:spPr>
        <a:xfrm>
          <a:off x="4551505" y="0"/>
          <a:ext cx="4453247" cy="159984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</a:rPr>
            <a:t>৬. জনসংখ্যাকে কেবল খাদ্যের সাথে তুলনা না করে দেশের মোট সম্পদের সাথে তুলনা করা উচিৎ।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4598363" y="46858"/>
        <a:ext cx="4359531" cy="150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475B5-0DAF-4548-B7FB-18EB9E1467C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E932-E7FE-474C-B02A-63A401B67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E932-E7FE-474C-B02A-63A401B67E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CD1B9"/>
                </a:solidFill>
              </a:rPr>
              <a:pPr/>
              <a:t>10/6/2020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4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5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1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43841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75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2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CCD1B9"/>
                </a:solidFill>
              </a:rPr>
              <a:pPr/>
              <a:t>10/6/2020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88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3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5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9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9" y="15242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10/6/2020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5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60000"/>
              <a:lumOff val="4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981200" y="8001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99" y="16401"/>
            <a:ext cx="9127601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             </a:t>
            </a:r>
            <a:r>
              <a:rPr lang="bn-IN" sz="8000" dirty="0" smtClean="0">
                <a:solidFill>
                  <a:srgbClr val="FF0000"/>
                </a:solidFill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9" name="Picture 8" descr="F:\PHOTO\Computer 9\floral_arrangement-wallpaper-3554x1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1" y="1339840"/>
            <a:ext cx="9127601" cy="5662581"/>
          </a:xfrm>
          <a:prstGeom prst="rect">
            <a:avLst/>
          </a:prstGeom>
          <a:solidFill>
            <a:schemeClr val="bg2"/>
          </a:solidFill>
          <a:ex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279">
        <p14:doors dir="vert"/>
      </p:transition>
    </mc:Choice>
    <mc:Fallback xmlns="">
      <p:transition spd="slow" advTm="9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pher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536" y="11668"/>
            <a:ext cx="914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ম্যালথাসের জনসংখ্যা তত্ত্বের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অনুমিত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শর্তসমূহ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536" y="1371600"/>
            <a:ext cx="913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খাদ্যের যোগান সীমাবদ্ধ।</a:t>
            </a:r>
          </a:p>
          <a:p>
            <a:endParaRPr lang="bn-I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জমিতে ক্রমহ্রাসমান প্রান্তিক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উৎপাদন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বিধি কার্যকর।</a:t>
            </a:r>
          </a:p>
          <a:p>
            <a:endParaRPr lang="bn-I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জমির উৎপাদন ক্ষমতা স্থির।</a:t>
            </a:r>
          </a:p>
          <a:p>
            <a:endParaRPr lang="bn-I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প্রযুক্তি ও কলাকৌশল স্থির।</a:t>
            </a:r>
          </a:p>
          <a:p>
            <a:endParaRPr lang="bn-IN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6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0"/>
    </mc:Choice>
    <mc:Fallback xmlns="">
      <p:transition spd="slow" advTm="43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25382"/>
              </p:ext>
            </p:extLst>
          </p:nvPr>
        </p:nvGraphicFramePr>
        <p:xfrm>
          <a:off x="-1676" y="1295400"/>
          <a:ext cx="9067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609600"/>
                <a:gridCol w="685800"/>
                <a:gridCol w="762000"/>
                <a:gridCol w="990600"/>
                <a:gridCol w="914400"/>
                <a:gridCol w="746760"/>
                <a:gridCol w="906780"/>
                <a:gridCol w="708660"/>
                <a:gridCol w="1104900"/>
              </a:tblGrid>
              <a:tr h="76200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66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২৫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৫০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৭৫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১০০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২০০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৩০০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জনসংখ্যা</a:t>
                      </a:r>
                      <a:r>
                        <a:rPr lang="bn-IN" sz="3200" b="1" baseline="0" dirty="0" smtClean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বৃদ্ধি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৮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১৬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২৫৬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৪০৯৬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খাদ্য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উৎপাদন বৃদ্ধি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৩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৫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৯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১৩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84" y="0"/>
            <a:ext cx="912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লথাস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বছর সময়কে একক হিসেবে ধরে জনসংখ্যা বৃদ্ধি ও খাদ্য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উৎপাদনের পরিবর্তনের ধরন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নিম্নে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সুচির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দেখানো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উপরোক্ত সূচি থেকে বিশ্লেষণ করলে দেখা যায়, ১০০ বছরে জনসংখ্যা বৃদ্ধি পায় ১৬ গুণ কিন্তু খাদ্য উৎপাদন  বৃদ্ধি পায় ৫ গুণ,একইভাবে ২০০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বছরে জনসংখ্যা বৃদ্ধি পায়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২৫৬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 কিন্তু খাদ্য উৎপাদন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বৃদ্ধি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পায়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৯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গুণ,একইভাবে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৩০০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বছরে জনসংখ্যা বৃদ্ধি পায়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৪০৯৬ গুণ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কিন্তু খাদ্য উৎপাদন  বৃদ্ধি পায়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১৩ গুণ এবং দু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হাজার বছর পরে এ দু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য়ের ব্যবধান হবে অপরিমেয়।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24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371600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86"/>
    </mc:Choice>
    <mc:Fallback xmlns="">
      <p:transition spd="slow" advTm="130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367099"/>
            <a:ext cx="647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ম্যালথাস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‘Poor Laws’-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 মন্তব্য করেন,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1430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800" y="1143000"/>
            <a:ext cx="3905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096000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75464" y="6096000"/>
            <a:ext cx="3706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6490" y="958048"/>
            <a:ext cx="5153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642" y="1336699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দরিদ্রদের কষ্টের ভার লাঘব করার প্রচেষ্টা পৃথিবীকে নিকৃষ্টতর মানুষে ভরে দিবে, খাদ্য ও অন্যান্য ভোগ্যপণ্য সরবরাহে অপ্রতুলতা দেখা দিবে, জিনিসপত্রের দাম বৃদ্ধি পাবে। ফলে সে তার অজ্ঞাতসারে নিজের ও পরিবারের দুঃখ-কষ্টের সাথে দেশের অন্যদেরও দুঃখ-কষ্ট বৃদ্ধি করবে। তাঁর মতে, ভোগ্যপণ্য উৎপাদন ও কর্মসংস্থান উত্তরোত্তর বৃদ্ধি পেলেও দ্রুত বৃদ্ধি পাচ্ছে কর্মপ্রার্থীর সংখ্যা ও ক্ষুধার্থ মুখ। ‘এ যেন কুকুরের লেজ ধরার খেলা। মুখ যতটা লেজের কাছে যায়, লেজও ততখানি সরে যায়।’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3495" y="5943600"/>
            <a:ext cx="35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70"/>
    </mc:Choice>
    <mc:Fallback xmlns="">
      <p:transition spd="slow" advTm="50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>
              <a:lumMod val="20000"/>
              <a:lumOff val="8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73563710"/>
              </p:ext>
            </p:extLst>
          </p:nvPr>
        </p:nvGraphicFramePr>
        <p:xfrm>
          <a:off x="0" y="7591"/>
          <a:ext cx="9144001" cy="681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696200" y="973319"/>
            <a:ext cx="0" cy="536454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2800" y="1663392"/>
            <a:ext cx="0" cy="305224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89142" y="2446138"/>
            <a:ext cx="0" cy="238501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67648" y="5021259"/>
            <a:ext cx="0" cy="133388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5694900"/>
            <a:ext cx="0" cy="66774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4343400"/>
            <a:ext cx="0" cy="74695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7142" y="3655590"/>
            <a:ext cx="0" cy="26523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9442" y="4043129"/>
            <a:ext cx="0" cy="103915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08142" y="3094679"/>
            <a:ext cx="34332" cy="177485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67648" y="4981752"/>
            <a:ext cx="0" cy="1086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4800" y="4602876"/>
            <a:ext cx="0" cy="60712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8226714">
            <a:off x="5637938" y="2806694"/>
            <a:ext cx="235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  ব  ধা  ন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3464" y="433533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50559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জনসংখ্যা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51999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8664" y="4902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4864" y="43780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4357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512" y="13665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 ও জনসংখ্যা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4108" y="64259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987" y="228600"/>
            <a:ext cx="830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ম্যালথাসের তত্ত্ব অনুযায়ী জনসংখ্যা ও খাদ্যের মধ্যে সম্পর্ক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 চিত্রে ব্যাখ্যা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5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43"/>
    </mc:Choice>
    <mc:Fallback xmlns="">
      <p:transition spd="slow" advTm="210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45" grpId="0"/>
      <p:bldP spid="3" grpId="0"/>
      <p:bldP spid="4" grpId="0"/>
      <p:bldP spid="6" grpId="0"/>
      <p:bldP spid="7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844">
              <a:srgbClr val="D2DDF1"/>
            </a:gs>
            <a:gs pos="60400">
              <a:srgbClr val="C8D6EF"/>
            </a:gs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87511">
              <a:srgbClr val="D9E2F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29380420"/>
              </p:ext>
            </p:extLst>
          </p:nvPr>
        </p:nvGraphicFramePr>
        <p:xfrm>
          <a:off x="609600" y="461665"/>
          <a:ext cx="8534400" cy="639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ম্যালথাসের তত্ত্বানুযায়ী খাদ্য ও জনসংখ্যার মধ্যে ব্যবধান দন্ড চিত্রে ব্যাখ্যা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577335" y="13337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 ও জনসংখ্যা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641341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2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96"/>
    </mc:Choice>
    <mc:Fallback xmlns="">
      <p:transition spd="slow" advTm="150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820"/>
            <a:ext cx="9144000" cy="7540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sz="4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এভাবে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জনাধিক্য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ঘটতে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থাকলে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খাদ্যাভাব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দুর্ভিক্ষ,মহামারী,যুদ্ধবিগ্রহ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প্রাকৃতিক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দুর্যোগ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দেয়</a:t>
            </a:r>
            <a:r>
              <a:rPr lang="bn-IN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এসব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দুর্যোগের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জনসংখ্যার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বাড়তি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নিশ্চিহ্ন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bn-IN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জনসংখ্যা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উৎপাদনের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ভারসাম্য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প্রতিষ্ঠিত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bn-IN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ম্যালথাস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990000"/>
                </a:solidFill>
              </a:rPr>
              <a:t>জনসংখ্যা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নিয়ন্ত্রণের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প্রতিরোধ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ব্যবস্থার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কথা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বলেছেন</a:t>
            </a:r>
            <a:r>
              <a:rPr lang="bn-IN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bn-IN" sz="4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6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5"/>
    </mc:Choice>
    <mc:Fallback xmlns="">
      <p:transition spd="slow" advTm="2799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792545"/>
              </p:ext>
            </p:extLst>
          </p:nvPr>
        </p:nvGraphicFramePr>
        <p:xfrm>
          <a:off x="0" y="76200"/>
          <a:ext cx="9067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96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57"/>
    </mc:Choice>
    <mc:Fallback xmlns="">
      <p:transition spd="slow" advTm="134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5">
                <a:lumMod val="40000"/>
                <a:lumOff val="6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জনসংখ্যা নিয়ন্ত্রণের এ ব্যবস্থায় জনসংখ্যা ও খাদ্যের মধ্যে যে ভারসাম্য অর্জিত হয়,তা খুবই ক্ষণস্থায়ী। মানুষের প্রজনন ক্ষমতা এতই শক্তিশালী যে, দ্রত জনসংখ্যা বৃদ্ধি পেলে পুনরায় তা উৎপাদনকে ছাড়িয়ে যায়। এভাবে জনসংখ্যা বৃদ্ধি ও প্রাকৃতিক নিরোধ চক্রাকারে চলতে থাকে। নিম্নে তা দেখানো হলো-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3753005"/>
              </p:ext>
            </p:extLst>
          </p:nvPr>
        </p:nvGraphicFramePr>
        <p:xfrm>
          <a:off x="0" y="925842"/>
          <a:ext cx="9144000" cy="593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935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76"/>
    </mc:Choice>
    <mc:Fallback xmlns="">
      <p:transition spd="slow" advTm="113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1C43F7-0DAD-4068-807E-C316DDEB7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391C43F7-0DAD-4068-807E-C316DDEB7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91C43F7-0DAD-4068-807E-C316DDEB7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391C43F7-0DAD-4068-807E-C316DDEB7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E3847-3CB5-4FD7-BEF9-2B5DDF82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B16E3847-3CB5-4FD7-BEF9-2B5DDF82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B16E3847-3CB5-4FD7-BEF9-2B5DDF82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B16E3847-3CB5-4FD7-BEF9-2B5DDF82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421F88-6DFB-466C-B542-9929AAAEF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27421F88-6DFB-466C-B542-9929AAAEF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27421F88-6DFB-466C-B542-9929AAAEF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7421F88-6DFB-466C-B542-9929AAAEF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4D2B3F-CE3E-4107-8999-D8DE7C961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14D2B3F-CE3E-4107-8999-D8DE7C961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14D2B3F-CE3E-4107-8999-D8DE7C961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014D2B3F-CE3E-4107-8999-D8DE7C961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6693DF-8FCA-42D4-BB67-893F1E731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AA6693DF-8FCA-42D4-BB67-893F1E731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AA6693DF-8FCA-42D4-BB67-893F1E731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AA6693DF-8FCA-42D4-BB67-893F1E731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C1B875-94BB-48DB-A524-763DA3AF3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EC1B875-94BB-48DB-A524-763DA3AF3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EC1B875-94BB-48DB-A524-763DA3AF3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DEC1B875-94BB-48DB-A524-763DA3AF3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A042D6-24B6-4A01-B590-C539CC12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81A042D6-24B6-4A01-B590-C539CC12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81A042D6-24B6-4A01-B590-C539CC12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81A042D6-24B6-4A01-B590-C539CC122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96" y="27633"/>
            <a:ext cx="9067800" cy="6863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ম্যালথাস মনে করেন, প্রাকৃতিক উপায়গুলো নিষ্ঠুর ও মানুষের জন্য দুঃখবহ। তাই তাঁর আশাবাদ প্রাকৃতিক উপায়গুলো কার্যকর না হওয়াই বাঞ্ছনীয়। এজন্য তিনি জনসংখ্যা নিয়ন্ত্রণে প্রতিরোধমূলক বুবস্থা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preventive Checks ) 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গ্রহণের মাধ্যমে মানুষ সাফল্যের সাথে জনসংখ্যা বৃদ্ধি নিয়ন্ত্রণ করতে পারে। জনসংখ্যা সম্পর্কিত ম্যালথাসের এ মতবাদ সংক্ষেপে </a:t>
            </a:r>
            <a:r>
              <a:rPr lang="bn-IN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‘ম্যালথাসবাদ’ 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নামে পরিচিত।</a:t>
            </a:r>
          </a:p>
          <a:p>
            <a:endParaRPr lang="bn-IN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2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95"/>
    </mc:Choice>
    <mc:Fallback xmlns="">
      <p:transition spd="slow" advTm="3619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5">
                <a:lumMod val="40000"/>
                <a:lumOff val="6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097"/>
            <a:ext cx="9144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ম্যালথাসের </a:t>
            </a: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জনসংখ্যা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তত্ত্বের ত্রুটি/ সমালোচনা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riticism of Malthusian Theory of Population ):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1715330"/>
              </p:ext>
            </p:extLst>
          </p:nvPr>
        </p:nvGraphicFramePr>
        <p:xfrm>
          <a:off x="42287" y="861774"/>
          <a:ext cx="9101713" cy="599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74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122"/>
    </mc:Choice>
    <mc:Fallback xmlns="">
      <p:transition spd="slow" advTm="483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rgbClr val="92D05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3662350" y="3905149"/>
            <a:ext cx="2701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2060"/>
                </a:solidFill>
              </a:rPr>
              <a:t>By : Md. Moshiur Rahman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B.S.S </a:t>
            </a:r>
            <a:r>
              <a:rPr lang="en-US" sz="1200" dirty="0" err="1" smtClean="0">
                <a:solidFill>
                  <a:srgbClr val="002060"/>
                </a:solidFill>
              </a:rPr>
              <a:t>Honours</a:t>
            </a:r>
            <a:r>
              <a:rPr lang="en-US" sz="1200" dirty="0" smtClean="0">
                <a:solidFill>
                  <a:srgbClr val="002060"/>
                </a:solidFill>
              </a:rPr>
              <a:t> (Economics) </a:t>
            </a:r>
          </a:p>
          <a:p>
            <a:r>
              <a:rPr lang="en-US" sz="1200" dirty="0">
                <a:solidFill>
                  <a:srgbClr val="002060"/>
                </a:solidFill>
              </a:rPr>
              <a:t>M.S.S Dhaka </a:t>
            </a:r>
            <a:r>
              <a:rPr lang="en-US" sz="1200" dirty="0" smtClean="0">
                <a:solidFill>
                  <a:srgbClr val="002060"/>
                </a:solidFill>
              </a:rPr>
              <a:t>University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Lecturer in Economics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Damam</a:t>
            </a:r>
            <a:r>
              <a:rPr lang="en-US" sz="1200" dirty="0" smtClean="0">
                <a:solidFill>
                  <a:srgbClr val="002060"/>
                </a:solidFill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</a:rPr>
              <a:t>Keraniganj</a:t>
            </a:r>
            <a:r>
              <a:rPr lang="en-US" sz="1200" dirty="0" smtClean="0">
                <a:solidFill>
                  <a:srgbClr val="002060"/>
                </a:solidFill>
              </a:rPr>
              <a:t>, Dhaka-1311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EIIN: 108112. Index No: 837361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Examiner of Dhaka Education Board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Email: mdmoshiurr552@gmail.com</a:t>
            </a:r>
          </a:p>
        </p:txBody>
      </p:sp>
      <p:pic>
        <p:nvPicPr>
          <p:cNvPr id="7" name="Picture 6" descr="E:\DHAKA 2019\IMG_20190130_105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21" y="3657600"/>
            <a:ext cx="1600200" cy="2133600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6" name="Oval 5"/>
          <p:cNvSpPr/>
          <p:nvPr/>
        </p:nvSpPr>
        <p:spPr>
          <a:xfrm>
            <a:off x="6007411" y="2216539"/>
            <a:ext cx="2082089" cy="1252019"/>
          </a:xfrm>
          <a:prstGeom prst="ellipse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4807" y="293284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674910" y="2240274"/>
            <a:ext cx="4554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</a:rPr>
              <a:t>অর্থনীতি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638574" y="3234436"/>
            <a:ext cx="265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rgbClr val="0070C0"/>
                </a:solidFill>
              </a:rPr>
              <a:t>এডুকেশন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>
                <a:solidFill>
                  <a:srgbClr val="0070C0"/>
                </a:solidFill>
              </a:rPr>
              <a:t>     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0791" y="2332171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5506" y="457200"/>
            <a:ext cx="4038601" cy="1308190"/>
          </a:xfrm>
          <a:prstGeom prst="roundRect">
            <a:avLst/>
          </a:prstGeom>
          <a:solidFill>
            <a:srgbClr val="00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bn-IN" sz="1600" b="1" dirty="0" smtClean="0">
                <a:solidFill>
                  <a:srgbClr val="183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</a:t>
            </a:r>
            <a:r>
              <a:rPr lang="bn-IN" sz="1600" b="1" dirty="0">
                <a:solidFill>
                  <a:srgbClr val="183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600" b="1" dirty="0">
                <a:solidFill>
                  <a:srgbClr val="183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</a:p>
          <a:p>
            <a:r>
              <a:rPr lang="en-US" sz="2000" b="1" dirty="0" smtClean="0">
                <a:solidFill>
                  <a:srgbClr val="195216"/>
                </a:solidFill>
              </a:rPr>
              <a:t>      </a:t>
            </a:r>
            <a:r>
              <a:rPr lang="bn-IN" sz="2000" b="1" dirty="0" smtClean="0">
                <a:solidFill>
                  <a:srgbClr val="C00000"/>
                </a:solidFill>
              </a:rPr>
              <a:t>ম</a:t>
            </a:r>
            <a:r>
              <a:rPr lang="en-US" sz="2000" b="1" dirty="0" err="1" smtClean="0">
                <a:solidFill>
                  <a:srgbClr val="C00000"/>
                </a:solidFill>
              </a:rPr>
              <a:t>্যালথাসের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err="1" smtClean="0">
                <a:solidFill>
                  <a:srgbClr val="C00000"/>
                </a:solidFill>
              </a:rPr>
              <a:t>জনসংখ্যা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err="1" smtClean="0">
                <a:solidFill>
                  <a:srgbClr val="C00000"/>
                </a:solidFill>
              </a:rPr>
              <a:t>তত্ত্ব</a:t>
            </a:r>
            <a:endParaRPr lang="bn-I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 b="1" dirty="0" smtClean="0">
                <a:solidFill>
                  <a:srgbClr val="002060"/>
                </a:solidFill>
              </a:rPr>
              <a:t>Malthusian  Theory of  Population</a:t>
            </a:r>
            <a:r>
              <a:rPr lang="bn-IN" sz="2400" b="1" dirty="0" smtClean="0">
                <a:solidFill>
                  <a:srgbClr val="7030A0"/>
                </a:solidFill>
              </a:rPr>
              <a:t>           </a:t>
            </a:r>
            <a:endParaRPr lang="en-US" sz="2400" b="1" dirty="0">
              <a:solidFill>
                <a:srgbClr val="7030A0"/>
              </a:solidFill>
            </a:endParaRPr>
          </a:p>
          <a:p>
            <a:endParaRPr lang="bn-IN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295" y="3006893"/>
            <a:ext cx="200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মাল্টিমিডিয়া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4289"/>
            <a:ext cx="3200400" cy="3024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33774" cy="3073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5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462">
        <p14:gallery dir="l"/>
      </p:transition>
    </mc:Choice>
    <mc:Fallback xmlns="">
      <p:transition spd="slow" advTm="124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/>
      <p:bldP spid="13" grpId="0"/>
      <p:bldP spid="15" grpId="0"/>
      <p:bldP spid="16" grpId="0"/>
      <p:bldP spid="12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উপরিউক্ত কারণে ম্যালথাসের জনসংখ্যা তত্ত্বকে ভ্রান্ত ও ত্রুটিপূর্ণ বলে অভিহিত করা হয়।তবে সমালোচনা সত্ত্বেও এ-তত্ত্বের গুরুত্ব উন্নয়নশীল দেশ তথা বাংলাদেশসহ জনবহুল দেশে বিদ্যমান। পৃথিবীর উন্নত দেশগুলোতে তাঁর তত্ত্বটির প্রয়োগ না থাকলেও দরিদ্র দেশগুলোকে জনসংখ্যার পরিমাণ ও সম্পদের স্বল্পতা সম্বন্ধে সচেতন করেছে। তাই একথা বলা যায়, বিভিন্ন ত্রুটি –বিচ্যুতি থাকলেও বাংলাদেশের ন্যায় দেশে ম্যালথাসের জনসংখ্যা তত্ত্বের সত্যতা বিদ্যমান। </a:t>
            </a:r>
          </a:p>
          <a:p>
            <a:r>
              <a:rPr lang="bn-IN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9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88"/>
    </mc:Choice>
    <mc:Fallback xmlns="">
      <p:transition spd="slow" advTm="5178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           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১। পৃথিবীর সবচেয়ে কম ঘনবসতিপূর্ণ দেশ কোনটি?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703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আইসল্যান্ড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2703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খ) মঙ্গোলিয়া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27484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গ) অষ্ট্রেলিয়া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1859" y="1270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ঘ) কানাডা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59204" y="1167127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14" y="1828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২। ম্যালথাসের মতে, অনিয়ন্ত্রিত অবস্থায় জনসংখ্যা বৃদ্ধি পেতে থাকলে কোনো দেশে ১০০ বছরে খাদ্য উৎপাদন বাড়বে ৫ গুণ এবং জনসংখ্যা বাড়বে-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770" y="254993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১২ গুণ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9170" y="253988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খ) ১৪ গুণ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04876" y="2532219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গ) ১৫ গুণ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22406" y="2549930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ঘ</a:t>
            </a:r>
            <a:r>
              <a:rPr lang="bn-IN" dirty="0" smtClean="0"/>
              <a:t>) ১৬ গুণ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0634" y="2424497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673" y="3127818"/>
            <a:ext cx="6205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৩। 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‘An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Essay on the Principles of 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Population’</a:t>
            </a:r>
            <a:r>
              <a:rPr lang="bn-IN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বইয়ের লেখক কে?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7150" y="3583631"/>
            <a:ext cx="179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অধ্যাপক মার্শাল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39396" y="358874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খ)এড্যাম স্মিথ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56762" y="352638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গ) ম্যালথাস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49940" y="352490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ঘ) এল. রবিন্স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22366" y="3473352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214" y="4058127"/>
            <a:ext cx="9040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৪। </a:t>
            </a:r>
            <a:r>
              <a:rPr lang="bn-IN" dirty="0"/>
              <a:t>ম্যালথাসের মতে, অনিয়ন্ত্রিত অবস্থায় জনসংখ্যা বৃদ্ধি </a:t>
            </a:r>
            <a:r>
              <a:rPr lang="bn-IN" dirty="0" smtClean="0"/>
              <a:t>পেলে </a:t>
            </a:r>
            <a:r>
              <a:rPr lang="bn-IN" dirty="0"/>
              <a:t>কোনো দেশে </a:t>
            </a:r>
            <a:r>
              <a:rPr lang="bn-IN" dirty="0" smtClean="0"/>
              <a:t>কত বছরে জনসংখ্যা দ্বিগুণ হয়?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512787" y="4427459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ঘ</a:t>
            </a:r>
            <a:r>
              <a:rPr lang="bn-IN" dirty="0" smtClean="0"/>
              <a:t>) ১০০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31916" y="4487234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গ) ৭৫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64452" y="4487234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খ</a:t>
            </a:r>
            <a:r>
              <a:rPr lang="bn-IN" dirty="0" smtClean="0"/>
              <a:t>) ৫০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7150" y="449580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ক) </a:t>
            </a:r>
            <a:r>
              <a:rPr lang="bn-IN" dirty="0" smtClean="0"/>
              <a:t>২৫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5974" y="4427459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6" y="5012234"/>
            <a:ext cx="87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৫। জনসংখ্যা নিয়ন্ত্রণে ম্যালথাস কয়টি প্রতিরোধ ব্যবস্থার কথা উল্লেখ করেন ?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87150" y="5486400"/>
            <a:ext cx="81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১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017823" y="5493991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খ</a:t>
            </a:r>
            <a:r>
              <a:rPr lang="bn-IN" dirty="0" smtClean="0"/>
              <a:t>) ২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731916" y="547506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গ) ৩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59757" y="5486400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ঘ</a:t>
            </a:r>
            <a:r>
              <a:rPr lang="bn-IN" dirty="0" smtClean="0"/>
              <a:t>) ৪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93836" y="5386269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214" y="5950760"/>
            <a:ext cx="87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৬। ম্যালথাসের মতে, খাদ্য উৎপাদন বৃদ্ধি পায় কোন গতিতে ?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2947" y="6340376"/>
            <a:ext cx="156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১,২,৩,৪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64452" y="6340376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খ</a:t>
            </a:r>
            <a:r>
              <a:rPr lang="bn-IN" dirty="0" smtClean="0"/>
              <a:t>) ১,৪,১৬,৬৪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620184" y="6329044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ঘ</a:t>
            </a:r>
            <a:r>
              <a:rPr lang="bn-IN" dirty="0" smtClean="0"/>
              <a:t>) ১,৩,৯,২৭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769747" y="6340376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গ) ১,২,৪,৮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46625" y="6232654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3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74"/>
    </mc:Choice>
    <mc:Fallback xmlns="">
      <p:transition spd="slow" advTm="173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 animBg="1"/>
      <p:bldP spid="6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7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739">
              <a:srgbClr val="C3D69B"/>
            </a:gs>
            <a:gs pos="74479">
              <a:srgbClr val="C3D69B"/>
            </a:gs>
            <a:gs pos="73958">
              <a:srgbClr val="C3D69B"/>
            </a:gs>
            <a:gs pos="72916">
              <a:srgbClr val="C3D69B"/>
            </a:gs>
            <a:gs pos="70833">
              <a:srgbClr val="C3D69B"/>
            </a:gs>
            <a:gs pos="66666">
              <a:srgbClr val="C3D69B"/>
            </a:gs>
            <a:gs pos="58333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CC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dirty="0" smtClean="0">
                <a:solidFill>
                  <a:srgbClr val="CC0000"/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6000" dirty="0" smtClean="0">
                <a:solidFill>
                  <a:srgbClr val="CC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dirty="0" smtClean="0">
                <a:solidFill>
                  <a:srgbClr val="CC0000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 smtClean="0">
                <a:solidFill>
                  <a:srgbClr val="CC000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6000" dirty="0">
              <a:solidFill>
                <a:srgbClr val="CC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7600" dirty="0" smtClean="0">
                <a:solidFill>
                  <a:srgbClr val="314C14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17600" dirty="0" smtClean="0">
                <a:solidFill>
                  <a:srgbClr val="314C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7600" dirty="0" smtClean="0">
                <a:solidFill>
                  <a:srgbClr val="314C14"/>
                </a:solidFill>
                <a:latin typeface="NikoshBAN" pitchFamily="2" charset="0"/>
                <a:cs typeface="NikoshBAN" pitchFamily="2" charset="0"/>
              </a:rPr>
              <a:t>খাদ্য উৎপাদন ও জনসংখ্যার মধ্যে সম্পর্ক </a:t>
            </a:r>
            <a:r>
              <a:rPr lang="bn-IN" sz="17600" dirty="0" smtClean="0">
                <a:solidFill>
                  <a:srgbClr val="314C14"/>
                </a:solidFill>
                <a:latin typeface="NikoshBAN" pitchFamily="2" charset="0"/>
                <a:cs typeface="NikoshBAN" pitchFamily="2" charset="0"/>
              </a:rPr>
              <a:t>দন্ড</a:t>
            </a:r>
            <a:r>
              <a:rPr lang="bn-BD" sz="17600" dirty="0" smtClean="0">
                <a:solidFill>
                  <a:srgbClr val="314C14"/>
                </a:solidFill>
                <a:latin typeface="NikoshBAN" pitchFamily="2" charset="0"/>
                <a:cs typeface="NikoshBAN" pitchFamily="2" charset="0"/>
              </a:rPr>
              <a:t>চিত্রের সাহায্যে দেখাও।</a:t>
            </a:r>
          </a:p>
          <a:p>
            <a:pPr>
              <a:buNone/>
            </a:pPr>
            <a:endParaRPr lang="bn-BD" sz="17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7600" dirty="0" smtClean="0">
                <a:solidFill>
                  <a:srgbClr val="314C14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17600" dirty="0" smtClean="0">
                <a:solidFill>
                  <a:srgbClr val="314C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7600" dirty="0" smtClean="0">
                <a:solidFill>
                  <a:srgbClr val="314C14"/>
                </a:solidFill>
                <a:latin typeface="NikoshBAN" pitchFamily="2" charset="0"/>
                <a:cs typeface="NikoshBAN" pitchFamily="2" charset="0"/>
              </a:rPr>
              <a:t>জনসংখ্যা নিয়ন্ত্রণ সম্পর্কে ম্যালথাসীয় চক্র দেখাও।</a:t>
            </a:r>
          </a:p>
          <a:p>
            <a:pPr>
              <a:buNone/>
            </a:pPr>
            <a:endParaRPr lang="bn-BD" sz="21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723">
        <p14:switch dir="r"/>
      </p:transition>
    </mc:Choice>
    <mc:Fallback xmlns="">
      <p:transition spd="slow" advTm="187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52810115"/>
              </p:ext>
            </p:extLst>
          </p:nvPr>
        </p:nvGraphicFramePr>
        <p:xfrm>
          <a:off x="-2" y="40193"/>
          <a:ext cx="9144002" cy="678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155642" y="990600"/>
            <a:ext cx="0" cy="363879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1663392"/>
            <a:ext cx="0" cy="305224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55737" y="2362200"/>
            <a:ext cx="0" cy="238501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1349" y="5021259"/>
            <a:ext cx="0" cy="30395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5173237"/>
            <a:ext cx="0" cy="27213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69547" y="4715638"/>
            <a:ext cx="0" cy="51330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3702818"/>
            <a:ext cx="0" cy="12137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0241" y="3982108"/>
            <a:ext cx="0" cy="103915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50936" y="3099080"/>
            <a:ext cx="0" cy="176605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67648" y="4229515"/>
            <a:ext cx="0" cy="86083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23622" y="4519304"/>
            <a:ext cx="10418" cy="58950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8226714">
            <a:off x="3423952" y="3380552"/>
            <a:ext cx="235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  ব  ধা  ন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6142" y="44447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6142" y="61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জনসংখ্যা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3664" y="527287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442" y="58042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642" y="44447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63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512" y="13665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খাদ্য ও জনসংখ্যা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4742" y="64560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55642" y="4629389"/>
            <a:ext cx="0" cy="169521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74742" y="1269940"/>
            <a:ext cx="3529484" cy="3077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চিত্রটি লক্ষ্য কর এবং সংশ্লিষ্ট্য প্রশ্নগুলোর উত্তর দাও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জনসংখ্যা ঘনত্ব কী ?</a:t>
            </a:r>
          </a:p>
          <a:p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কিভাবে মানবসম্পদ উন্নয়ন করা যায়?</a:t>
            </a:r>
          </a:p>
          <a:p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উদ্দীপকের চিত্রটি কোন তত্ত্বের সাথে সামঞ্জস্যপূর্ণ ? ব্যাখ্যা কর।</a:t>
            </a:r>
          </a:p>
          <a:p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 চিত্রে উল্লিখিত ১০০ বছরে যে ব্যবধান রয়েছে তা কীভাবে দূর করা যায়-তোমার মত বিশ্লেষণ কর।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57400" y="5638800"/>
            <a:ext cx="0" cy="6858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2"/>
          </p:cNvCxnSpPr>
          <p:nvPr/>
        </p:nvCxnSpPr>
        <p:spPr>
          <a:xfrm>
            <a:off x="1028700" y="6008132"/>
            <a:ext cx="0" cy="31646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96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07"/>
    </mc:Choice>
    <mc:Fallback xmlns="">
      <p:transition spd="slow" advTm="49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739">
              <a:srgbClr val="C3D69B"/>
            </a:gs>
            <a:gs pos="74479">
              <a:srgbClr val="C3D69B"/>
            </a:gs>
            <a:gs pos="73958">
              <a:srgbClr val="C3D69B"/>
            </a:gs>
            <a:gs pos="72916">
              <a:srgbClr val="C3D69B"/>
            </a:gs>
            <a:gs pos="70833">
              <a:srgbClr val="C3D69B"/>
            </a:gs>
            <a:gs pos="66666">
              <a:srgbClr val="C3D69B"/>
            </a:gs>
            <a:gs pos="58333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6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</a:rPr>
              <a:t>             </a:t>
            </a:r>
            <a:r>
              <a:rPr lang="en-US" sz="8000" b="1" dirty="0" err="1" smtClean="0">
                <a:solidFill>
                  <a:srgbClr val="7030A0"/>
                </a:solidFill>
              </a:rPr>
              <a:t>ধন্যবাদ</a:t>
            </a:r>
            <a:endParaRPr lang="en-US" sz="8000" b="1" dirty="0">
              <a:solidFill>
                <a:srgbClr val="7030A0"/>
              </a:solidFill>
            </a:endParaRPr>
          </a:p>
        </p:txBody>
      </p:sp>
      <p:pic>
        <p:nvPicPr>
          <p:cNvPr id="9" name="Picture 8" descr="F:\PHOTO\Computer 9\purple_onion_flowers_field-wallpaper-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185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703">
        <p14:doors dir="vert"/>
      </p:transition>
    </mc:Choice>
    <mc:Fallback xmlns="">
      <p:transition spd="slow" advTm="17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3398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অর্থনীতি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দ্বিতীয় পত্র</a:t>
            </a:r>
            <a:b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একাদশ-দ্বাদশ শ্রেণি</a:t>
            </a:r>
            <a:b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চতুর্থ অধ্যায়ঃ জনসংখ্যা,মানবসম্পদ এবং আত্মকর্মসংস্থান</a:t>
            </a:r>
            <a:b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ম্যালথাসের জনসংখ্যা তত্ত্ব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৪৫ মিনিট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399">
        <p14:gallery dir="l"/>
      </p:transition>
    </mc:Choice>
    <mc:Fallback xmlns="">
      <p:transition spd="slow" advTm="163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Documents and Settings\User\Desktop\ID-24\Eco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4" y="0"/>
            <a:ext cx="9152327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630534"/>
            <a:ext cx="2286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চীনের জনসংখ্যা</a:t>
            </a:r>
            <a:endParaRPr lang="en-US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181">
        <p:dissolve/>
      </p:transition>
    </mc:Choice>
    <mc:Fallback xmlns="">
      <p:transition spd="slow" advTm="2418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Desktop\ID-24\Ec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1534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4953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ম্যালথাসের জনসংখ্যা তত্ত্ব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370" y="6273225"/>
            <a:ext cx="6172200" cy="58477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ব্রিটিশ অর্থনীতিবিদ থমাস রবার্ট ম্যালথাস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5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3"/>
    </mc:Choice>
    <mc:Fallback xmlns="">
      <p:transition spd="slow" advTm="34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FFCC"/>
          </a:fgClr>
          <a:bgClr>
            <a:schemeClr val="accent3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9704"/>
            <a:ext cx="3657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40318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ম্যালথাসের জনসংখ্যা তত্ত্ব ব্যাখ্যা করতে পারবে।</a:t>
            </a:r>
          </a:p>
          <a:p>
            <a:endPara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জনসংখ্যা ও খাদ্য উৎপাদনের মধ্যে সম্পর্ক ব্যাখ্যা করতে পারবে।</a:t>
            </a:r>
          </a:p>
          <a:p>
            <a:endPara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ম্যালথাসীয় চক্র ব্যাখ্যা করতে পারবে।</a:t>
            </a:r>
          </a:p>
          <a:p>
            <a:endPara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ম্যালথাসের </a:t>
            </a:r>
            <a:r>
              <a:rPr lang="bn-IN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জনসংখ্যা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তত্ত্ব এর সমালোচনা করতে পারবে।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7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710">
        <p:dissolve/>
      </p:transition>
    </mc:Choice>
    <mc:Fallback xmlns="">
      <p:transition spd="slow" advTm="1771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ID-24\Eco-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36" y="-10886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62600" y="304800"/>
            <a:ext cx="3429000" cy="15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জনসংখ্যা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147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User\Desktop\ID-24\Eco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29718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Desktop\ID-24\Eco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497370" cy="3886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Desktop\ID-24\Eco-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971800"/>
            <a:ext cx="4648200" cy="38862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Desktop\ID-24\Eco-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0"/>
            <a:ext cx="4648200" cy="2971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8"/>
    </mc:Choice>
    <mc:Fallback xmlns="">
      <p:transition spd="slow" advTm="21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2830"/>
          </a:xfrm>
          <a:prstGeom prst="rect">
            <a:avLst/>
          </a:prstGeom>
          <a:pattFill prst="sphere">
            <a:fgClr>
              <a:srgbClr val="92D050"/>
            </a:fgClr>
            <a:bgClr>
              <a:schemeClr val="bg1"/>
            </a:bgClr>
          </a:patt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</a:t>
            </a:r>
            <a:r>
              <a:rPr kumimoji="0" lang="bn-IN" sz="49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kumimoji="0" lang="bn-BD" sz="49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ম্যালথাসের জনসংখ্যা তত্ত্ব</a:t>
            </a:r>
            <a:r>
              <a:rPr kumimoji="0" lang="en-US" sz="49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r>
              <a:rPr kumimoji="0" lang="bn-BD" sz="49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১৭৯৮ খ্রিষ্টাব্দে ইংরেজ অর্থনীতিবিদ টমাস রবার্ট ম্যালথাস তাঁর</a:t>
            </a:r>
            <a:endParaRPr kumimoji="0" lang="bn-IN" sz="3200" b="1" i="0" u="none" strike="noStrike" kern="0" cap="none" spc="0" normalizeH="0" baseline="0" noProof="0" dirty="0" smtClean="0">
              <a:ln>
                <a:noFill/>
              </a:ln>
              <a:solidFill>
                <a:srgbClr val="5C1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kern="0" noProof="0" dirty="0" smtClean="0"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“</a:t>
            </a:r>
            <a:r>
              <a:rPr lang="en-US" sz="3200" b="1" kern="0" noProof="0" dirty="0" smtClean="0"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NikoshBAN" pitchFamily="2" charset="0"/>
              </a:rPr>
              <a:t>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Essay on the Principles of Population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নামক</a:t>
            </a:r>
            <a:r>
              <a:rPr kumimoji="0" lang="bn-IN" sz="3200" b="1" i="0" u="none" strike="noStrike" kern="0" cap="none" spc="0" normalizeH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বইয়ে জনসংখ্যা  সম্বন্ধে একটি তত্ত্ব প্রচার করেন। তত্ত্বটি তাঁর নামানুসারে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ম্যালথাসের জনসংখ্যা তত্ত্ব নামে পরিচিত। ম্যালথাসের মতে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“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মানুষের অতি প্রজনন ক্ষমতার জন্য জনসংখ্যা দ্রুত বাড়ে এবং তার উপর কোন নিয়ন্ত্রণ আরোপ না করলে প্রতি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পঁচিশ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বছরে একটি দেশের জনসংখ্যা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দ্বিগুণ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হয়।</a:t>
            </a:r>
            <a:r>
              <a:rPr kumimoji="0" lang="bn-I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”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তাঁর মতে জনসংখ্যা বাড়ে 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জ্যামিতিক হারে যেমন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-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১,২,৪,৮,১৬ </a:t>
            </a:r>
            <a:endParaRPr kumimoji="0" lang="bn-IN" sz="3200" b="1" i="0" u="none" strike="noStrike" kern="0" cap="none" spc="0" normalizeH="0" baseline="0" noProof="0" dirty="0" smtClean="0">
              <a:ln>
                <a:noFill/>
              </a:ln>
              <a:solidFill>
                <a:srgbClr val="5C1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kumimoji="0" lang="bn-IN" sz="3200" b="1" i="0" u="none" strike="noStrike" kern="0" cap="none" spc="0" normalizeH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            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এবং </a:t>
            </a:r>
            <a:endParaRPr kumimoji="0" lang="bn-IN" sz="3200" b="1" i="0" u="none" strike="noStrike" kern="0" cap="none" spc="0" normalizeH="0" baseline="0" noProof="0" dirty="0" smtClean="0">
              <a:ln>
                <a:noFill/>
              </a:ln>
              <a:solidFill>
                <a:srgbClr val="5C1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খাদ্য উৎপাদন বাড়ে গানিতিক হারে -১,২,৩,৪,৫ 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C1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5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70"/>
    </mc:Choice>
    <mc:Fallback xmlns="">
      <p:transition spd="slow" advTm="117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|1.6|13.5|4.8|1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7|1.9|4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|0.8|0.5|0.9|40.7|1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5.9|3.6|20.7|4.2|2.2|1.3|1.6|1.2|6.1|3.1|2.8|26.1|13.2|2.2|1.3|1.4|1.4|21.7|5.4|8.6|5.8|5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1|12.1|37.1|16.3|20.4|49.8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20.1|4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7.7|5.3|21.6|1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.5|60.8|64.8|101.7|71.1|12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7|4.6|1.8|1.4|1.2|2.4|6.5|12.6|1.7|1.2|1.6|2.7|6.8|6.5|2.2|1.2|1.2|2|1.3|7.6|1.4|1.2|1.2|1.5|3.4|5|1.3|0.9|1|2.4|2.4|4.4|3.3|4.2|3.7|5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2|8.8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3.4|3.6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2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1040</Words>
  <Application>Microsoft Office PowerPoint</Application>
  <PresentationFormat>On-screen Show (4:3)</PresentationFormat>
  <Paragraphs>193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Grid</vt:lpstr>
      <vt:lpstr>PowerPoint Presentation</vt:lpstr>
      <vt:lpstr>PowerPoint Presentation</vt:lpstr>
      <vt:lpstr>অর্থনীতি দ্বিতীয় পত্র একাদশ-দ্বাদশ শ্রেণি চতুর্থ অধ্যায়ঃ জনসংখ্যা,মানবসম্পদ এবং আত্মকর্মসংস্থান আজকের পাঠ : ম্যালথাসের জনসংখ্যা তত্ত্ব সময়:৪৫ মিনিট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দলীয় কাজ: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ASUS</dc:creator>
  <cp:lastModifiedBy>Md. Moshiur Rahman</cp:lastModifiedBy>
  <cp:revision>467</cp:revision>
  <dcterms:created xsi:type="dcterms:W3CDTF">2006-08-16T00:00:00Z</dcterms:created>
  <dcterms:modified xsi:type="dcterms:W3CDTF">2020-06-10T09:02:21Z</dcterms:modified>
</cp:coreProperties>
</file>