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handoutMasterIdLst>
    <p:handoutMasterId r:id="rId29"/>
  </p:handoutMasterIdLst>
  <p:sldIdLst>
    <p:sldId id="550" r:id="rId2"/>
    <p:sldId id="517" r:id="rId3"/>
    <p:sldId id="553" r:id="rId4"/>
    <p:sldId id="415" r:id="rId5"/>
    <p:sldId id="544" r:id="rId6"/>
    <p:sldId id="420" r:id="rId7"/>
    <p:sldId id="554" r:id="rId8"/>
    <p:sldId id="421" r:id="rId9"/>
    <p:sldId id="555" r:id="rId10"/>
    <p:sldId id="556" r:id="rId11"/>
    <p:sldId id="501" r:id="rId12"/>
    <p:sldId id="441" r:id="rId13"/>
    <p:sldId id="511" r:id="rId14"/>
    <p:sldId id="558" r:id="rId15"/>
    <p:sldId id="456" r:id="rId16"/>
    <p:sldId id="531" r:id="rId17"/>
    <p:sldId id="559" r:id="rId18"/>
    <p:sldId id="560" r:id="rId19"/>
    <p:sldId id="561" r:id="rId20"/>
    <p:sldId id="526" r:id="rId21"/>
    <p:sldId id="527" r:id="rId22"/>
    <p:sldId id="528" r:id="rId23"/>
    <p:sldId id="471" r:id="rId24"/>
    <p:sldId id="473" r:id="rId25"/>
    <p:sldId id="542" r:id="rId26"/>
    <p:sldId id="551" r:id="rId27"/>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47" autoAdjust="0"/>
    <p:restoredTop sz="94660"/>
  </p:normalViewPr>
  <p:slideViewPr>
    <p:cSldViewPr snapToGrid="0">
      <p:cViewPr varScale="1">
        <p:scale>
          <a:sx n="61" d="100"/>
          <a:sy n="61"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Tuesday, June 9,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Tuesday, June 9,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6/9/2020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28.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r de lotus - PicMix"/>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9545" y="331076"/>
            <a:ext cx="13179972" cy="7439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8E457F3A-3CDA-42B0-B036-2A898D239837}"/>
              </a:ext>
            </a:extLst>
          </p:cNvPr>
          <p:cNvSpPr txBox="1"/>
          <p:nvPr/>
        </p:nvSpPr>
        <p:spPr>
          <a:xfrm>
            <a:off x="6889533" y="917048"/>
            <a:ext cx="5423335"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54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مرحباً بكم أيها الأحباب</a:t>
            </a:r>
            <a:endParaRPr lang="en-US" sz="54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0670061"/>
      </p:ext>
    </p:extLst>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94118E-6 1.7284E-6 L -2.94118E-6 -0.07215 " pathEditMode="relative" rAng="0" ptsTypes="AA">
                                      <p:cBhvr>
                                        <p:cTn id="6" dur="1000" accel="50000" decel="50000" autoRev="1" fill="hold">
                                          <p:stCondLst>
                                            <p:cond delay="0"/>
                                          </p:stCondLst>
                                        </p:cTn>
                                        <p:tgtEl>
                                          <p:spTgt spid="4"/>
                                        </p:tgtEl>
                                        <p:attrNameLst>
                                          <p:attrName>ppt_x</p:attrName>
                                          <p:attrName>ppt_y</p:attrName>
                                        </p:attrNameLst>
                                      </p:cBhvr>
                                      <p:rCtr x="0" y="-3607"/>
                                    </p:animMotion>
                                    <p:animRot by="1500000">
                                      <p:cBhvr>
                                        <p:cTn id="7" dur="500" fill="hold">
                                          <p:stCondLst>
                                            <p:cond delay="0"/>
                                          </p:stCondLst>
                                        </p:cTn>
                                        <p:tgtEl>
                                          <p:spTgt spid="4"/>
                                        </p:tgtEl>
                                        <p:attrNameLst>
                                          <p:attrName>r</p:attrName>
                                        </p:attrNameLst>
                                      </p:cBhvr>
                                    </p:animRot>
                                    <p:animRot by="-1500000">
                                      <p:cBhvr>
                                        <p:cTn id="8" dur="500" fill="hold">
                                          <p:stCondLst>
                                            <p:cond delay="500"/>
                                          </p:stCondLst>
                                        </p:cTn>
                                        <p:tgtEl>
                                          <p:spTgt spid="4"/>
                                        </p:tgtEl>
                                        <p:attrNameLst>
                                          <p:attrName>r</p:attrName>
                                        </p:attrNameLst>
                                      </p:cBhvr>
                                    </p:animRot>
                                    <p:animRot by="-1500000">
                                      <p:cBhvr>
                                        <p:cTn id="9" dur="500" fill="hold">
                                          <p:stCondLst>
                                            <p:cond delay="1000"/>
                                          </p:stCondLst>
                                        </p:cTn>
                                        <p:tgtEl>
                                          <p:spTgt spid="4"/>
                                        </p:tgtEl>
                                        <p:attrNameLst>
                                          <p:attrName>r</p:attrName>
                                        </p:attrNameLst>
                                      </p:cBhvr>
                                    </p:animRot>
                                    <p:animRot by="1500000">
                                      <p:cBhvr>
                                        <p:cTn id="10" dur="500" fill="hold">
                                          <p:stCondLst>
                                            <p:cond delay="15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861" y="206106"/>
            <a:ext cx="13253546" cy="707886"/>
          </a:xfrm>
          <a:prstGeom prst="rect">
            <a:avLst/>
          </a:prstGeom>
          <a:noFill/>
        </p:spPr>
        <p:txBody>
          <a:bodyPr wrap="square" lIns="91440" tIns="45720" rIns="91440" bIns="45720">
            <a:spAutoFit/>
          </a:bodyPr>
          <a:lstStyle/>
          <a:p>
            <a:pPr algn="ctr" rtl="1"/>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البحث عن الكلمات التالية في معجم عربي وتسجيل معانيها ثم تكوين الجمل</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هرب</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فرّ</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650190"/>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هرب الرجل من السجن</a:t>
            </a:r>
            <a:endParaRPr lang="en-US" sz="2600" b="1" dirty="0"/>
          </a:p>
        </p:txBody>
      </p:sp>
      <p:sp>
        <p:nvSpPr>
          <p:cNvPr id="12" name="Rounded Rectangle 11"/>
          <p:cNvSpPr/>
          <p:nvPr/>
        </p:nvSpPr>
        <p:spPr>
          <a:xfrm>
            <a:off x="7104989" y="977469"/>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ينقل</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يحمل / يخبر</a:t>
            </a:r>
            <a:endParaRPr lang="en-US" sz="3200" b="1"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7104989" y="6650190"/>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يصدر الصحافيون الأخبار الجديدة يومياً</a:t>
            </a:r>
            <a:endParaRPr lang="en-US" sz="2600" b="1" dirty="0"/>
          </a:p>
        </p:txBody>
      </p:sp>
      <p:sp>
        <p:nvSpPr>
          <p:cNvPr id="15" name="Rounded Rectangle 14"/>
          <p:cNvSpPr/>
          <p:nvPr/>
        </p:nvSpPr>
        <p:spPr>
          <a:xfrm>
            <a:off x="3731174" y="964307"/>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رحم</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أشفق/ ترحّم</a:t>
            </a:r>
            <a:endParaRPr lang="en-US" sz="32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3731174" y="6637028"/>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رحم الله تعالى شريح القاضي</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عام</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سنة</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637028"/>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كل عام وأنتم بألف خير</a:t>
            </a:r>
            <a:endParaRPr lang="en-US" sz="2600" b="1"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516" y="2780497"/>
            <a:ext cx="3007349" cy="360714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884" y="2756090"/>
            <a:ext cx="2998986" cy="3631551"/>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80" y="2735804"/>
            <a:ext cx="3017850" cy="3651836"/>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5979" y="2735803"/>
            <a:ext cx="2974760" cy="3651837"/>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7222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amond(in)">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circle(in)">
                                      <p:cBhvr>
                                        <p:cTn id="71" dur="10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7" dur="500" fill="hold"/>
                                        <p:tgtEl>
                                          <p:spTgt spid="16"/>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anim calcmode="lin" valueType="num">
                                      <p:cBhvr>
                                        <p:cTn id="97" dur="500" fill="hold"/>
                                        <p:tgtEl>
                                          <p:spTgt spid="17"/>
                                        </p:tgtEl>
                                        <p:attrNameLst>
                                          <p:attrName>ppt_x</p:attrName>
                                        </p:attrNameLst>
                                      </p:cBhvr>
                                      <p:tavLst>
                                        <p:tav tm="0">
                                          <p:val>
                                            <p:strVal val="#ppt_x"/>
                                          </p:val>
                                        </p:tav>
                                        <p:tav tm="100000">
                                          <p:val>
                                            <p:strVal val="#ppt_x"/>
                                          </p:val>
                                        </p:tav>
                                      </p:tavLst>
                                    </p:anim>
                                    <p:anim calcmode="lin" valueType="num">
                                      <p:cBhvr>
                                        <p:cTn id="9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heel(1)">
                                      <p:cBhvr>
                                        <p:cTn id="103" dur="1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p:cTn id="116"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7"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8"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9" dur="500" fill="hold"/>
                                        <p:tgtEl>
                                          <p:spTgt spid="19"/>
                                        </p:tgtEl>
                                        <p:attrNameLst>
                                          <p:attrName>ppt_h</p:attrName>
                                        </p:attrNameLst>
                                      </p:cBhvr>
                                      <p:tavLst>
                                        <p:tav tm="0">
                                          <p:val>
                                            <p:strVal val="#ppt_h"/>
                                          </p:val>
                                        </p:tav>
                                        <p:tav tm="100000">
                                          <p:val>
                                            <p:strVal val="#ppt_h"/>
                                          </p:val>
                                        </p:tav>
                                      </p:tavLst>
                                    </p:anim>
                                    <p:anim calcmode="lin" valueType="num">
                                      <p:cBhvr>
                                        <p:cTn id="120"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1"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2"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3" dur="500" decel="50000">
                                          <p:stCondLst>
                                            <p:cond delay="0"/>
                                          </p:stCondLst>
                                        </p:cTn>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anim calcmode="lin" valueType="num">
                                      <p:cBhvr>
                                        <p:cTn id="129" dur="500" fill="hold"/>
                                        <p:tgtEl>
                                          <p:spTgt spid="20"/>
                                        </p:tgtEl>
                                        <p:attrNameLst>
                                          <p:attrName>ppt_x</p:attrName>
                                        </p:attrNameLst>
                                      </p:cBhvr>
                                      <p:tavLst>
                                        <p:tav tm="0">
                                          <p:val>
                                            <p:strVal val="#ppt_x"/>
                                          </p:val>
                                        </p:tav>
                                        <p:tav tm="100000">
                                          <p:val>
                                            <p:strVal val="#ppt_x"/>
                                          </p:val>
                                        </p:tav>
                                      </p:tavLst>
                                    </p:anim>
                                    <p:anim calcmode="lin" valueType="num">
                                      <p:cBhvr>
                                        <p:cTn id="1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0" presetClass="entr" presetSubtype="0" fill="hold"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wedge">
                                      <p:cBhvr>
                                        <p:cTn id="1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600" b="1" dirty="0">
                <a:solidFill>
                  <a:schemeClr val="tx1"/>
                </a:solidFill>
              </a:rPr>
              <a:t>خمس  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5218388" y="446415"/>
            <a:ext cx="3237764"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الوحدي</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633948" y="2209800"/>
            <a:ext cx="4822204" cy="4801581"/>
          </a:xfrm>
          <a:prstGeom prst="verticalScroll">
            <a:avLst/>
          </a:prstGeom>
          <a:ln w="38100"/>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lIns="78365" tIns="39183" rIns="78365" bIns="39183" rtlCol="0" anchor="ctr"/>
          <a:lstStyle/>
          <a:p>
            <a:pPr algn="ctr" rtl="1"/>
            <a:r>
              <a:rPr lang="ar-MA" sz="3600" b="1" dirty="0">
                <a:solidFill>
                  <a:schemeClr val="tx1"/>
                </a:solidFill>
              </a:rPr>
              <a:t>اكتب معاني الكلمات</a:t>
            </a:r>
            <a:r>
              <a:rPr lang="en-US" sz="3600" b="1" dirty="0">
                <a:solidFill>
                  <a:schemeClr val="tx1"/>
                </a:solidFill>
              </a:rPr>
              <a:t> </a:t>
            </a:r>
            <a:r>
              <a:rPr lang="ar-MA" sz="3600" b="1" dirty="0" smtClean="0">
                <a:solidFill>
                  <a:schemeClr val="tx1"/>
                </a:solidFill>
              </a:rPr>
              <a:t>الآتية</a:t>
            </a:r>
            <a:r>
              <a:rPr lang="en-US" sz="3600" b="1" dirty="0" smtClean="0">
                <a:solidFill>
                  <a:schemeClr val="tx1"/>
                </a:solidFill>
              </a:rPr>
              <a:t> </a:t>
            </a:r>
            <a:r>
              <a:rPr lang="ar-MA" sz="3600" b="1" dirty="0" smtClean="0">
                <a:solidFill>
                  <a:schemeClr val="tx1"/>
                </a:solidFill>
              </a:rPr>
              <a:t>من المعجم العربي </a:t>
            </a:r>
            <a:r>
              <a:rPr lang="ar-MA" sz="3600" b="1" dirty="0">
                <a:solidFill>
                  <a:schemeClr val="tx1"/>
                </a:solidFill>
              </a:rPr>
              <a:t>ثم اجعلها في جملة مفيدة</a:t>
            </a:r>
            <a:r>
              <a:rPr lang="en-US" sz="3600" b="1" dirty="0">
                <a:solidFill>
                  <a:schemeClr val="tx1"/>
                </a:solidFill>
              </a:rPr>
              <a:t> </a:t>
            </a:r>
            <a:r>
              <a:rPr lang="ar-MA" sz="3600" b="1" dirty="0">
                <a:solidFill>
                  <a:schemeClr val="tx1"/>
                </a:solidFill>
              </a:rPr>
              <a:t>من عندك:</a:t>
            </a:r>
          </a:p>
          <a:p>
            <a:pPr algn="ctr" rtl="1"/>
            <a:r>
              <a:rPr lang="ar-MA" sz="3600" b="1" dirty="0" smtClean="0">
                <a:solidFill>
                  <a:schemeClr val="tx1"/>
                </a:solidFill>
              </a:rPr>
              <a:t>رجع، يفوت، ينقل، رحم، هرب .</a:t>
            </a:r>
            <a:endParaRPr lang="en-US" sz="3600" b="1"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818156" y="2047978"/>
            <a:ext cx="6025506" cy="5423338"/>
          </a:xfrm>
          <a:prstGeom prst="ellipse">
            <a:avLst/>
          </a:prstGeom>
          <a:ln>
            <a:noFill/>
          </a:ln>
          <a:effectLst>
            <a:softEdge rad="112500"/>
          </a:effectLst>
        </p:spPr>
      </p:pic>
    </p:spTree>
    <p:extLst>
      <p:ext uri="{BB962C8B-B14F-4D97-AF65-F5344CB8AC3E}">
        <p14:creationId xmlns:p14="http://schemas.microsoft.com/office/powerpoint/2010/main" val="37151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style.rotation</p:attrName>
                                        </p:attrNameLst>
                                      </p:cBhvr>
                                      <p:tavLst>
                                        <p:tav tm="0">
                                          <p:val>
                                            <p:fltVal val="720"/>
                                          </p:val>
                                        </p:tav>
                                        <p:tav tm="100000">
                                          <p:val>
                                            <p:fltVal val="0"/>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by="(-#ppt_w*2)" calcmode="lin" valueType="num">
                                      <p:cBhvr rctx="PPT">
                                        <p:cTn id="37" dur="250" autoRev="1" fill="hold">
                                          <p:stCondLst>
                                            <p:cond delay="0"/>
                                          </p:stCondLst>
                                        </p:cTn>
                                        <p:tgtEl>
                                          <p:spTgt spid="12"/>
                                        </p:tgtEl>
                                        <p:attrNameLst>
                                          <p:attrName>ppt_w</p:attrName>
                                        </p:attrNameLst>
                                      </p:cBhvr>
                                    </p:anim>
                                    <p:anim by="(#ppt_w*0.50)" calcmode="lin" valueType="num">
                                      <p:cBhvr>
                                        <p:cTn id="38" dur="250" decel="50000" autoRev="1" fill="hold">
                                          <p:stCondLst>
                                            <p:cond delay="0"/>
                                          </p:stCondLst>
                                        </p:cTn>
                                        <p:tgtEl>
                                          <p:spTgt spid="12"/>
                                        </p:tgtEl>
                                        <p:attrNameLst>
                                          <p:attrName>ppt_x</p:attrName>
                                        </p:attrNameLst>
                                      </p:cBhvr>
                                    </p:anim>
                                    <p:anim from="(-#ppt_h/2)" to="(#ppt_y)" calcmode="lin" valueType="num">
                                      <p:cBhvr>
                                        <p:cTn id="39" dur="500" fill="hold">
                                          <p:stCondLst>
                                            <p:cond delay="0"/>
                                          </p:stCondLst>
                                        </p:cTn>
                                        <p:tgtEl>
                                          <p:spTgt spid="12"/>
                                        </p:tgtEl>
                                        <p:attrNameLst>
                                          <p:attrName>ppt_y</p:attrName>
                                        </p:attrNameLst>
                                      </p:cBhvr>
                                    </p:anim>
                                    <p:animRot by="21600000">
                                      <p:cBhvr>
                                        <p:cTn id="40"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لما رجع .... .... إلى البيت، قال الابن لأبيه: فضحتني يا أبي.</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b="1" dirty="0" smtClean="0"/>
              <a:t>شريح </a:t>
            </a:r>
            <a:r>
              <a:rPr lang="en-US" sz="3200" b="1" dirty="0" smtClean="0"/>
              <a:t>-</a:t>
            </a:r>
            <a:r>
              <a:rPr lang="ar-MA" sz="3200" b="1" dirty="0" smtClean="0"/>
              <a:t>  وابنه</a:t>
            </a:r>
            <a:endParaRPr lang="en-US" sz="3200" b="1" dirty="0"/>
          </a:p>
        </p:txBody>
      </p:sp>
      <p:sp>
        <p:nvSpPr>
          <p:cNvPr id="8" name="Rectangle 7"/>
          <p:cNvSpPr/>
          <p:nvPr/>
        </p:nvSpPr>
        <p:spPr>
          <a:xfrm>
            <a:off x="4177862" y="2609227"/>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قال شريح ..... أن أخبرك بأن الحق لهم فتصالحهم صلحا</a:t>
            </a:r>
            <a:endParaRPr lang="en-US" sz="3200" b="1" dirty="0">
              <a:solidFill>
                <a:schemeClr val="tx1"/>
              </a:solidFill>
            </a:endParaRPr>
          </a:p>
        </p:txBody>
      </p:sp>
      <p:sp>
        <p:nvSpPr>
          <p:cNvPr id="12" name="Rectangle 11"/>
          <p:cNvSpPr/>
          <p:nvPr/>
        </p:nvSpPr>
        <p:spPr>
          <a:xfrm>
            <a:off x="466007" y="2629155"/>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t>لقد خشيت</a:t>
            </a:r>
            <a:endParaRPr lang="en-US" sz="3200" b="1" dirty="0"/>
          </a:p>
        </p:txBody>
      </p:sp>
      <p:sp>
        <p:nvSpPr>
          <p:cNvPr id="13" name="Rectangle 12"/>
          <p:cNvSpPr/>
          <p:nvPr/>
        </p:nvSpPr>
        <p:spPr>
          <a:xfrm>
            <a:off x="4177862" y="3618785"/>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وقد ضمن ولد لشريح رجلاً، ثم .... الرجل.</a:t>
            </a:r>
            <a:endParaRPr lang="en-US" sz="3200" b="1" dirty="0">
              <a:solidFill>
                <a:schemeClr val="tx1"/>
              </a:solidFill>
            </a:endParaRPr>
          </a:p>
        </p:txBody>
      </p:sp>
      <p:sp>
        <p:nvSpPr>
          <p:cNvPr id="14" name="Rectangle 13"/>
          <p:cNvSpPr/>
          <p:nvPr/>
        </p:nvSpPr>
        <p:spPr>
          <a:xfrm>
            <a:off x="451940" y="3642118"/>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solidFill>
                  <a:schemeClr val="tx1"/>
                </a:solidFill>
              </a:rPr>
              <a:t>هرب</a:t>
            </a:r>
            <a:endParaRPr lang="en-US" sz="3200" b="1" dirty="0">
              <a:solidFill>
                <a:schemeClr val="tx1"/>
              </a:solidFill>
            </a:endParaRPr>
          </a:p>
        </p:txBody>
      </p:sp>
      <p:sp>
        <p:nvSpPr>
          <p:cNvPr id="15" name="Rectangle 14"/>
          <p:cNvSpPr/>
          <p:nvPr/>
        </p:nvSpPr>
        <p:spPr>
          <a:xfrm>
            <a:off x="4177862" y="4751985"/>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فسجن شريح ..... بالرجل الهارب.</a:t>
            </a:r>
            <a:endParaRPr lang="en-US" sz="3200" b="1" dirty="0">
              <a:solidFill>
                <a:schemeClr val="tx1"/>
              </a:solidFill>
            </a:endParaRPr>
          </a:p>
        </p:txBody>
      </p:sp>
      <p:sp>
        <p:nvSpPr>
          <p:cNvPr id="16" name="Rectangle 15"/>
          <p:cNvSpPr/>
          <p:nvPr/>
        </p:nvSpPr>
        <p:spPr>
          <a:xfrm>
            <a:off x="451940" y="4737414"/>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smtClean="0"/>
              <a:t>ولده</a:t>
            </a:r>
            <a:endParaRPr lang="en-US" sz="3200" b="1" dirty="0"/>
          </a:p>
        </p:txBody>
      </p:sp>
      <p:sp>
        <p:nvSpPr>
          <p:cNvPr id="17" name="Rectangle 16"/>
          <p:cNvSpPr/>
          <p:nvPr/>
        </p:nvSpPr>
        <p:spPr>
          <a:xfrm>
            <a:off x="4177862" y="5825800"/>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وكان شريح ينقل له .... بيده كل يوم إلى السجن.</a:t>
            </a:r>
            <a:endParaRPr lang="en-US" sz="3200" b="1" dirty="0">
              <a:solidFill>
                <a:schemeClr val="tx1"/>
              </a:solidFill>
            </a:endParaRPr>
          </a:p>
        </p:txBody>
      </p:sp>
      <p:sp>
        <p:nvSpPr>
          <p:cNvPr id="18" name="Rectangle 17"/>
          <p:cNvSpPr/>
          <p:nvPr/>
        </p:nvSpPr>
        <p:spPr>
          <a:xfrm>
            <a:off x="451940" y="5846399"/>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طعامه</a:t>
            </a:r>
            <a:endParaRPr lang="en-US" sz="3200" b="1" dirty="0"/>
          </a:p>
        </p:txBody>
      </p:sp>
      <p:sp>
        <p:nvSpPr>
          <p:cNvPr id="19" name="Rectangle 18"/>
          <p:cNvSpPr/>
          <p:nvPr/>
        </p:nvSpPr>
        <p:spPr>
          <a:xfrm>
            <a:off x="4177862" y="6894797"/>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a:solidFill>
                  <a:schemeClr val="tx1"/>
                </a:solidFill>
              </a:rPr>
              <a:t>. </a:t>
            </a:r>
            <a:r>
              <a:rPr lang="ar-MA" sz="3200" b="1" dirty="0" smtClean="0">
                <a:solidFill>
                  <a:schemeClr val="tx1"/>
                </a:solidFill>
              </a:rPr>
              <a:t>رحم الله شريح القاضي، فقد أقام ..... بين الناس ستين عاماً.</a:t>
            </a:r>
            <a:endParaRPr lang="en-US" sz="3200" b="1" dirty="0">
              <a:solidFill>
                <a:schemeClr val="tx1"/>
              </a:solidFill>
            </a:endParaRPr>
          </a:p>
        </p:txBody>
      </p:sp>
      <p:sp>
        <p:nvSpPr>
          <p:cNvPr id="20" name="Rectangle 19"/>
          <p:cNvSpPr/>
          <p:nvPr/>
        </p:nvSpPr>
        <p:spPr>
          <a:xfrm>
            <a:off x="451940" y="6910428"/>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العدل والإنصاف</a:t>
            </a:r>
            <a:endParaRPr lang="en-US" sz="3200" b="1" dirty="0"/>
          </a:p>
        </p:txBody>
      </p:sp>
      <p:sp>
        <p:nvSpPr>
          <p:cNvPr id="21" name="Rectangle 20"/>
          <p:cNvSpPr/>
          <p:nvPr/>
        </p:nvSpPr>
        <p:spPr>
          <a:xfrm>
            <a:off x="1669473" y="467711"/>
            <a:ext cx="10406913" cy="769441"/>
          </a:xfrm>
          <a:prstGeom prst="rect">
            <a:avLst/>
          </a:prstGeom>
          <a:noFill/>
        </p:spPr>
        <p:txBody>
          <a:bodyPr wrap="square" lIns="91440" tIns="45720" rIns="91440" bIns="45720">
            <a:spAutoFit/>
          </a:bodyPr>
          <a:lstStyle/>
          <a:p>
            <a:pPr algn="ctr"/>
            <a:r>
              <a:rPr lang="ar-MA"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39136165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strVal val="#ppt_w*0.70"/>
                                          </p:val>
                                        </p:tav>
                                        <p:tav tm="100000">
                                          <p:val>
                                            <p:strVal val="#ppt_w"/>
                                          </p:val>
                                        </p:tav>
                                      </p:tavLst>
                                    </p:anim>
                                    <p:anim calcmode="lin" valueType="num">
                                      <p:cBhvr>
                                        <p:cTn id="51" dur="1000" fill="hold"/>
                                        <p:tgtEl>
                                          <p:spTgt spid="17"/>
                                        </p:tgtEl>
                                        <p:attrNameLst>
                                          <p:attrName>ppt_h</p:attrName>
                                        </p:attrNameLst>
                                      </p:cBhvr>
                                      <p:tavLst>
                                        <p:tav tm="0">
                                          <p:val>
                                            <p:strVal val="#ppt_h"/>
                                          </p:val>
                                        </p:tav>
                                        <p:tav tm="100000">
                                          <p:val>
                                            <p:strVal val="#ppt_h"/>
                                          </p:val>
                                        </p:tav>
                                      </p:tavLst>
                                    </p:anim>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strVal val="#ppt_w*0.70"/>
                                          </p:val>
                                        </p:tav>
                                        <p:tav tm="100000">
                                          <p:val>
                                            <p:strVal val="#ppt_w"/>
                                          </p:val>
                                        </p:tav>
                                      </p:tavLst>
                                    </p:anim>
                                    <p:anim calcmode="lin" valueType="num">
                                      <p:cBhvr>
                                        <p:cTn id="58" dur="1000" fill="hold"/>
                                        <p:tgtEl>
                                          <p:spTgt spid="19"/>
                                        </p:tgtEl>
                                        <p:attrNameLst>
                                          <p:attrName>ppt_h</p:attrName>
                                        </p:attrNameLst>
                                      </p:cBhvr>
                                      <p:tavLst>
                                        <p:tav tm="0">
                                          <p:val>
                                            <p:strVal val="#ppt_h"/>
                                          </p:val>
                                        </p:tav>
                                        <p:tav tm="100000">
                                          <p:val>
                                            <p:strVal val="#ppt_h"/>
                                          </p:val>
                                        </p:tav>
                                      </p:tavLst>
                                    </p:anim>
                                    <p:animEffect transition="in" filter="fade">
                                      <p:cBhvr>
                                        <p:cTn id="59" dur="1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7"/>
                                        </p:tgtEl>
                                        <p:attrNameLst>
                                          <p:attrName>ppt_y</p:attrName>
                                        </p:attrNameLst>
                                      </p:cBhvr>
                                      <p:tavLst>
                                        <p:tav tm="0">
                                          <p:val>
                                            <p:strVal val="#ppt_y"/>
                                          </p:val>
                                        </p:tav>
                                        <p:tav tm="100000">
                                          <p:val>
                                            <p:strVal val="#ppt_y"/>
                                          </p:val>
                                        </p:tav>
                                      </p:tavLst>
                                    </p:anim>
                                    <p:anim calcmode="lin" valueType="num">
                                      <p:cBhvr>
                                        <p:cTn id="6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2"/>
                                        </p:tgtEl>
                                        <p:attrNameLst>
                                          <p:attrName>ppt_y</p:attrName>
                                        </p:attrNameLst>
                                      </p:cBhvr>
                                      <p:tavLst>
                                        <p:tav tm="0">
                                          <p:val>
                                            <p:strVal val="#ppt_y"/>
                                          </p:val>
                                        </p:tav>
                                        <p:tav tm="100000">
                                          <p:val>
                                            <p:strVal val="#ppt_y"/>
                                          </p:val>
                                        </p:tav>
                                      </p:tavLst>
                                    </p:anim>
                                    <p:anim calcmode="lin" valueType="num">
                                      <p:cBhvr>
                                        <p:cTn id="7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4"/>
                                        </p:tgtEl>
                                        <p:attrNameLst>
                                          <p:attrName>ppt_y</p:attrName>
                                        </p:attrNameLst>
                                      </p:cBhvr>
                                      <p:tavLst>
                                        <p:tav tm="0">
                                          <p:val>
                                            <p:strVal val="#ppt_y"/>
                                          </p:val>
                                        </p:tav>
                                        <p:tav tm="100000">
                                          <p:val>
                                            <p:strVal val="#ppt_y"/>
                                          </p:val>
                                        </p:tav>
                                      </p:tavLst>
                                    </p:anim>
                                    <p:anim calcmode="lin" valueType="num">
                                      <p:cBhvr>
                                        <p:cTn id="8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6"/>
                                        </p:tgtEl>
                                        <p:attrNameLst>
                                          <p:attrName>ppt_y</p:attrName>
                                        </p:attrNameLst>
                                      </p:cBhvr>
                                      <p:tavLst>
                                        <p:tav tm="0">
                                          <p:val>
                                            <p:strVal val="#ppt_y"/>
                                          </p:val>
                                        </p:tav>
                                        <p:tav tm="100000">
                                          <p:val>
                                            <p:strVal val="#ppt_y"/>
                                          </p:val>
                                        </p:tav>
                                      </p:tavLst>
                                    </p:anim>
                                    <p:anim calcmode="lin" valueType="num">
                                      <p:cBhvr>
                                        <p:cTn id="9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8"/>
                                        </p:tgtEl>
                                        <p:attrNameLst>
                                          <p:attrName>ppt_y</p:attrName>
                                        </p:attrNameLst>
                                      </p:cBhvr>
                                      <p:tavLst>
                                        <p:tav tm="0">
                                          <p:val>
                                            <p:strVal val="#ppt_y"/>
                                          </p:val>
                                        </p:tav>
                                        <p:tav tm="100000">
                                          <p:val>
                                            <p:strVal val="#ppt_y"/>
                                          </p:val>
                                        </p:tav>
                                      </p:tavLst>
                                    </p:anim>
                                    <p:anim calcmode="lin" valueType="num">
                                      <p:cBhvr>
                                        <p:cTn id="10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41" presetClass="entr" presetSubtype="0" fill="hold" grpId="0" nodeType="clickEffect">
                                  <p:stCondLst>
                                    <p:cond delay="0"/>
                                  </p:stCondLst>
                                  <p:iterate type="lt">
                                    <p:tmPct val="10000"/>
                                  </p:iterate>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0"/>
                                        </p:tgtEl>
                                        <p:attrNameLst>
                                          <p:attrName>ppt_y</p:attrName>
                                        </p:attrNameLst>
                                      </p:cBhvr>
                                      <p:tavLst>
                                        <p:tav tm="0">
                                          <p:val>
                                            <p:strVal val="#ppt_y"/>
                                          </p:val>
                                        </p:tav>
                                        <p:tav tm="100000">
                                          <p:val>
                                            <p:strVal val="#ppt_y"/>
                                          </p:val>
                                        </p:tav>
                                      </p:tavLst>
                                    </p:anim>
                                    <p:anim calcmode="lin" valueType="num">
                                      <p:cBhvr>
                                        <p:cTn id="11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612823"/>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قال الابن لشريح</a:t>
            </a:r>
            <a:r>
              <a:rPr lang="ar-MA" sz="3200" b="1" dirty="0">
                <a:solidFill>
                  <a:schemeClr val="tx1"/>
                </a:solidFill>
              </a:rPr>
              <a:t> </a:t>
            </a:r>
            <a:r>
              <a:rPr lang="ar-MA" sz="3200" b="1" dirty="0" smtClean="0">
                <a:solidFill>
                  <a:schemeClr val="tx1"/>
                </a:solidFill>
              </a:rPr>
              <a:t>من الرجوع من المحكمة: شكرتني يا أبي أمام قومي. </a:t>
            </a:r>
            <a:endParaRPr lang="en-US" sz="3200" b="1" dirty="0">
              <a:solidFill>
                <a:schemeClr val="tx1"/>
              </a:solidFill>
            </a:endParaRPr>
          </a:p>
        </p:txBody>
      </p:sp>
      <p:sp>
        <p:nvSpPr>
          <p:cNvPr id="24" name="Rectangle 23"/>
          <p:cNvSpPr/>
          <p:nvPr/>
        </p:nvSpPr>
        <p:spPr>
          <a:xfrm>
            <a:off x="7260035" y="2855903"/>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قال شريح: لقد خشيت أن أخبرك بأن الحق لهم فتصالحهم صلحاً.</a:t>
            </a:r>
            <a:endParaRPr lang="en-US" sz="3200" b="1" dirty="0">
              <a:solidFill>
                <a:schemeClr val="tx1"/>
              </a:solidFill>
            </a:endParaRPr>
          </a:p>
        </p:txBody>
      </p:sp>
      <p:sp>
        <p:nvSpPr>
          <p:cNvPr id="25" name="Rectangle 24"/>
          <p:cNvSpPr/>
          <p:nvPr/>
        </p:nvSpPr>
        <p:spPr>
          <a:xfrm>
            <a:off x="7283666" y="4160579"/>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قد ضمن ولده لشريح عجوزاً، ثم هرب.</a:t>
            </a:r>
            <a:endParaRPr lang="en-US" sz="3200" b="1" dirty="0">
              <a:solidFill>
                <a:schemeClr val="tx1"/>
              </a:solidFill>
            </a:endParaRPr>
          </a:p>
        </p:txBody>
      </p:sp>
      <p:sp>
        <p:nvSpPr>
          <p:cNvPr id="26" name="Rectangle 25"/>
          <p:cNvSpPr/>
          <p:nvPr/>
        </p:nvSpPr>
        <p:spPr>
          <a:xfrm>
            <a:off x="7283667" y="5417054"/>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فسجن شريح ولده بالرجل الهارب.</a:t>
            </a:r>
            <a:endParaRPr lang="en-US" sz="3200" b="1" dirty="0">
              <a:solidFill>
                <a:schemeClr val="tx1"/>
              </a:solidFill>
            </a:endParaRPr>
          </a:p>
        </p:txBody>
      </p:sp>
      <p:sp>
        <p:nvSpPr>
          <p:cNvPr id="27" name="Rectangle 26"/>
          <p:cNvSpPr/>
          <p:nvPr/>
        </p:nvSpPr>
        <p:spPr>
          <a:xfrm>
            <a:off x="7283668" y="6640740"/>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 فقد أقام العدل والإنصاف بين الناس أربعين عاما.</a:t>
            </a:r>
            <a:endParaRPr lang="en-US" sz="3200" b="1" dirty="0">
              <a:solidFill>
                <a:schemeClr val="tx1"/>
              </a:solidFill>
            </a:endParaRPr>
          </a:p>
        </p:txBody>
      </p:sp>
      <p:sp>
        <p:nvSpPr>
          <p:cNvPr id="28" name="Rectangle 27"/>
          <p:cNvSpPr/>
          <p:nvPr/>
        </p:nvSpPr>
        <p:spPr>
          <a:xfrm>
            <a:off x="299542" y="1654787"/>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800" b="1" dirty="0" smtClean="0">
                <a:solidFill>
                  <a:schemeClr val="tx1"/>
                </a:solidFill>
              </a:rPr>
              <a:t>والصحيح: </a:t>
            </a:r>
            <a:r>
              <a:rPr lang="ar-MA" sz="2800" b="1" dirty="0">
                <a:solidFill>
                  <a:schemeClr val="tx1"/>
                </a:solidFill>
              </a:rPr>
              <a:t>قال الابن لشريح من الرجوع من المحكمة: </a:t>
            </a:r>
            <a:r>
              <a:rPr lang="ar-MA" sz="2800" b="1" dirty="0" smtClean="0">
                <a:solidFill>
                  <a:schemeClr val="tx1"/>
                </a:solidFill>
              </a:rPr>
              <a:t>فضحتني يا أبي أمام قومي.</a:t>
            </a:r>
            <a:endParaRPr lang="en-US" sz="2800" b="1" dirty="0">
              <a:solidFill>
                <a:schemeClr val="tx1"/>
              </a:solidFill>
            </a:endParaRPr>
          </a:p>
        </p:txBody>
      </p:sp>
      <p:sp>
        <p:nvSpPr>
          <p:cNvPr id="29" name="Rounded Rectangle 28"/>
          <p:cNvSpPr/>
          <p:nvPr/>
        </p:nvSpPr>
        <p:spPr>
          <a:xfrm>
            <a:off x="299541" y="35556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855903"/>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a:solidFill>
                  <a:schemeClr val="tx1"/>
                </a:solidFill>
              </a:rPr>
              <a:t>قال شريح: لقد خشيت أن أخبرك بأن الحق لهم فتصالحهم صلحاً.</a:t>
            </a:r>
            <a:endParaRPr lang="en-US" sz="3200" b="1" dirty="0">
              <a:solidFill>
                <a:schemeClr val="tx1"/>
              </a:solidFill>
            </a:endParaRPr>
          </a:p>
        </p:txBody>
      </p:sp>
      <p:sp>
        <p:nvSpPr>
          <p:cNvPr id="31" name="Rectangle 30"/>
          <p:cNvSpPr/>
          <p:nvPr/>
        </p:nvSpPr>
        <p:spPr>
          <a:xfrm>
            <a:off x="299541" y="4160579"/>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قد ضمن ولده لشريح </a:t>
            </a:r>
            <a:r>
              <a:rPr lang="ar-MA" sz="3200" b="1" dirty="0" smtClean="0">
                <a:solidFill>
                  <a:schemeClr val="tx1"/>
                </a:solidFill>
              </a:rPr>
              <a:t>رجلاً، </a:t>
            </a:r>
            <a:r>
              <a:rPr lang="ar-MA" sz="3200" b="1" dirty="0">
                <a:solidFill>
                  <a:schemeClr val="tx1"/>
                </a:solidFill>
              </a:rPr>
              <a:t>ثم </a:t>
            </a:r>
            <a:r>
              <a:rPr lang="ar-MA" sz="3200" b="1" dirty="0" smtClean="0">
                <a:solidFill>
                  <a:schemeClr val="tx1"/>
                </a:solidFill>
              </a:rPr>
              <a:t>هرب.</a:t>
            </a:r>
            <a:endParaRPr lang="en-US" sz="3200" b="1" dirty="0">
              <a:solidFill>
                <a:schemeClr val="tx1"/>
              </a:solidFill>
            </a:endParaRPr>
          </a:p>
        </p:txBody>
      </p:sp>
      <p:sp>
        <p:nvSpPr>
          <p:cNvPr id="32" name="Rectangle 31"/>
          <p:cNvSpPr/>
          <p:nvPr/>
        </p:nvSpPr>
        <p:spPr>
          <a:xfrm>
            <a:off x="299541" y="5414506"/>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a:solidFill>
                  <a:schemeClr val="tx1"/>
                </a:solidFill>
              </a:rPr>
              <a:t>فسجن شريح ولده بالرجل </a:t>
            </a:r>
            <a:r>
              <a:rPr lang="ar-MA" sz="3200" b="1" dirty="0" smtClean="0">
                <a:solidFill>
                  <a:schemeClr val="tx1"/>
                </a:solidFill>
              </a:rPr>
              <a:t>الهارب.</a:t>
            </a:r>
            <a:endParaRPr lang="en-US" sz="3200" b="1" dirty="0">
              <a:solidFill>
                <a:schemeClr val="tx1"/>
              </a:solidFill>
            </a:endParaRPr>
          </a:p>
        </p:txBody>
      </p:sp>
      <p:sp>
        <p:nvSpPr>
          <p:cNvPr id="33" name="Rectangle 32"/>
          <p:cNvSpPr/>
          <p:nvPr/>
        </p:nvSpPr>
        <p:spPr>
          <a:xfrm>
            <a:off x="5548542" y="2861246"/>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660396"/>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فقد أقام العدل والإنصاف بين الناس </a:t>
            </a:r>
            <a:r>
              <a:rPr lang="ar-MA" sz="3200" b="1" dirty="0" smtClean="0">
                <a:solidFill>
                  <a:schemeClr val="tx1"/>
                </a:solidFill>
              </a:rPr>
              <a:t>ستين </a:t>
            </a:r>
            <a:r>
              <a:rPr lang="ar-MA" sz="3200" b="1" dirty="0">
                <a:solidFill>
                  <a:schemeClr val="tx1"/>
                </a:solidFill>
              </a:rPr>
              <a:t>عاما.</a:t>
            </a:r>
            <a:endParaRPr lang="en-US" sz="3200" b="1" dirty="0">
              <a:solidFill>
                <a:schemeClr val="tx1"/>
              </a:solidFill>
            </a:endParaRPr>
          </a:p>
        </p:txBody>
      </p:sp>
      <p:sp>
        <p:nvSpPr>
          <p:cNvPr id="35" name="Rectangle 34"/>
          <p:cNvSpPr/>
          <p:nvPr/>
        </p:nvSpPr>
        <p:spPr>
          <a:xfrm>
            <a:off x="5533705" y="4171346"/>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406727"/>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660396"/>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709456" y="530770"/>
            <a:ext cx="12360166" cy="707886"/>
          </a:xfrm>
          <a:prstGeom prst="rect">
            <a:avLst/>
          </a:prstGeom>
          <a:noFill/>
        </p:spPr>
        <p:txBody>
          <a:bodyPr wrap="square" lIns="91440" tIns="45720" rIns="91440" bIns="45720">
            <a:spAutoFit/>
          </a:bodyPr>
          <a:lstStyle/>
          <a:p>
            <a:pPr algn="ctr"/>
            <a:r>
              <a:rPr lang="ar-MA" sz="4000" b="1" dirty="0">
                <a:ln>
                  <a:solidFill>
                    <a:schemeClr val="bg1"/>
                  </a:solidFill>
                </a:ln>
                <a:latin typeface="SutonnyMJ" pitchFamily="2" charset="0"/>
              </a:rPr>
              <a:t>كتابة الصحيح  أو الخطأ مع تصحيح الخطأ في </a:t>
            </a:r>
            <a:r>
              <a:rPr lang="ar-MA" sz="4000" b="1" dirty="0" smtClean="0">
                <a:ln>
                  <a:solidFill>
                    <a:schemeClr val="bg1"/>
                  </a:solidFill>
                </a:ln>
                <a:latin typeface="SutonnyMJ" pitchFamily="2" charset="0"/>
              </a:rPr>
              <a:t>الجمل التالية من النص</a:t>
            </a:r>
            <a:endParaRPr lang="en-US" sz="4000" b="1" dirty="0">
              <a:ln>
                <a:solidFill>
                  <a:schemeClr val="bg1"/>
                </a:solidFill>
              </a:ln>
              <a:latin typeface="SutonnyMJ" pitchFamily="2" charset="0"/>
            </a:endParaRPr>
          </a:p>
        </p:txBody>
      </p:sp>
      <p:sp>
        <p:nvSpPr>
          <p:cNvPr id="39" name="Rectangle 38"/>
          <p:cNvSpPr/>
          <p:nvPr/>
        </p:nvSpPr>
        <p:spPr>
          <a:xfrm>
            <a:off x="5533705" y="1630109"/>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3133018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250" fill="hold"/>
                                        <p:tgtEl>
                                          <p:spTgt spid="29"/>
                                        </p:tgtEl>
                                        <p:attrNameLst>
                                          <p:attrName>ppt_w</p:attrName>
                                        </p:attrNameLst>
                                      </p:cBhvr>
                                      <p:tavLst>
                                        <p:tav tm="0">
                                          <p:val>
                                            <p:fltVal val="0"/>
                                          </p:val>
                                        </p:tav>
                                        <p:tav tm="100000">
                                          <p:val>
                                            <p:strVal val="#ppt_w"/>
                                          </p:val>
                                        </p:tav>
                                      </p:tavLst>
                                    </p:anim>
                                    <p:anim calcmode="lin" valueType="num">
                                      <p:cBhvr>
                                        <p:cTn id="8" dur="250" fill="hold"/>
                                        <p:tgtEl>
                                          <p:spTgt spid="29"/>
                                        </p:tgtEl>
                                        <p:attrNameLst>
                                          <p:attrName>ppt_h</p:attrName>
                                        </p:attrNameLst>
                                      </p:cBhvr>
                                      <p:tavLst>
                                        <p:tav tm="0">
                                          <p:val>
                                            <p:fltVal val="0"/>
                                          </p:val>
                                        </p:tav>
                                        <p:tav tm="100000">
                                          <p:val>
                                            <p:strVal val="#ppt_h"/>
                                          </p:val>
                                        </p:tav>
                                      </p:tavLst>
                                    </p:anim>
                                    <p:animEffect transition="in" filter="fade">
                                      <p:cBhvr>
                                        <p:cTn id="9" dur="25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125" autoRev="1" fill="hold">
                                          <p:stCondLst>
                                            <p:cond delay="0"/>
                                          </p:stCondLst>
                                        </p:cTn>
                                        <p:tgtEl>
                                          <p:spTgt spid="38"/>
                                        </p:tgtEl>
                                        <p:attrNameLst>
                                          <p:attrName>ppt_w</p:attrName>
                                        </p:attrNameLst>
                                      </p:cBhvr>
                                    </p:anim>
                                    <p:anim by="(#ppt_w*0.50)" calcmode="lin" valueType="num">
                                      <p:cBhvr>
                                        <p:cTn id="13" dur="125" decel="50000" autoRev="1" fill="hold">
                                          <p:stCondLst>
                                            <p:cond delay="0"/>
                                          </p:stCondLst>
                                        </p:cTn>
                                        <p:tgtEl>
                                          <p:spTgt spid="38"/>
                                        </p:tgtEl>
                                        <p:attrNameLst>
                                          <p:attrName>ppt_x</p:attrName>
                                        </p:attrNameLst>
                                      </p:cBhvr>
                                    </p:anim>
                                    <p:anim from="(-#ppt_h/2)" to="(#ppt_y)" calcmode="lin" valueType="num">
                                      <p:cBhvr>
                                        <p:cTn id="14" dur="250" fill="hold">
                                          <p:stCondLst>
                                            <p:cond delay="0"/>
                                          </p:stCondLst>
                                        </p:cTn>
                                        <p:tgtEl>
                                          <p:spTgt spid="38"/>
                                        </p:tgtEl>
                                        <p:attrNameLst>
                                          <p:attrName>ppt_y</p:attrName>
                                        </p:attrNameLst>
                                      </p:cBhvr>
                                    </p:anim>
                                    <p:animRot by="21600000">
                                      <p:cBhvr>
                                        <p:cTn id="15" dur="250" fill="hold">
                                          <p:stCondLst>
                                            <p:cond delay="0"/>
                                          </p:stCondLst>
                                        </p:cTn>
                                        <p:tgtEl>
                                          <p:spTgt spid="38"/>
                                        </p:tgtEl>
                                        <p:attrNameLst>
                                          <p:attrName>r</p:attrName>
                                        </p:attrNameLst>
                                      </p:cBhvr>
                                    </p:animRo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30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30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30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30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3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0"/>
                                        <p:tgtEl>
                                          <p:spTgt spid="39"/>
                                        </p:tgtEl>
                                      </p:cBhvr>
                                    </p:animEffect>
                                    <p:anim calcmode="lin" valueType="num">
                                      <p:cBhvr>
                                        <p:cTn id="36" dur="2000" fill="hold"/>
                                        <p:tgtEl>
                                          <p:spTgt spid="39"/>
                                        </p:tgtEl>
                                        <p:attrNameLst>
                                          <p:attrName>ppt_w</p:attrName>
                                        </p:attrNameLst>
                                      </p:cBhvr>
                                      <p:tavLst>
                                        <p:tav tm="0" fmla="#ppt_w*sin(2.5*pi*$)">
                                          <p:val>
                                            <p:fltVal val="0"/>
                                          </p:val>
                                        </p:tav>
                                        <p:tav tm="100000">
                                          <p:val>
                                            <p:fltVal val="1"/>
                                          </p:val>
                                        </p:tav>
                                      </p:tavLst>
                                    </p:anim>
                                    <p:anim calcmode="lin" valueType="num">
                                      <p:cBhvr>
                                        <p:cTn id="3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0.70"/>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0"/>
                                        <p:tgtEl>
                                          <p:spTgt spid="33"/>
                                        </p:tgtEl>
                                      </p:cBhvr>
                                    </p:animEffect>
                                    <p:anim calcmode="lin" valueType="num">
                                      <p:cBhvr>
                                        <p:cTn id="50" dur="2000" fill="hold"/>
                                        <p:tgtEl>
                                          <p:spTgt spid="33"/>
                                        </p:tgtEl>
                                        <p:attrNameLst>
                                          <p:attrName>ppt_w</p:attrName>
                                        </p:attrNameLst>
                                      </p:cBhvr>
                                      <p:tavLst>
                                        <p:tav tm="0" fmla="#ppt_w*sin(2.5*pi*$)">
                                          <p:val>
                                            <p:fltVal val="0"/>
                                          </p:val>
                                        </p:tav>
                                        <p:tav tm="100000">
                                          <p:val>
                                            <p:fltVal val="1"/>
                                          </p:val>
                                        </p:tav>
                                      </p:tavLst>
                                    </p:anim>
                                    <p:anim calcmode="lin" valueType="num">
                                      <p:cBhvr>
                                        <p:cTn id="5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0.70"/>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2000"/>
                                        <p:tgtEl>
                                          <p:spTgt spid="35"/>
                                        </p:tgtEl>
                                      </p:cBhvr>
                                    </p:animEffect>
                                    <p:anim calcmode="lin" valueType="num">
                                      <p:cBhvr>
                                        <p:cTn id="64" dur="2000" fill="hold"/>
                                        <p:tgtEl>
                                          <p:spTgt spid="35"/>
                                        </p:tgtEl>
                                        <p:attrNameLst>
                                          <p:attrName>ppt_w</p:attrName>
                                        </p:attrNameLst>
                                      </p:cBhvr>
                                      <p:tavLst>
                                        <p:tav tm="0" fmla="#ppt_w*sin(2.5*pi*$)">
                                          <p:val>
                                            <p:fltVal val="0"/>
                                          </p:val>
                                        </p:tav>
                                        <p:tav tm="100000">
                                          <p:val>
                                            <p:fltVal val="1"/>
                                          </p:val>
                                        </p:tav>
                                      </p:tavLst>
                                    </p:anim>
                                    <p:anim calcmode="lin" valueType="num">
                                      <p:cBhvr>
                                        <p:cTn id="6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1000" fill="hold"/>
                                        <p:tgtEl>
                                          <p:spTgt spid="31"/>
                                        </p:tgtEl>
                                        <p:attrNameLst>
                                          <p:attrName>ppt_w</p:attrName>
                                        </p:attrNameLst>
                                      </p:cBhvr>
                                      <p:tavLst>
                                        <p:tav tm="0">
                                          <p:val>
                                            <p:strVal val="#ppt_w*0.70"/>
                                          </p:val>
                                        </p:tav>
                                        <p:tav tm="100000">
                                          <p:val>
                                            <p:strVal val="#ppt_w"/>
                                          </p:val>
                                        </p:tav>
                                      </p:tavLst>
                                    </p:anim>
                                    <p:anim calcmode="lin" valueType="num">
                                      <p:cBhvr>
                                        <p:cTn id="71" dur="1000" fill="hold"/>
                                        <p:tgtEl>
                                          <p:spTgt spid="31"/>
                                        </p:tgtEl>
                                        <p:attrNameLst>
                                          <p:attrName>ppt_h</p:attrName>
                                        </p:attrNameLst>
                                      </p:cBhvr>
                                      <p:tavLst>
                                        <p:tav tm="0">
                                          <p:val>
                                            <p:strVal val="#ppt_h"/>
                                          </p:val>
                                        </p:tav>
                                        <p:tav tm="100000">
                                          <p:val>
                                            <p:strVal val="#ppt_h"/>
                                          </p:val>
                                        </p:tav>
                                      </p:tavLst>
                                    </p:anim>
                                    <p:animEffect transition="in" filter="fade">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000"/>
                                        <p:tgtEl>
                                          <p:spTgt spid="36"/>
                                        </p:tgtEl>
                                      </p:cBhvr>
                                    </p:animEffect>
                                    <p:anim calcmode="lin" valueType="num">
                                      <p:cBhvr>
                                        <p:cTn id="78" dur="2000" fill="hold"/>
                                        <p:tgtEl>
                                          <p:spTgt spid="36"/>
                                        </p:tgtEl>
                                        <p:attrNameLst>
                                          <p:attrName>ppt_w</p:attrName>
                                        </p:attrNameLst>
                                      </p:cBhvr>
                                      <p:tavLst>
                                        <p:tav tm="0" fmla="#ppt_w*sin(2.5*pi*$)">
                                          <p:val>
                                            <p:fltVal val="0"/>
                                          </p:val>
                                        </p:tav>
                                        <p:tav tm="100000">
                                          <p:val>
                                            <p:fltVal val="1"/>
                                          </p:val>
                                        </p:tav>
                                      </p:tavLst>
                                    </p:anim>
                                    <p:anim calcmode="lin" valueType="num">
                                      <p:cBhvr>
                                        <p:cTn id="7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1000" fill="hold"/>
                                        <p:tgtEl>
                                          <p:spTgt spid="32"/>
                                        </p:tgtEl>
                                        <p:attrNameLst>
                                          <p:attrName>ppt_w</p:attrName>
                                        </p:attrNameLst>
                                      </p:cBhvr>
                                      <p:tavLst>
                                        <p:tav tm="0">
                                          <p:val>
                                            <p:strVal val="#ppt_w*0.70"/>
                                          </p:val>
                                        </p:tav>
                                        <p:tav tm="100000">
                                          <p:val>
                                            <p:strVal val="#ppt_w"/>
                                          </p:val>
                                        </p:tav>
                                      </p:tavLst>
                                    </p:anim>
                                    <p:anim calcmode="lin" valueType="num">
                                      <p:cBhvr>
                                        <p:cTn id="85" dur="1000" fill="hold"/>
                                        <p:tgtEl>
                                          <p:spTgt spid="32"/>
                                        </p:tgtEl>
                                        <p:attrNameLst>
                                          <p:attrName>ppt_h</p:attrName>
                                        </p:attrNameLst>
                                      </p:cBhvr>
                                      <p:tavLst>
                                        <p:tav tm="0">
                                          <p:val>
                                            <p:strVal val="#ppt_h"/>
                                          </p:val>
                                        </p:tav>
                                        <p:tav tm="100000">
                                          <p:val>
                                            <p:strVal val="#ppt_h"/>
                                          </p:val>
                                        </p:tav>
                                      </p:tavLst>
                                    </p:anim>
                                    <p:animEffect transition="in" filter="fade">
                                      <p:cBhvr>
                                        <p:cTn id="86" dur="10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2000"/>
                                        <p:tgtEl>
                                          <p:spTgt spid="37"/>
                                        </p:tgtEl>
                                      </p:cBhvr>
                                    </p:animEffect>
                                    <p:anim calcmode="lin" valueType="num">
                                      <p:cBhvr>
                                        <p:cTn id="92" dur="2000" fill="hold"/>
                                        <p:tgtEl>
                                          <p:spTgt spid="37"/>
                                        </p:tgtEl>
                                        <p:attrNameLst>
                                          <p:attrName>ppt_w</p:attrName>
                                        </p:attrNameLst>
                                      </p:cBhvr>
                                      <p:tavLst>
                                        <p:tav tm="0" fmla="#ppt_w*sin(2.5*pi*$)">
                                          <p:val>
                                            <p:fltVal val="0"/>
                                          </p:val>
                                        </p:tav>
                                        <p:tav tm="100000">
                                          <p:val>
                                            <p:fltVal val="1"/>
                                          </p:val>
                                        </p:tav>
                                      </p:tavLst>
                                    </p:anim>
                                    <p:anim calcmode="lin" valueType="num">
                                      <p:cBhvr>
                                        <p:cTn id="9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1000" fill="hold"/>
                                        <p:tgtEl>
                                          <p:spTgt spid="34"/>
                                        </p:tgtEl>
                                        <p:attrNameLst>
                                          <p:attrName>ppt_w</p:attrName>
                                        </p:attrNameLst>
                                      </p:cBhvr>
                                      <p:tavLst>
                                        <p:tav tm="0">
                                          <p:val>
                                            <p:strVal val="#ppt_w*0.70"/>
                                          </p:val>
                                        </p:tav>
                                        <p:tav tm="100000">
                                          <p:val>
                                            <p:strVal val="#ppt_w"/>
                                          </p:val>
                                        </p:tav>
                                      </p:tavLst>
                                    </p:anim>
                                    <p:anim calcmode="lin" valueType="num">
                                      <p:cBhvr>
                                        <p:cTn id="99" dur="1000" fill="hold"/>
                                        <p:tgtEl>
                                          <p:spTgt spid="34"/>
                                        </p:tgtEl>
                                        <p:attrNameLst>
                                          <p:attrName>ppt_h</p:attrName>
                                        </p:attrNameLst>
                                      </p:cBhvr>
                                      <p:tavLst>
                                        <p:tav tm="0">
                                          <p:val>
                                            <p:strVal val="#ppt_h"/>
                                          </p:val>
                                        </p:tav>
                                        <p:tav tm="100000">
                                          <p:val>
                                            <p:strVal val="#ppt_h"/>
                                          </p:val>
                                        </p:tav>
                                      </p:tavLst>
                                    </p:anim>
                                    <p:animEffect transition="in" filter="fade">
                                      <p:cBhvr>
                                        <p:cTn id="10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25669" y="390634"/>
            <a:ext cx="13022317" cy="869207"/>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en-US" sz="3200" b="1" dirty="0">
              <a:solidFill>
                <a:schemeClr val="bg1"/>
              </a:solidFill>
              <a:latin typeface="SutonnyMJ" pitchFamily="2" charset="0"/>
            </a:endParaRPr>
          </a:p>
        </p:txBody>
      </p:sp>
      <p:sp>
        <p:nvSpPr>
          <p:cNvPr id="18" name="Rectangle 17"/>
          <p:cNvSpPr/>
          <p:nvPr/>
        </p:nvSpPr>
        <p:spPr>
          <a:xfrm>
            <a:off x="566057" y="2677884"/>
            <a:ext cx="12641943" cy="8001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الصلاة معراج  ............. .</a:t>
            </a:r>
            <a:endParaRPr lang="en-US" sz="3200" b="1" dirty="0">
              <a:solidFill>
                <a:schemeClr val="tx1"/>
              </a:solidFill>
            </a:endParaRPr>
          </a:p>
        </p:txBody>
      </p:sp>
      <p:sp>
        <p:nvSpPr>
          <p:cNvPr id="20" name="Rectangle 19"/>
          <p:cNvSpPr/>
          <p:nvPr/>
        </p:nvSpPr>
        <p:spPr>
          <a:xfrm>
            <a:off x="566057" y="3808184"/>
            <a:ext cx="12641943" cy="801915"/>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الجنة تحت .............. الأمهات. </a:t>
            </a:r>
            <a:endParaRPr lang="en-US" sz="3200" b="1" dirty="0">
              <a:solidFill>
                <a:schemeClr val="tx1"/>
              </a:solidFill>
            </a:endParaRPr>
          </a:p>
        </p:txBody>
      </p:sp>
      <p:sp>
        <p:nvSpPr>
          <p:cNvPr id="28" name="Rectangle 27"/>
          <p:cNvSpPr/>
          <p:nvPr/>
        </p:nvSpPr>
        <p:spPr>
          <a:xfrm>
            <a:off x="566057" y="4862285"/>
            <a:ext cx="12641943" cy="814615"/>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نحن ..............  بنغلاديش.</a:t>
            </a:r>
            <a:endParaRPr lang="en-US" sz="3200" b="1" dirty="0">
              <a:solidFill>
                <a:schemeClr val="tx1"/>
              </a:solidFill>
            </a:endParaRPr>
          </a:p>
        </p:txBody>
      </p:sp>
      <p:sp>
        <p:nvSpPr>
          <p:cNvPr id="29" name="Rectangle 28"/>
          <p:cNvSpPr/>
          <p:nvPr/>
        </p:nvSpPr>
        <p:spPr>
          <a:xfrm>
            <a:off x="566057" y="5929084"/>
            <a:ext cx="12641943" cy="801915"/>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مدرسة  .............  حديقة الأزهار.</a:t>
            </a:r>
            <a:endParaRPr lang="en-US" sz="3200" b="1" dirty="0">
              <a:solidFill>
                <a:schemeClr val="tx1"/>
              </a:solidFill>
            </a:endParaRPr>
          </a:p>
        </p:txBody>
      </p:sp>
      <p:sp>
        <p:nvSpPr>
          <p:cNvPr id="31" name="Rectangle 30"/>
          <p:cNvSpPr/>
          <p:nvPr/>
        </p:nvSpPr>
        <p:spPr>
          <a:xfrm>
            <a:off x="566057" y="6932385"/>
            <a:ext cx="12641943" cy="78921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5</a:t>
            </a:r>
            <a:r>
              <a:rPr lang="ar-MA" sz="3200" b="1" dirty="0" smtClean="0">
                <a:solidFill>
                  <a:schemeClr val="tx1"/>
                </a:solidFill>
              </a:rPr>
              <a:t>. طلحة رضي الله عنه من ..............  بالجنة. </a:t>
            </a:r>
            <a:endParaRPr lang="en-US" sz="3200" b="1" dirty="0">
              <a:solidFill>
                <a:schemeClr val="tx1"/>
              </a:solidFill>
            </a:endParaRPr>
          </a:p>
        </p:txBody>
      </p:sp>
      <p:sp>
        <p:nvSpPr>
          <p:cNvPr id="37" name="Rectangle 36"/>
          <p:cNvSpPr/>
          <p:nvPr/>
        </p:nvSpPr>
        <p:spPr>
          <a:xfrm>
            <a:off x="10477500" y="4862285"/>
            <a:ext cx="1498600" cy="814615"/>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200" b="1" dirty="0" smtClean="0">
                <a:solidFill>
                  <a:schemeClr val="tx1"/>
                </a:solidFill>
              </a:rPr>
              <a:t>مواطنوا</a:t>
            </a:r>
            <a:endParaRPr lang="en-US" sz="3200" b="1" dirty="0">
              <a:solidFill>
                <a:schemeClr val="tx1"/>
              </a:solidFill>
            </a:endParaRPr>
          </a:p>
        </p:txBody>
      </p:sp>
      <p:sp>
        <p:nvSpPr>
          <p:cNvPr id="38" name="Rectangle 37"/>
          <p:cNvSpPr/>
          <p:nvPr/>
        </p:nvSpPr>
        <p:spPr>
          <a:xfrm>
            <a:off x="9665789" y="3820885"/>
            <a:ext cx="1498600" cy="78921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200" b="1" dirty="0" smtClean="0">
                <a:solidFill>
                  <a:schemeClr val="tx1"/>
                </a:solidFill>
              </a:rPr>
              <a:t>أقدام</a:t>
            </a:r>
            <a:endParaRPr lang="en-US" sz="3200" b="1" dirty="0">
              <a:solidFill>
                <a:schemeClr val="tx1"/>
              </a:solidFill>
            </a:endParaRPr>
          </a:p>
        </p:txBody>
      </p:sp>
      <p:sp>
        <p:nvSpPr>
          <p:cNvPr id="39" name="Rectangle 38"/>
          <p:cNvSpPr/>
          <p:nvPr/>
        </p:nvSpPr>
        <p:spPr>
          <a:xfrm>
            <a:off x="9195163" y="2685504"/>
            <a:ext cx="1498600" cy="77978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المؤمنين</a:t>
            </a:r>
            <a:endParaRPr lang="en-US" sz="3200" b="1" dirty="0">
              <a:solidFill>
                <a:schemeClr val="tx1"/>
              </a:solidFill>
            </a:endParaRPr>
          </a:p>
        </p:txBody>
      </p:sp>
      <p:sp>
        <p:nvSpPr>
          <p:cNvPr id="40" name="Rectangle 39"/>
          <p:cNvSpPr/>
          <p:nvPr/>
        </p:nvSpPr>
        <p:spPr>
          <a:xfrm>
            <a:off x="7924800" y="6932385"/>
            <a:ext cx="1498600" cy="78921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3200" b="1" dirty="0" smtClean="0">
                <a:solidFill>
                  <a:schemeClr val="tx1"/>
                </a:solidFill>
              </a:rPr>
              <a:t>المبشرين</a:t>
            </a:r>
            <a:endParaRPr lang="en-US" sz="3200" b="1" dirty="0">
              <a:solidFill>
                <a:schemeClr val="tx1"/>
              </a:solidFill>
            </a:endParaRPr>
          </a:p>
        </p:txBody>
      </p:sp>
      <p:sp>
        <p:nvSpPr>
          <p:cNvPr id="41" name="Rectangle 40"/>
          <p:cNvSpPr/>
          <p:nvPr/>
        </p:nvSpPr>
        <p:spPr>
          <a:xfrm>
            <a:off x="10096500" y="5934164"/>
            <a:ext cx="1498600" cy="796835"/>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الأطفال</a:t>
            </a:r>
            <a:endParaRPr lang="en-US" sz="3200" b="1" dirty="0">
              <a:solidFill>
                <a:schemeClr val="tx1"/>
              </a:solidFill>
            </a:endParaRPr>
          </a:p>
        </p:txBody>
      </p:sp>
      <p:sp>
        <p:nvSpPr>
          <p:cNvPr id="59" name="Rounded Rectangular Callout 58"/>
          <p:cNvSpPr/>
          <p:nvPr/>
        </p:nvSpPr>
        <p:spPr>
          <a:xfrm>
            <a:off x="11404600" y="1549012"/>
            <a:ext cx="1812159" cy="728823"/>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rPr>
              <a:t>قدم</a:t>
            </a:r>
            <a:endParaRPr lang="en-US" sz="3200" b="1" dirty="0">
              <a:solidFill>
                <a:schemeClr val="tx1"/>
              </a:solidFill>
            </a:endParaRPr>
          </a:p>
        </p:txBody>
      </p:sp>
      <p:sp>
        <p:nvSpPr>
          <p:cNvPr id="60" name="Rounded Rectangular Callout 59"/>
          <p:cNvSpPr/>
          <p:nvPr/>
        </p:nvSpPr>
        <p:spPr>
          <a:xfrm>
            <a:off x="9271000" y="1574412"/>
            <a:ext cx="1812159" cy="728823"/>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rPr>
              <a:t>طفل</a:t>
            </a:r>
            <a:endParaRPr lang="en-US" sz="3200" b="1" dirty="0">
              <a:solidFill>
                <a:schemeClr val="tx1"/>
              </a:solidFill>
            </a:endParaRPr>
          </a:p>
        </p:txBody>
      </p:sp>
      <p:sp>
        <p:nvSpPr>
          <p:cNvPr id="61" name="Rounded Rectangular Callout 60"/>
          <p:cNvSpPr/>
          <p:nvPr/>
        </p:nvSpPr>
        <p:spPr>
          <a:xfrm>
            <a:off x="7124700" y="1561712"/>
            <a:ext cx="1812159" cy="728823"/>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rPr>
              <a:t>المؤمن</a:t>
            </a:r>
            <a:endParaRPr lang="en-US" sz="3200" b="1" dirty="0">
              <a:solidFill>
                <a:schemeClr val="tx1"/>
              </a:solidFill>
            </a:endParaRPr>
          </a:p>
        </p:txBody>
      </p:sp>
      <p:sp>
        <p:nvSpPr>
          <p:cNvPr id="62" name="Rounded Rectangular Callout 61"/>
          <p:cNvSpPr/>
          <p:nvPr/>
        </p:nvSpPr>
        <p:spPr>
          <a:xfrm>
            <a:off x="4940300" y="1587112"/>
            <a:ext cx="1812159" cy="728823"/>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rPr>
              <a:t>المبشرون</a:t>
            </a:r>
            <a:endParaRPr lang="en-US" sz="3200" b="1" dirty="0">
              <a:solidFill>
                <a:schemeClr val="tx1"/>
              </a:solidFill>
            </a:endParaRPr>
          </a:p>
        </p:txBody>
      </p:sp>
      <p:sp>
        <p:nvSpPr>
          <p:cNvPr id="63" name="Rounded Rectangular Callout 62"/>
          <p:cNvSpPr/>
          <p:nvPr/>
        </p:nvSpPr>
        <p:spPr>
          <a:xfrm>
            <a:off x="2819400" y="1587112"/>
            <a:ext cx="1812159" cy="728823"/>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rPr>
              <a:t>مواطنون</a:t>
            </a:r>
            <a:endParaRPr lang="en-US" sz="3200" b="1" dirty="0">
              <a:solidFill>
                <a:schemeClr val="tx1"/>
              </a:solidFill>
            </a:endParaRPr>
          </a:p>
        </p:txBody>
      </p:sp>
      <p:sp>
        <p:nvSpPr>
          <p:cNvPr id="64" name="Rounded Rectangular Callout 63"/>
          <p:cNvSpPr/>
          <p:nvPr/>
        </p:nvSpPr>
        <p:spPr>
          <a:xfrm>
            <a:off x="660400" y="1612512"/>
            <a:ext cx="1812159" cy="728823"/>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rPr>
              <a:t>معلموا</a:t>
            </a:r>
            <a:endParaRPr lang="en-US" sz="3200" b="1" dirty="0">
              <a:solidFill>
                <a:schemeClr val="tx1"/>
              </a:solidFill>
            </a:endParaRPr>
          </a:p>
        </p:txBody>
      </p:sp>
      <p:sp>
        <p:nvSpPr>
          <p:cNvPr id="2" name="TextBox 1"/>
          <p:cNvSpPr txBox="1"/>
          <p:nvPr/>
        </p:nvSpPr>
        <p:spPr>
          <a:xfrm>
            <a:off x="774700" y="495300"/>
            <a:ext cx="12203386" cy="707886"/>
          </a:xfrm>
          <a:prstGeom prst="rect">
            <a:avLst/>
          </a:prstGeom>
          <a:noFill/>
        </p:spPr>
        <p:txBody>
          <a:bodyPr wrap="square" rtlCol="0">
            <a:spAutoFit/>
          </a:bodyPr>
          <a:lstStyle/>
          <a:p>
            <a:pPr algn="ctr"/>
            <a:r>
              <a:rPr lang="ar-MA" sz="4000" b="1" dirty="0">
                <a:ln>
                  <a:solidFill>
                    <a:schemeClr val="bg1"/>
                  </a:solidFill>
                </a:ln>
                <a:effectLst>
                  <a:outerShdw blurRad="38100" dist="38100" dir="2700000" algn="tl">
                    <a:srgbClr val="000000">
                      <a:alpha val="43137"/>
                    </a:srgbClr>
                  </a:outerShdw>
                </a:effectLst>
                <a:latin typeface="SutonnyMJ" pitchFamily="2" charset="0"/>
              </a:rPr>
              <a:t>املأ </a:t>
            </a:r>
            <a:r>
              <a:rPr lang="ar-MA" sz="4000" b="1" dirty="0" smtClean="0">
                <a:ln>
                  <a:solidFill>
                    <a:schemeClr val="bg1"/>
                  </a:solidFill>
                </a:ln>
                <a:effectLst>
                  <a:outerShdw blurRad="38100" dist="38100" dir="2700000" algn="tl">
                    <a:srgbClr val="000000">
                      <a:alpha val="43137"/>
                    </a:srgbClr>
                  </a:outerShdw>
                </a:effectLst>
                <a:latin typeface="SutonnyMJ" pitchFamily="2" charset="0"/>
              </a:rPr>
              <a:t>الفراغ </a:t>
            </a:r>
            <a:r>
              <a:rPr lang="ar-MA" sz="4000" b="1" dirty="0">
                <a:ln>
                  <a:solidFill>
                    <a:schemeClr val="bg1"/>
                  </a:solidFill>
                </a:ln>
                <a:effectLst>
                  <a:outerShdw blurRad="38100" dist="38100" dir="2700000" algn="tl">
                    <a:srgbClr val="000000">
                      <a:alpha val="43137"/>
                    </a:srgbClr>
                  </a:outerShdw>
                </a:effectLst>
                <a:latin typeface="SutonnyMJ" pitchFamily="2" charset="0"/>
              </a:rPr>
              <a:t>في </a:t>
            </a:r>
            <a:r>
              <a:rPr lang="ar-MA" sz="4000" b="1" dirty="0" smtClean="0">
                <a:ln>
                  <a:solidFill>
                    <a:schemeClr val="bg1"/>
                  </a:solidFill>
                </a:ln>
                <a:effectLst>
                  <a:outerShdw blurRad="38100" dist="38100" dir="2700000" algn="tl">
                    <a:srgbClr val="000000">
                      <a:alpha val="43137"/>
                    </a:srgbClr>
                  </a:outerShdw>
                </a:effectLst>
                <a:latin typeface="SutonnyMJ" pitchFamily="2" charset="0"/>
              </a:rPr>
              <a:t>الجمل الآتية بكلمات </a:t>
            </a:r>
            <a:r>
              <a:rPr lang="ar-MA" sz="4000" b="1" dirty="0">
                <a:ln>
                  <a:solidFill>
                    <a:schemeClr val="bg1"/>
                  </a:solidFill>
                </a:ln>
                <a:effectLst>
                  <a:outerShdw blurRad="38100" dist="38100" dir="2700000" algn="tl">
                    <a:srgbClr val="000000">
                      <a:alpha val="43137"/>
                    </a:srgbClr>
                  </a:outerShdw>
                </a:effectLst>
                <a:latin typeface="SutonnyMJ" pitchFamily="2" charset="0"/>
              </a:rPr>
              <a:t>مناسبة من </a:t>
            </a:r>
            <a:r>
              <a:rPr lang="ar-MA" sz="4000" b="1" dirty="0" smtClean="0">
                <a:ln>
                  <a:solidFill>
                    <a:schemeClr val="bg1"/>
                  </a:solidFill>
                </a:ln>
                <a:effectLst>
                  <a:outerShdw blurRad="38100" dist="38100" dir="2700000" algn="tl">
                    <a:srgbClr val="000000">
                      <a:alpha val="43137"/>
                    </a:srgbClr>
                  </a:outerShdw>
                </a:effectLst>
                <a:latin typeface="SutonnyMJ" pitchFamily="2" charset="0"/>
              </a:rPr>
              <a:t>الصندوق بتغيير ما يلزم</a:t>
            </a:r>
            <a:endParaRPr lang="en-US" sz="4000" b="1" dirty="0">
              <a:ln>
                <a:solidFill>
                  <a:schemeClr val="bg1"/>
                </a:solidFill>
              </a:ln>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22093257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p:cTn id="15" dur="1500" fill="hold"/>
                                        <p:tgtEl>
                                          <p:spTgt spid="59"/>
                                        </p:tgtEl>
                                        <p:attrNameLst>
                                          <p:attrName>ppt_w</p:attrName>
                                        </p:attrNameLst>
                                      </p:cBhvr>
                                      <p:tavLst>
                                        <p:tav tm="0">
                                          <p:val>
                                            <p:fltVal val="0"/>
                                          </p:val>
                                        </p:tav>
                                        <p:tav tm="100000">
                                          <p:val>
                                            <p:strVal val="#ppt_w"/>
                                          </p:val>
                                        </p:tav>
                                      </p:tavLst>
                                    </p:anim>
                                    <p:anim calcmode="lin" valueType="num">
                                      <p:cBhvr>
                                        <p:cTn id="16" dur="1500" fill="hold"/>
                                        <p:tgtEl>
                                          <p:spTgt spid="59"/>
                                        </p:tgtEl>
                                        <p:attrNameLst>
                                          <p:attrName>ppt_h</p:attrName>
                                        </p:attrNameLst>
                                      </p:cBhvr>
                                      <p:tavLst>
                                        <p:tav tm="0">
                                          <p:val>
                                            <p:fltVal val="0"/>
                                          </p:val>
                                        </p:tav>
                                        <p:tav tm="100000">
                                          <p:val>
                                            <p:strVal val="#ppt_h"/>
                                          </p:val>
                                        </p:tav>
                                      </p:tavLst>
                                    </p:anim>
                                    <p:anim calcmode="lin" valueType="num">
                                      <p:cBhvr>
                                        <p:cTn id="17" dur="1500" fill="hold"/>
                                        <p:tgtEl>
                                          <p:spTgt spid="59"/>
                                        </p:tgtEl>
                                        <p:attrNameLst>
                                          <p:attrName>style.rotation</p:attrName>
                                        </p:attrNameLst>
                                      </p:cBhvr>
                                      <p:tavLst>
                                        <p:tav tm="0">
                                          <p:val>
                                            <p:fltVal val="90"/>
                                          </p:val>
                                        </p:tav>
                                        <p:tav tm="100000">
                                          <p:val>
                                            <p:fltVal val="0"/>
                                          </p:val>
                                        </p:tav>
                                      </p:tavLst>
                                    </p:anim>
                                    <p:animEffect transition="in" filter="fade">
                                      <p:cBhvr>
                                        <p:cTn id="18" dur="1500"/>
                                        <p:tgtEl>
                                          <p:spTgt spid="5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2000" fill="hold"/>
                                        <p:tgtEl>
                                          <p:spTgt spid="60"/>
                                        </p:tgtEl>
                                        <p:attrNameLst>
                                          <p:attrName>ppt_w</p:attrName>
                                        </p:attrNameLst>
                                      </p:cBhvr>
                                      <p:tavLst>
                                        <p:tav tm="0">
                                          <p:val>
                                            <p:fltVal val="0"/>
                                          </p:val>
                                        </p:tav>
                                        <p:tav tm="100000">
                                          <p:val>
                                            <p:strVal val="#ppt_w"/>
                                          </p:val>
                                        </p:tav>
                                      </p:tavLst>
                                    </p:anim>
                                    <p:anim calcmode="lin" valueType="num">
                                      <p:cBhvr>
                                        <p:cTn id="22" dur="2000" fill="hold"/>
                                        <p:tgtEl>
                                          <p:spTgt spid="60"/>
                                        </p:tgtEl>
                                        <p:attrNameLst>
                                          <p:attrName>ppt_h</p:attrName>
                                        </p:attrNameLst>
                                      </p:cBhvr>
                                      <p:tavLst>
                                        <p:tav tm="0">
                                          <p:val>
                                            <p:fltVal val="0"/>
                                          </p:val>
                                        </p:tav>
                                        <p:tav tm="100000">
                                          <p:val>
                                            <p:strVal val="#ppt_h"/>
                                          </p:val>
                                        </p:tav>
                                      </p:tavLst>
                                    </p:anim>
                                    <p:anim calcmode="lin" valueType="num">
                                      <p:cBhvr>
                                        <p:cTn id="23" dur="2000" fill="hold"/>
                                        <p:tgtEl>
                                          <p:spTgt spid="60"/>
                                        </p:tgtEl>
                                        <p:attrNameLst>
                                          <p:attrName>style.rotation</p:attrName>
                                        </p:attrNameLst>
                                      </p:cBhvr>
                                      <p:tavLst>
                                        <p:tav tm="0">
                                          <p:val>
                                            <p:fltVal val="90"/>
                                          </p:val>
                                        </p:tav>
                                        <p:tav tm="100000">
                                          <p:val>
                                            <p:fltVal val="0"/>
                                          </p:val>
                                        </p:tav>
                                      </p:tavLst>
                                    </p:anim>
                                    <p:animEffect transition="in" filter="fade">
                                      <p:cBhvr>
                                        <p:cTn id="24" dur="2000"/>
                                        <p:tgtEl>
                                          <p:spTgt spid="6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2000" fill="hold"/>
                                        <p:tgtEl>
                                          <p:spTgt spid="61"/>
                                        </p:tgtEl>
                                        <p:attrNameLst>
                                          <p:attrName>ppt_w</p:attrName>
                                        </p:attrNameLst>
                                      </p:cBhvr>
                                      <p:tavLst>
                                        <p:tav tm="0">
                                          <p:val>
                                            <p:fltVal val="0"/>
                                          </p:val>
                                        </p:tav>
                                        <p:tav tm="100000">
                                          <p:val>
                                            <p:strVal val="#ppt_w"/>
                                          </p:val>
                                        </p:tav>
                                      </p:tavLst>
                                    </p:anim>
                                    <p:anim calcmode="lin" valueType="num">
                                      <p:cBhvr>
                                        <p:cTn id="28" dur="2000" fill="hold"/>
                                        <p:tgtEl>
                                          <p:spTgt spid="61"/>
                                        </p:tgtEl>
                                        <p:attrNameLst>
                                          <p:attrName>ppt_h</p:attrName>
                                        </p:attrNameLst>
                                      </p:cBhvr>
                                      <p:tavLst>
                                        <p:tav tm="0">
                                          <p:val>
                                            <p:fltVal val="0"/>
                                          </p:val>
                                        </p:tav>
                                        <p:tav tm="100000">
                                          <p:val>
                                            <p:strVal val="#ppt_h"/>
                                          </p:val>
                                        </p:tav>
                                      </p:tavLst>
                                    </p:anim>
                                    <p:anim calcmode="lin" valueType="num">
                                      <p:cBhvr>
                                        <p:cTn id="29" dur="2000" fill="hold"/>
                                        <p:tgtEl>
                                          <p:spTgt spid="61"/>
                                        </p:tgtEl>
                                        <p:attrNameLst>
                                          <p:attrName>style.rotation</p:attrName>
                                        </p:attrNameLst>
                                      </p:cBhvr>
                                      <p:tavLst>
                                        <p:tav tm="0">
                                          <p:val>
                                            <p:fltVal val="90"/>
                                          </p:val>
                                        </p:tav>
                                        <p:tav tm="100000">
                                          <p:val>
                                            <p:fltVal val="0"/>
                                          </p:val>
                                        </p:tav>
                                      </p:tavLst>
                                    </p:anim>
                                    <p:animEffect transition="in" filter="fade">
                                      <p:cBhvr>
                                        <p:cTn id="30" dur="2000"/>
                                        <p:tgtEl>
                                          <p:spTgt spid="6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2000" fill="hold"/>
                                        <p:tgtEl>
                                          <p:spTgt spid="62"/>
                                        </p:tgtEl>
                                        <p:attrNameLst>
                                          <p:attrName>ppt_w</p:attrName>
                                        </p:attrNameLst>
                                      </p:cBhvr>
                                      <p:tavLst>
                                        <p:tav tm="0">
                                          <p:val>
                                            <p:fltVal val="0"/>
                                          </p:val>
                                        </p:tav>
                                        <p:tav tm="100000">
                                          <p:val>
                                            <p:strVal val="#ppt_w"/>
                                          </p:val>
                                        </p:tav>
                                      </p:tavLst>
                                    </p:anim>
                                    <p:anim calcmode="lin" valueType="num">
                                      <p:cBhvr>
                                        <p:cTn id="34" dur="2000" fill="hold"/>
                                        <p:tgtEl>
                                          <p:spTgt spid="62"/>
                                        </p:tgtEl>
                                        <p:attrNameLst>
                                          <p:attrName>ppt_h</p:attrName>
                                        </p:attrNameLst>
                                      </p:cBhvr>
                                      <p:tavLst>
                                        <p:tav tm="0">
                                          <p:val>
                                            <p:fltVal val="0"/>
                                          </p:val>
                                        </p:tav>
                                        <p:tav tm="100000">
                                          <p:val>
                                            <p:strVal val="#ppt_h"/>
                                          </p:val>
                                        </p:tav>
                                      </p:tavLst>
                                    </p:anim>
                                    <p:anim calcmode="lin" valueType="num">
                                      <p:cBhvr>
                                        <p:cTn id="35" dur="2000" fill="hold"/>
                                        <p:tgtEl>
                                          <p:spTgt spid="62"/>
                                        </p:tgtEl>
                                        <p:attrNameLst>
                                          <p:attrName>style.rotation</p:attrName>
                                        </p:attrNameLst>
                                      </p:cBhvr>
                                      <p:tavLst>
                                        <p:tav tm="0">
                                          <p:val>
                                            <p:fltVal val="90"/>
                                          </p:val>
                                        </p:tav>
                                        <p:tav tm="100000">
                                          <p:val>
                                            <p:fltVal val="0"/>
                                          </p:val>
                                        </p:tav>
                                      </p:tavLst>
                                    </p:anim>
                                    <p:animEffect transition="in" filter="fade">
                                      <p:cBhvr>
                                        <p:cTn id="36" dur="2000"/>
                                        <p:tgtEl>
                                          <p:spTgt spid="6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2000" fill="hold"/>
                                        <p:tgtEl>
                                          <p:spTgt spid="63"/>
                                        </p:tgtEl>
                                        <p:attrNameLst>
                                          <p:attrName>ppt_w</p:attrName>
                                        </p:attrNameLst>
                                      </p:cBhvr>
                                      <p:tavLst>
                                        <p:tav tm="0">
                                          <p:val>
                                            <p:fltVal val="0"/>
                                          </p:val>
                                        </p:tav>
                                        <p:tav tm="100000">
                                          <p:val>
                                            <p:strVal val="#ppt_w"/>
                                          </p:val>
                                        </p:tav>
                                      </p:tavLst>
                                    </p:anim>
                                    <p:anim calcmode="lin" valueType="num">
                                      <p:cBhvr>
                                        <p:cTn id="40" dur="2000" fill="hold"/>
                                        <p:tgtEl>
                                          <p:spTgt spid="63"/>
                                        </p:tgtEl>
                                        <p:attrNameLst>
                                          <p:attrName>ppt_h</p:attrName>
                                        </p:attrNameLst>
                                      </p:cBhvr>
                                      <p:tavLst>
                                        <p:tav tm="0">
                                          <p:val>
                                            <p:fltVal val="0"/>
                                          </p:val>
                                        </p:tav>
                                        <p:tav tm="100000">
                                          <p:val>
                                            <p:strVal val="#ppt_h"/>
                                          </p:val>
                                        </p:tav>
                                      </p:tavLst>
                                    </p:anim>
                                    <p:anim calcmode="lin" valueType="num">
                                      <p:cBhvr>
                                        <p:cTn id="41" dur="2000" fill="hold"/>
                                        <p:tgtEl>
                                          <p:spTgt spid="63"/>
                                        </p:tgtEl>
                                        <p:attrNameLst>
                                          <p:attrName>style.rotation</p:attrName>
                                        </p:attrNameLst>
                                      </p:cBhvr>
                                      <p:tavLst>
                                        <p:tav tm="0">
                                          <p:val>
                                            <p:fltVal val="90"/>
                                          </p:val>
                                        </p:tav>
                                        <p:tav tm="100000">
                                          <p:val>
                                            <p:fltVal val="0"/>
                                          </p:val>
                                        </p:tav>
                                      </p:tavLst>
                                    </p:anim>
                                    <p:animEffect transition="in" filter="fade">
                                      <p:cBhvr>
                                        <p:cTn id="42" dur="2000"/>
                                        <p:tgtEl>
                                          <p:spTgt spid="63"/>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2000" fill="hold"/>
                                        <p:tgtEl>
                                          <p:spTgt spid="64"/>
                                        </p:tgtEl>
                                        <p:attrNameLst>
                                          <p:attrName>ppt_w</p:attrName>
                                        </p:attrNameLst>
                                      </p:cBhvr>
                                      <p:tavLst>
                                        <p:tav tm="0">
                                          <p:val>
                                            <p:fltVal val="0"/>
                                          </p:val>
                                        </p:tav>
                                        <p:tav tm="100000">
                                          <p:val>
                                            <p:strVal val="#ppt_w"/>
                                          </p:val>
                                        </p:tav>
                                      </p:tavLst>
                                    </p:anim>
                                    <p:anim calcmode="lin" valueType="num">
                                      <p:cBhvr>
                                        <p:cTn id="46" dur="2000" fill="hold"/>
                                        <p:tgtEl>
                                          <p:spTgt spid="64"/>
                                        </p:tgtEl>
                                        <p:attrNameLst>
                                          <p:attrName>ppt_h</p:attrName>
                                        </p:attrNameLst>
                                      </p:cBhvr>
                                      <p:tavLst>
                                        <p:tav tm="0">
                                          <p:val>
                                            <p:fltVal val="0"/>
                                          </p:val>
                                        </p:tav>
                                        <p:tav tm="100000">
                                          <p:val>
                                            <p:strVal val="#ppt_h"/>
                                          </p:val>
                                        </p:tav>
                                      </p:tavLst>
                                    </p:anim>
                                    <p:anim calcmode="lin" valueType="num">
                                      <p:cBhvr>
                                        <p:cTn id="47" dur="2000" fill="hold"/>
                                        <p:tgtEl>
                                          <p:spTgt spid="64"/>
                                        </p:tgtEl>
                                        <p:attrNameLst>
                                          <p:attrName>style.rotation</p:attrName>
                                        </p:attrNameLst>
                                      </p:cBhvr>
                                      <p:tavLst>
                                        <p:tav tm="0">
                                          <p:val>
                                            <p:fltVal val="90"/>
                                          </p:val>
                                        </p:tav>
                                        <p:tav tm="100000">
                                          <p:val>
                                            <p:fltVal val="0"/>
                                          </p:val>
                                        </p:tav>
                                      </p:tavLst>
                                    </p:anim>
                                    <p:animEffect transition="in" filter="fade">
                                      <p:cBhvr>
                                        <p:cTn id="48" dur="20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528"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 calcmode="lin" valueType="num">
                                      <p:cBhvr>
                                        <p:cTn id="63" dur="500" fill="hold"/>
                                        <p:tgtEl>
                                          <p:spTgt spid="20"/>
                                        </p:tgtEl>
                                        <p:attrNameLst>
                                          <p:attrName>ppt_x</p:attrName>
                                        </p:attrNameLst>
                                      </p:cBhvr>
                                      <p:tavLst>
                                        <p:tav tm="0">
                                          <p:val>
                                            <p:fltVal val="0.5"/>
                                          </p:val>
                                        </p:tav>
                                        <p:tav tm="100000">
                                          <p:val>
                                            <p:strVal val="#ppt_x"/>
                                          </p:val>
                                        </p:tav>
                                      </p:tavLst>
                                    </p:anim>
                                    <p:anim calcmode="lin" valueType="num">
                                      <p:cBhvr>
                                        <p:cTn id="64"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528"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 calcmode="lin" valueType="num">
                                      <p:cBhvr>
                                        <p:cTn id="79" dur="500" fill="hold"/>
                                        <p:tgtEl>
                                          <p:spTgt spid="29"/>
                                        </p:tgtEl>
                                        <p:attrNameLst>
                                          <p:attrName>ppt_x</p:attrName>
                                        </p:attrNameLst>
                                      </p:cBhvr>
                                      <p:tavLst>
                                        <p:tav tm="0">
                                          <p:val>
                                            <p:fltVal val="0.5"/>
                                          </p:val>
                                        </p:tav>
                                        <p:tav tm="100000">
                                          <p:val>
                                            <p:strVal val="#ppt_x"/>
                                          </p:val>
                                        </p:tav>
                                      </p:tavLst>
                                    </p:anim>
                                    <p:anim calcmode="lin" valueType="num">
                                      <p:cBhvr>
                                        <p:cTn id="80" dur="5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528"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 calcmode="lin" valueType="num">
                                      <p:cBhvr>
                                        <p:cTn id="87" dur="500" fill="hold"/>
                                        <p:tgtEl>
                                          <p:spTgt spid="31"/>
                                        </p:tgtEl>
                                        <p:attrNameLst>
                                          <p:attrName>ppt_x</p:attrName>
                                        </p:attrNameLst>
                                      </p:cBhvr>
                                      <p:tavLst>
                                        <p:tav tm="0">
                                          <p:val>
                                            <p:fltVal val="0.5"/>
                                          </p:val>
                                        </p:tav>
                                        <p:tav tm="100000">
                                          <p:val>
                                            <p:strVal val="#ppt_x"/>
                                          </p:val>
                                        </p:tav>
                                      </p:tavLst>
                                    </p:anim>
                                    <p:anim calcmode="lin" valueType="num">
                                      <p:cBhvr>
                                        <p:cTn id="88" dur="500" fill="hold"/>
                                        <p:tgtEl>
                                          <p:spTgt spid="31"/>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2000"/>
                                        <p:tgtEl>
                                          <p:spTgt spid="39"/>
                                        </p:tgtEl>
                                      </p:cBhvr>
                                    </p:animEffect>
                                    <p:anim calcmode="lin" valueType="num">
                                      <p:cBhvr>
                                        <p:cTn id="94" dur="2000" fill="hold"/>
                                        <p:tgtEl>
                                          <p:spTgt spid="39"/>
                                        </p:tgtEl>
                                        <p:attrNameLst>
                                          <p:attrName>ppt_w</p:attrName>
                                        </p:attrNameLst>
                                      </p:cBhvr>
                                      <p:tavLst>
                                        <p:tav tm="0" fmla="#ppt_w*sin(2.5*pi*$)">
                                          <p:val>
                                            <p:fltVal val="0"/>
                                          </p:val>
                                        </p:tav>
                                        <p:tav tm="100000">
                                          <p:val>
                                            <p:fltVal val="1"/>
                                          </p:val>
                                        </p:tav>
                                      </p:tavLst>
                                    </p:anim>
                                    <p:anim calcmode="lin" valueType="num">
                                      <p:cBhvr>
                                        <p:cTn id="95"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45"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2000"/>
                                        <p:tgtEl>
                                          <p:spTgt spid="38"/>
                                        </p:tgtEl>
                                      </p:cBhvr>
                                    </p:animEffect>
                                    <p:anim calcmode="lin" valueType="num">
                                      <p:cBhvr>
                                        <p:cTn id="101" dur="2000" fill="hold"/>
                                        <p:tgtEl>
                                          <p:spTgt spid="38"/>
                                        </p:tgtEl>
                                        <p:attrNameLst>
                                          <p:attrName>ppt_w</p:attrName>
                                        </p:attrNameLst>
                                      </p:cBhvr>
                                      <p:tavLst>
                                        <p:tav tm="0" fmla="#ppt_w*sin(2.5*pi*$)">
                                          <p:val>
                                            <p:fltVal val="0"/>
                                          </p:val>
                                        </p:tav>
                                        <p:tav tm="100000">
                                          <p:val>
                                            <p:fltVal val="1"/>
                                          </p:val>
                                        </p:tav>
                                      </p:tavLst>
                                    </p:anim>
                                    <p:anim calcmode="lin" valueType="num">
                                      <p:cBhvr>
                                        <p:cTn id="102" dur="2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45"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0"/>
                                        <p:tgtEl>
                                          <p:spTgt spid="37"/>
                                        </p:tgtEl>
                                      </p:cBhvr>
                                    </p:animEffect>
                                    <p:anim calcmode="lin" valueType="num">
                                      <p:cBhvr>
                                        <p:cTn id="108" dur="2000" fill="hold"/>
                                        <p:tgtEl>
                                          <p:spTgt spid="37"/>
                                        </p:tgtEl>
                                        <p:attrNameLst>
                                          <p:attrName>ppt_w</p:attrName>
                                        </p:attrNameLst>
                                      </p:cBhvr>
                                      <p:tavLst>
                                        <p:tav tm="0" fmla="#ppt_w*sin(2.5*pi*$)">
                                          <p:val>
                                            <p:fltVal val="0"/>
                                          </p:val>
                                        </p:tav>
                                        <p:tav tm="100000">
                                          <p:val>
                                            <p:fltVal val="1"/>
                                          </p:val>
                                        </p:tav>
                                      </p:tavLst>
                                    </p:anim>
                                    <p:anim calcmode="lin" valueType="num">
                                      <p:cBhvr>
                                        <p:cTn id="109"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000"/>
                                        <p:tgtEl>
                                          <p:spTgt spid="41"/>
                                        </p:tgtEl>
                                      </p:cBhvr>
                                    </p:animEffect>
                                    <p:anim calcmode="lin" valueType="num">
                                      <p:cBhvr>
                                        <p:cTn id="115" dur="2000" fill="hold"/>
                                        <p:tgtEl>
                                          <p:spTgt spid="41"/>
                                        </p:tgtEl>
                                        <p:attrNameLst>
                                          <p:attrName>ppt_w</p:attrName>
                                        </p:attrNameLst>
                                      </p:cBhvr>
                                      <p:tavLst>
                                        <p:tav tm="0" fmla="#ppt_w*sin(2.5*pi*$)">
                                          <p:val>
                                            <p:fltVal val="0"/>
                                          </p:val>
                                        </p:tav>
                                        <p:tav tm="100000">
                                          <p:val>
                                            <p:fltVal val="1"/>
                                          </p:val>
                                        </p:tav>
                                      </p:tavLst>
                                    </p:anim>
                                    <p:anim calcmode="lin" valueType="num">
                                      <p:cBhvr>
                                        <p:cTn id="116"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2000"/>
                                        <p:tgtEl>
                                          <p:spTgt spid="40"/>
                                        </p:tgtEl>
                                      </p:cBhvr>
                                    </p:animEffect>
                                    <p:anim calcmode="lin" valueType="num">
                                      <p:cBhvr>
                                        <p:cTn id="122" dur="2000" fill="hold"/>
                                        <p:tgtEl>
                                          <p:spTgt spid="40"/>
                                        </p:tgtEl>
                                        <p:attrNameLst>
                                          <p:attrName>ppt_w</p:attrName>
                                        </p:attrNameLst>
                                      </p:cBhvr>
                                      <p:tavLst>
                                        <p:tav tm="0" fmla="#ppt_w*sin(2.5*pi*$)">
                                          <p:val>
                                            <p:fltVal val="0"/>
                                          </p:val>
                                        </p:tav>
                                        <p:tav tm="100000">
                                          <p:val>
                                            <p:fltVal val="1"/>
                                          </p:val>
                                        </p:tav>
                                      </p:tavLst>
                                    </p:anim>
                                    <p:anim calcmode="lin" valueType="num">
                                      <p:cBhvr>
                                        <p:cTn id="123"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8" grpId="0" animBg="1"/>
      <p:bldP spid="29" grpId="0" animBg="1"/>
      <p:bldP spid="31" grpId="0" animBg="1"/>
      <p:bldP spid="37" grpId="0" animBg="1"/>
      <p:bldP spid="38" grpId="0" animBg="1"/>
      <p:bldP spid="39" grpId="0" animBg="1"/>
      <p:bldP spid="40" grpId="0" animBg="1"/>
      <p:bldP spid="41" grpId="0" animBg="1"/>
      <p:bldP spid="59" grpId="0" animBg="1"/>
      <p:bldP spid="60" grpId="0" animBg="1"/>
      <p:bldP spid="61" grpId="0" animBg="1"/>
      <p:bldP spid="62" grpId="0" animBg="1"/>
      <p:bldP spid="63" grpId="0" animBg="1"/>
      <p:bldP spid="6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993225"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930162"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a:solidFill>
                  <a:schemeClr val="tx1"/>
                </a:solidFill>
                <a:effectLst>
                  <a:outerShdw blurRad="38100" dist="38100" dir="2700000" algn="tl">
                    <a:srgbClr val="000000">
                      <a:alpha val="43137"/>
                    </a:srgbClr>
                  </a:outerShdw>
                </a:effectLst>
              </a:rPr>
              <a:t>خمس 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effectLst>
                  <a:outerShdw blurRad="38100" dist="38100" dir="2700000" algn="tl">
                    <a:srgbClr val="000000">
                      <a:alpha val="43137"/>
                    </a:srgbClr>
                  </a:outerShdw>
                </a:effectLst>
              </a:rPr>
              <a:t>العمل في أزواج</a:t>
            </a:r>
            <a:endParaRPr lang="en-US" sz="4800" b="1" spc="56" dirty="0">
              <a:ln w="1143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256" y="1653538"/>
            <a:ext cx="8030604" cy="6150393"/>
          </a:xfrm>
          <a:prstGeom prst="ellipse">
            <a:avLst/>
          </a:prstGeom>
          <a:ln>
            <a:noFill/>
          </a:ln>
          <a:effectLst>
            <a:softEdge rad="112500"/>
          </a:effectLst>
        </p:spPr>
      </p:pic>
      <p:sp>
        <p:nvSpPr>
          <p:cNvPr id="3" name="Flowchart: Off-page Connector 2"/>
          <p:cNvSpPr/>
          <p:nvPr/>
        </p:nvSpPr>
        <p:spPr>
          <a:xfrm>
            <a:off x="11682251" y="6400812"/>
            <a:ext cx="1765738" cy="1481959"/>
          </a:xfrm>
          <a:prstGeom prst="flowChartOffpageConnector">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600" b="1" dirty="0" smtClean="0">
                <a:ln>
                  <a:solidFill>
                    <a:schemeClr val="bg1"/>
                  </a:solidFill>
                </a:ln>
                <a:solidFill>
                  <a:schemeClr val="tx1"/>
                </a:solidFill>
                <a:effectLst>
                  <a:outerShdw blurRad="38100" dist="38100" dir="2700000" algn="tl">
                    <a:srgbClr val="000000">
                      <a:alpha val="43137"/>
                    </a:srgbClr>
                  </a:outerShdw>
                </a:effectLst>
              </a:rPr>
              <a:t>اذهب للمسابقة</a:t>
            </a:r>
            <a:endParaRPr lang="en-US" sz="3600" b="1" dirty="0">
              <a:ln>
                <a:solidFill>
                  <a:schemeClr val="bg1"/>
                </a:solid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0668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style.rotation</p:attrName>
                                        </p:attrNameLst>
                                      </p:cBhvr>
                                      <p:tavLst>
                                        <p:tav tm="0">
                                          <p:val>
                                            <p:fltVal val="720"/>
                                          </p:val>
                                        </p:tav>
                                        <p:tav tm="100000">
                                          <p:val>
                                            <p:fltVal val="0"/>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b="1" dirty="0" smtClean="0">
                <a:solidFill>
                  <a:schemeClr val="tx1"/>
                </a:solidFill>
              </a:rPr>
              <a:t>مع </a:t>
            </a:r>
            <a:r>
              <a:rPr lang="ar-MA" sz="3200" b="1" dirty="0">
                <a:solidFill>
                  <a:schemeClr val="tx1"/>
                </a:solidFill>
              </a:rPr>
              <a:t>من </a:t>
            </a:r>
            <a:r>
              <a:rPr lang="ar-MA" sz="3200" b="1" dirty="0" smtClean="0">
                <a:solidFill>
                  <a:schemeClr val="tx1"/>
                </a:solidFill>
              </a:rPr>
              <a:t>رجع شريح من المحكمة ؟</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أخيه</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ابنه</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زوجته</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b="1" dirty="0" smtClean="0">
                <a:solidFill>
                  <a:schemeClr val="tx1"/>
                </a:solidFill>
              </a:rPr>
              <a:t>ماذا فعل الرجل المضمون عند ولد شريح؟</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كلاهما صحيح</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بقي</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t>هرب</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سجن شريح ولده بسبب الرجل ....</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الهارب</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الغائب</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كلاهما صحيح</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b="1" dirty="0" smtClean="0">
                <a:solidFill>
                  <a:schemeClr val="tx1"/>
                </a:solidFill>
              </a:rPr>
              <a:t>أقام شريح العدل والإنصاف بين الناس ..... سنة.</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150" b="1" dirty="0" smtClean="0">
                <a:solidFill>
                  <a:schemeClr val="tx1"/>
                </a:solidFill>
              </a:rPr>
              <a:t>60</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150" b="1" dirty="0" smtClean="0">
                <a:solidFill>
                  <a:schemeClr val="tx1"/>
                </a:solidFill>
              </a:rPr>
              <a:t>50</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150" b="1" dirty="0" smtClean="0"/>
              <a:t>40</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-5</a:t>
            </a:r>
            <a:r>
              <a:rPr lang="ar-MA" sz="3200" b="1" dirty="0" smtClean="0">
                <a:solidFill>
                  <a:schemeClr val="tx1"/>
                </a:solidFill>
              </a:rPr>
              <a:t>الصلاة معراج لمن ؟</a:t>
            </a:r>
            <a:endParaRPr lang="en-US" sz="32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للمؤمنين</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للمشركين</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للكافرين</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17392" y="5348687"/>
                <a:ext cx="1177489"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17392" y="5348687"/>
                <a:ext cx="1177489"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b="1" dirty="0" smtClean="0">
                <a:solidFill>
                  <a:schemeClr val="tx1"/>
                </a:solidFill>
              </a:rPr>
              <a:t>من أحد المبشرة بالجنة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معاذ</a:t>
            </a:r>
            <a:endParaRPr lang="en-US" sz="320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طلحة</a:t>
            </a:r>
            <a:endParaRPr lang="en-US" sz="320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قنبر</a:t>
            </a:r>
            <a:endParaRPr lang="en-US" sz="320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131936"/>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أقر</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جاء</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طلب</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بلغ</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19" name="Picture 2" descr="مدى حجية الاقرار القضائي الكاذب وفقاً للقانون - استشارات قانوني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787" y="3105807"/>
            <a:ext cx="3028950" cy="4438419"/>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562" y="3098350"/>
            <a:ext cx="3070205" cy="4445875"/>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907" y="3105807"/>
            <a:ext cx="3105150" cy="4438417"/>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73" y="3098349"/>
            <a:ext cx="3074014" cy="4445873"/>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153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edg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1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style.rotation</p:attrName>
                                        </p:attrNameLst>
                                      </p:cBhvr>
                                      <p:tavLst>
                                        <p:tav tm="0">
                                          <p:val>
                                            <p:fltVal val="90"/>
                                          </p:val>
                                        </p:tav>
                                        <p:tav tm="100000">
                                          <p:val>
                                            <p:fltVal val="0"/>
                                          </p:val>
                                        </p:tav>
                                      </p:tavLst>
                                    </p:anim>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checkerboard(across)">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heel(1)">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إفعال</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الإقرار</a:t>
            </a: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ق ر ر</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2700" dirty="0" smtClean="0">
                <a:solidFill>
                  <a:schemeClr val="tx1"/>
                </a:solidFill>
              </a:rPr>
              <a:t>مضاعف ثلاثي</a:t>
            </a:r>
            <a:endParaRPr lang="en-US" sz="27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أجاز / وافق</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أقر</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المجيئة</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ج ي أ</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مركب</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أتي / قدم</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جاء</a:t>
            </a:r>
            <a:endParaRPr lang="en-US" sz="4000" b="1" dirty="0">
              <a:solidFill>
                <a:schemeClr val="tx1"/>
              </a:solidFill>
            </a:endParaRPr>
          </a:p>
        </p:txBody>
      </p:sp>
    </p:spTree>
    <p:extLst>
      <p:ext uri="{BB962C8B-B14F-4D97-AF65-F5344CB8AC3E}">
        <p14:creationId xmlns:p14="http://schemas.microsoft.com/office/powerpoint/2010/main" val="979693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9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الطلب</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ط ل ب</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التمس / فتّش</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طلب</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البلوغ</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ب ل غ</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لحق / أدرك</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بلغ</a:t>
            </a:r>
            <a:endParaRPr lang="en-US" sz="4000" b="1" dirty="0">
              <a:solidFill>
                <a:schemeClr val="tx1"/>
              </a:solidFill>
            </a:endParaRPr>
          </a:p>
        </p:txBody>
      </p:sp>
    </p:spTree>
    <p:extLst>
      <p:ext uri="{BB962C8B-B14F-4D97-AF65-F5344CB8AC3E}">
        <p14:creationId xmlns:p14="http://schemas.microsoft.com/office/powerpoint/2010/main" val="2853093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الثالثة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10</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05508" y="7066083"/>
            <a:ext cx="590872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infoabdulalim@gmail.com</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05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91950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وقفوا</a:t>
            </a:r>
            <a:endParaRPr lang="en-US" sz="4000" b="1" dirty="0">
              <a:solidFill>
                <a:schemeClr val="tx1"/>
              </a:solidFill>
            </a:endParaRPr>
          </a:p>
        </p:txBody>
      </p:sp>
      <p:sp>
        <p:nvSpPr>
          <p:cNvPr id="7" name="Rounded Rectangle 6"/>
          <p:cNvSpPr/>
          <p:nvPr/>
        </p:nvSpPr>
        <p:spPr>
          <a:xfrm>
            <a:off x="469175" y="475596"/>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945778"/>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رجع</a:t>
            </a:r>
            <a:endParaRPr lang="en-US" sz="4000" b="1" dirty="0">
              <a:solidFill>
                <a:schemeClr val="tx1"/>
              </a:solidFill>
            </a:endParaRPr>
          </a:p>
        </p:txBody>
      </p:sp>
      <p:sp>
        <p:nvSpPr>
          <p:cNvPr id="16" name="Rounded Rectangular Callout 15"/>
          <p:cNvSpPr/>
          <p:nvPr/>
        </p:nvSpPr>
        <p:spPr>
          <a:xfrm>
            <a:off x="3904586" y="1945778"/>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خشيت</a:t>
            </a:r>
            <a:endParaRPr lang="en-US" sz="4000" b="1" dirty="0">
              <a:solidFill>
                <a:schemeClr val="tx1"/>
              </a:solidFill>
            </a:endParaRPr>
          </a:p>
        </p:txBody>
      </p:sp>
      <p:sp>
        <p:nvSpPr>
          <p:cNvPr id="17" name="Rounded Rectangular Callout 16"/>
          <p:cNvSpPr/>
          <p:nvPr/>
        </p:nvSpPr>
        <p:spPr>
          <a:xfrm>
            <a:off x="620098" y="1972050"/>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يفوت</a:t>
            </a:r>
            <a:endParaRPr lang="en-US" sz="4000" b="1" dirty="0">
              <a:solidFill>
                <a:schemeClr val="tx1"/>
              </a:solidFill>
            </a:endParaRPr>
          </a:p>
        </p:txBody>
      </p:sp>
      <p:sp>
        <p:nvSpPr>
          <p:cNvPr id="18" name="Rectangle 17"/>
          <p:cNvSpPr/>
          <p:nvPr/>
        </p:nvSpPr>
        <p:spPr>
          <a:xfrm>
            <a:off x="1229714" y="659528"/>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950" y="3306114"/>
            <a:ext cx="3041508" cy="4229804"/>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769" y="3306112"/>
            <a:ext cx="3131155" cy="4229804"/>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45" y="3306112"/>
            <a:ext cx="2988715" cy="4229803"/>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894" y="3306113"/>
            <a:ext cx="2973777" cy="4229804"/>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7624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amond(in)">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90"/>
                                          </p:val>
                                        </p:tav>
                                        <p:tav tm="100000">
                                          <p:val>
                                            <p:fltVal val="0"/>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1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90"/>
                                          </p:val>
                                        </p:tav>
                                        <p:tav tm="100000">
                                          <p:val>
                                            <p:fltVal val="0"/>
                                          </p:val>
                                        </p:tav>
                                      </p:tavLst>
                                    </p:anim>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edg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90"/>
                                          </p:val>
                                        </p:tav>
                                        <p:tav tm="100000">
                                          <p:val>
                                            <p:fltVal val="0"/>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ox(in)">
                                      <p:cBhvr>
                                        <p:cTn id="6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الجمع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الوقوف</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و ق ف</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مثال واوي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قاموا / ثبتوا</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وقفوا</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الرجوع</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ر ج ع</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عاد</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رجع</a:t>
            </a:r>
            <a:endParaRPr lang="en-US" sz="4000" b="1" dirty="0">
              <a:solidFill>
                <a:schemeClr val="tx1"/>
              </a:solidFill>
            </a:endParaRPr>
          </a:p>
        </p:txBody>
      </p:sp>
    </p:spTree>
    <p:extLst>
      <p:ext uri="{BB962C8B-B14F-4D97-AF65-F5344CB8AC3E}">
        <p14:creationId xmlns:p14="http://schemas.microsoft.com/office/powerpoint/2010/main" val="373384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للمتكلم</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سمع</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الخشية</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خ ش ي</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ناقص يائي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ارتعبت/ حذّرت</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خشيت</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للحاضر</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الفوت</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ف و ت</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واوي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ضد يقتنص</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يفوت</a:t>
            </a:r>
            <a:endParaRPr lang="en-US" sz="4000" b="1" dirty="0">
              <a:solidFill>
                <a:schemeClr val="tx1"/>
              </a:solidFill>
            </a:endParaRPr>
          </a:p>
        </p:txBody>
      </p:sp>
    </p:spTree>
    <p:extLst>
      <p:ext uri="{BB962C8B-B14F-4D97-AF65-F5344CB8AC3E}">
        <p14:creationId xmlns:p14="http://schemas.microsoft.com/office/powerpoint/2010/main" val="230339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8" name="Rectangle 7"/>
          <p:cNvSpPr/>
          <p:nvPr/>
        </p:nvSpPr>
        <p:spPr>
          <a:xfrm>
            <a:off x="5029045" y="541276"/>
            <a:ext cx="376812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4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815246" y="2070536"/>
            <a:ext cx="368913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a:t>
            </a:r>
            <a:r>
              <a:rPr lang="ar-MA" sz="3600" b="1" u="sng" cap="none" spc="50" dirty="0" smtClean="0">
                <a:ln w="11430"/>
                <a:effectLst>
                  <a:outerShdw blurRad="76200" dist="50800" dir="5400000" algn="tl" rotWithShape="0">
                    <a:srgbClr val="000000">
                      <a:alpha val="65000"/>
                    </a:srgbClr>
                  </a:outerShdw>
                </a:effectLst>
              </a:rPr>
              <a:t>الأحمر:</a:t>
            </a:r>
            <a:endParaRPr lang="ar-MA" sz="3600" b="1" u="sng" spc="50" dirty="0">
              <a:ln w="11430"/>
              <a:effectLst>
                <a:outerShdw blurRad="76200" dist="50800" dir="5400000" algn="tl" rotWithShape="0">
                  <a:srgbClr val="000000">
                    <a:alpha val="65000"/>
                  </a:srgbClr>
                </a:outerShdw>
              </a:effectLst>
            </a:endParaRPr>
          </a:p>
          <a:p>
            <a:pPr algn="r" rtl="1"/>
            <a:r>
              <a:rPr lang="en-US" sz="3600" b="1" spc="50" dirty="0" smtClean="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الأتيتين:</a:t>
            </a:r>
          </a:p>
          <a:p>
            <a:pPr algn="r" rtl="1"/>
            <a:r>
              <a:rPr lang="ar-MA" sz="3600" b="1" spc="50" dirty="0" smtClean="0">
                <a:ln w="11430"/>
                <a:effectLst>
                  <a:outerShdw blurRad="38100" dist="38100" dir="2700000" algn="tl">
                    <a:srgbClr val="000000">
                      <a:alpha val="43137"/>
                    </a:srgbClr>
                  </a:outerShdw>
                </a:effectLst>
              </a:rPr>
              <a:t>أقر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طلب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بلغ</a:t>
            </a:r>
            <a:endParaRPr lang="en-US" sz="36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610303" y="5422372"/>
            <a:ext cx="4382817"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الأخضر:</a:t>
            </a:r>
          </a:p>
          <a:p>
            <a:pPr algn="r" rtl="1"/>
            <a:r>
              <a:rPr lang="en-US" sz="3600" b="1" spc="50" dirty="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الآتيتين:</a:t>
            </a:r>
          </a:p>
          <a:p>
            <a:pPr algn="r" rtl="1"/>
            <a:r>
              <a:rPr lang="ar-MA" sz="3600" b="1" spc="50" dirty="0" smtClean="0">
                <a:ln w="11430"/>
                <a:effectLst>
                  <a:outerShdw blurRad="38100" dist="38100" dir="2700000" algn="tl">
                    <a:srgbClr val="000000">
                      <a:alpha val="43137"/>
                    </a:srgbClr>
                  </a:outerShdw>
                </a:effectLst>
              </a:rPr>
              <a:t>رجع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خشيت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يفوت</a:t>
            </a:r>
            <a:endParaRPr lang="en-US" sz="3600" b="1" spc="50" dirty="0">
              <a:ln w="11430"/>
              <a:effectLst>
                <a:outerShdw blurRad="38100" dist="38100" dir="2700000" algn="tl">
                  <a:srgbClr val="000000">
                    <a:alpha val="43137"/>
                  </a:srgbClr>
                </a:outerShdw>
              </a:effectLst>
            </a:endParaRPr>
          </a:p>
        </p:txBody>
      </p:sp>
      <p:sp>
        <p:nvSpPr>
          <p:cNvPr id="16" name="12-Point Star 15"/>
          <p:cNvSpPr/>
          <p:nvPr/>
        </p:nvSpPr>
        <p:spPr>
          <a:xfrm>
            <a:off x="346842" y="4335568"/>
            <a:ext cx="2771572" cy="2632794"/>
          </a:xfrm>
          <a:prstGeom prst="star12">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881" y="1778871"/>
            <a:ext cx="4965809" cy="575704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1834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ماذا قال الابن لشريح القاضي عندما رجعا إلى البيت ؟ </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لماذا سجن شريح القاضي ابنه ؟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لماذا ما أخبر شريح ابنه نتيجة القضية بينه وبين قومه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لمن يحمل شريح القاضي الطعام ؟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كم سنة أقام شريح القاضي العدل والإنصاف بين الناس ؟</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a:t>
            </a:r>
            <a:r>
              <a:rPr lang="ar-MA" sz="3600" b="1" dirty="0"/>
              <a:t>لماذا كان شريح القاضي محبوباً </a:t>
            </a:r>
            <a:r>
              <a:rPr lang="ar-MA" sz="3600" b="1" dirty="0" smtClean="0"/>
              <a:t>عند أمراء المؤمنين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المبيعات الساخنة حجم 40 أحذية فصل المنزل الجميل - shpe-fresno.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31" y="1639613"/>
            <a:ext cx="12837519" cy="608548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88731" y="381000"/>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505936"/>
            <a:ext cx="442339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4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8" name="Rectangle 7"/>
          <p:cNvSpPr/>
          <p:nvPr/>
        </p:nvSpPr>
        <p:spPr>
          <a:xfrm>
            <a:off x="1008993" y="1747354"/>
            <a:ext cx="1204485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000" b="1" spc="50" dirty="0" smtClean="0">
                <a:ln w="11430">
                  <a:solidFill>
                    <a:schemeClr val="bg1"/>
                  </a:solidFill>
                </a:ln>
                <a:solidFill>
                  <a:schemeClr val="bg1"/>
                </a:solidFill>
                <a:effectLst>
                  <a:outerShdw blurRad="76200" dist="50800" dir="5400000" algn="tl" rotWithShape="0">
                    <a:srgbClr val="000000">
                      <a:alpha val="65000"/>
                    </a:srgbClr>
                  </a:outerShdw>
                </a:effectLst>
              </a:rPr>
              <a:t>اكتب فقرة باللغة العربية لا تقل عن عشرة أشطر </a:t>
            </a:r>
          </a:p>
          <a:p>
            <a:pPr algn="ctr"/>
            <a:r>
              <a:rPr lang="ar-MA" sz="4000" b="1" spc="50" dirty="0" smtClean="0">
                <a:ln w="11430">
                  <a:solidFill>
                    <a:schemeClr val="bg1"/>
                  </a:solidFill>
                </a:ln>
                <a:solidFill>
                  <a:schemeClr val="bg1"/>
                </a:solidFill>
                <a:effectLst>
                  <a:outerShdw blurRad="76200" dist="50800" dir="5400000" algn="tl" rotWithShape="0">
                    <a:srgbClr val="000000">
                      <a:alpha val="65000"/>
                    </a:srgbClr>
                  </a:outerShdw>
                </a:effectLst>
              </a:rPr>
              <a:t>كيف تريد أن تكون قاضياً مثل شريح القاضي رحمه الله.</a:t>
            </a:r>
            <a:endParaRPr lang="en-US" sz="4000" b="1" cap="none" spc="50" dirty="0">
              <a:ln w="11430">
                <a:solidFill>
                  <a:schemeClr val="bg1"/>
                </a:solidFill>
              </a:ln>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96174609"/>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250" autoRev="1" fill="hold">
                                          <p:stCondLst>
                                            <p:cond delay="0"/>
                                          </p:stCondLst>
                                        </p:cTn>
                                        <p:tgtEl>
                                          <p:spTgt spid="8"/>
                                        </p:tgtEl>
                                        <p:attrNameLst>
                                          <p:attrName>ppt_w</p:attrName>
                                        </p:attrNameLst>
                                      </p:cBhvr>
                                    </p:anim>
                                    <p:anim by="(#ppt_w*0.50)" calcmode="lin" valueType="num">
                                      <p:cBhvr>
                                        <p:cTn id="24" dur="250" decel="50000" autoRev="1" fill="hold">
                                          <p:stCondLst>
                                            <p:cond delay="0"/>
                                          </p:stCondLst>
                                        </p:cTn>
                                        <p:tgtEl>
                                          <p:spTgt spid="8"/>
                                        </p:tgtEl>
                                        <p:attrNameLst>
                                          <p:attrName>ppt_x</p:attrName>
                                        </p:attrNameLst>
                                      </p:cBhvr>
                                    </p:anim>
                                    <p:anim from="(-#ppt_h/2)" to="(#ppt_y)" calcmode="lin" valueType="num">
                                      <p:cBhvr>
                                        <p:cTn id="25" dur="500" fill="hold">
                                          <p:stCondLst>
                                            <p:cond delay="0"/>
                                          </p:stCondLst>
                                        </p:cTn>
                                        <p:tgtEl>
                                          <p:spTgt spid="8"/>
                                        </p:tgtEl>
                                        <p:attrNameLst>
                                          <p:attrName>ppt_y</p:attrName>
                                        </p:attrNameLst>
                                      </p:cBhvr>
                                    </p:anim>
                                    <p:animRot by="21600000">
                                      <p:cBhvr>
                                        <p:cTn id="26"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r spiritually driven life | Science of Be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5309" y="349467"/>
            <a:ext cx="13148442" cy="7407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8E457F3A-3CDA-42B0-B036-2A898D239837}"/>
              </a:ext>
            </a:extLst>
          </p:cNvPr>
          <p:cNvSpPr txBox="1"/>
          <p:nvPr/>
        </p:nvSpPr>
        <p:spPr>
          <a:xfrm>
            <a:off x="6689827" y="286402"/>
            <a:ext cx="606446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0826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55882E-6 -6.17284E-7 L -4.55882E-6 -0.07214 " pathEditMode="relative" rAng="0" ptsTypes="AA">
                                      <p:cBhvr>
                                        <p:cTn id="6" dur="1000" accel="50000" decel="50000" autoRev="1" fill="hold">
                                          <p:stCondLst>
                                            <p:cond delay="0"/>
                                          </p:stCondLst>
                                        </p:cTn>
                                        <p:tgtEl>
                                          <p:spTgt spid="4"/>
                                        </p:tgtEl>
                                        <p:attrNameLst>
                                          <p:attrName>ppt_x</p:attrName>
                                          <p:attrName>ppt_y</p:attrName>
                                        </p:attrNameLst>
                                      </p:cBhvr>
                                      <p:rCtr x="0" y="-3607"/>
                                    </p:animMotion>
                                    <p:animRot by="1500000">
                                      <p:cBhvr>
                                        <p:cTn id="7" dur="500" fill="hold">
                                          <p:stCondLst>
                                            <p:cond delay="0"/>
                                          </p:stCondLst>
                                        </p:cTn>
                                        <p:tgtEl>
                                          <p:spTgt spid="4"/>
                                        </p:tgtEl>
                                        <p:attrNameLst>
                                          <p:attrName>r</p:attrName>
                                        </p:attrNameLst>
                                      </p:cBhvr>
                                    </p:animRot>
                                    <p:animRot by="-1500000">
                                      <p:cBhvr>
                                        <p:cTn id="8" dur="500" fill="hold">
                                          <p:stCondLst>
                                            <p:cond delay="500"/>
                                          </p:stCondLst>
                                        </p:cTn>
                                        <p:tgtEl>
                                          <p:spTgt spid="4"/>
                                        </p:tgtEl>
                                        <p:attrNameLst>
                                          <p:attrName>r</p:attrName>
                                        </p:attrNameLst>
                                      </p:cBhvr>
                                    </p:animRot>
                                    <p:animRot by="-1500000">
                                      <p:cBhvr>
                                        <p:cTn id="9" dur="500" fill="hold">
                                          <p:stCondLst>
                                            <p:cond delay="1000"/>
                                          </p:stCondLst>
                                        </p:cTn>
                                        <p:tgtEl>
                                          <p:spTgt spid="4"/>
                                        </p:tgtEl>
                                        <p:attrNameLst>
                                          <p:attrName>r</p:attrName>
                                        </p:attrNameLst>
                                      </p:cBhvr>
                                    </p:animRot>
                                    <p:animRot by="1500000">
                                      <p:cBhvr>
                                        <p:cTn id="10" dur="500" fill="hold">
                                          <p:stCondLst>
                                            <p:cond delay="15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5095" y="128654"/>
            <a:ext cx="7977362"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3200" b="1" dirty="0" smtClean="0">
                <a:ln w="0"/>
                <a:solidFill>
                  <a:schemeClr val="tx1"/>
                </a:solidFill>
                <a:effectLst>
                  <a:outerShdw blurRad="38100" dist="19050" dir="2700000" algn="tl" rotWithShape="0">
                    <a:schemeClr val="dk1">
                      <a:alpha val="40000"/>
                    </a:schemeClr>
                  </a:outerShdw>
                </a:effectLst>
              </a:rPr>
              <a:t>ماذا فهمتم بعد قراءة العبارات ورؤية الصور التالية ؟</a:t>
            </a:r>
            <a:endParaRPr lang="en-US" sz="3200" b="1"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249" y="4445878"/>
            <a:ext cx="6327238" cy="332652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91" y="872039"/>
            <a:ext cx="6332714" cy="334628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54" y="4445879"/>
            <a:ext cx="6238119" cy="332652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249" y="933698"/>
            <a:ext cx="6327238" cy="3284625"/>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
        <p:nvSpPr>
          <p:cNvPr id="13" name="Rectangle 12"/>
          <p:cNvSpPr/>
          <p:nvPr/>
        </p:nvSpPr>
        <p:spPr>
          <a:xfrm>
            <a:off x="446456" y="176897"/>
            <a:ext cx="12927967" cy="584775"/>
          </a:xfrm>
          <a:prstGeom prst="rect">
            <a:avLst/>
          </a:prstGeom>
          <a:noFill/>
          <a:effectLst>
            <a:glow rad="101600">
              <a:schemeClr val="accent2">
                <a:satMod val="175000"/>
                <a:alpha val="40000"/>
              </a:schemeClr>
            </a:glow>
          </a:effectLst>
        </p:spPr>
        <p:txBody>
          <a:bodyPr wrap="square" lIns="91440" tIns="45720" rIns="91440" bIns="45720">
            <a:spAutoFit/>
          </a:bodyPr>
          <a:lstStyle/>
          <a:p>
            <a:pPr algn="ctr"/>
            <a:r>
              <a:rPr lang="ar-MA" sz="3200" b="1" dirty="0" smtClean="0">
                <a:ln w="0"/>
                <a:effectLst>
                  <a:outerShdw blurRad="38100" dist="19050" dir="2700000" algn="tl" rotWithShape="0">
                    <a:schemeClr val="dk1">
                      <a:alpha val="40000"/>
                    </a:schemeClr>
                  </a:outerShdw>
                </a:effectLst>
              </a:rPr>
              <a:t>فهمتم أننا اليوم نكمل القصة عن شريح القاضي الذي أقام العدل والإنصاف بين الناس ستين عاما</a:t>
            </a:r>
            <a:endParaRPr lang="en-US" sz="32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06356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ou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 fill="hold"/>
                                        <p:tgtEl>
                                          <p:spTgt spid="5"/>
                                        </p:tgtEl>
                                        <p:attrNameLst>
                                          <p:attrName>ppt_w</p:attrName>
                                        </p:attrNameLst>
                                      </p:cBhvr>
                                      <p:tavLst>
                                        <p:tav tm="0">
                                          <p:val>
                                            <p:fltVal val="0"/>
                                          </p:val>
                                        </p:tav>
                                        <p:tav tm="100000">
                                          <p:val>
                                            <p:strVal val="#ppt_w"/>
                                          </p:val>
                                        </p:tav>
                                      </p:tavLst>
                                    </p:anim>
                                    <p:anim calcmode="lin" valueType="num">
                                      <p:cBhvr>
                                        <p:cTn id="28" dur="1500" fill="hold"/>
                                        <p:tgtEl>
                                          <p:spTgt spid="5"/>
                                        </p:tgtEl>
                                        <p:attrNameLst>
                                          <p:attrName>ppt_h</p:attrName>
                                        </p:attrNameLst>
                                      </p:cBhvr>
                                      <p:tavLst>
                                        <p:tav tm="0">
                                          <p:val>
                                            <p:fltVal val="0"/>
                                          </p:val>
                                        </p:tav>
                                        <p:tav tm="100000">
                                          <p:val>
                                            <p:strVal val="#ppt_h"/>
                                          </p:val>
                                        </p:tav>
                                      </p:tavLst>
                                    </p:anim>
                                    <p:animEffect transition="in" filter="fade">
                                      <p:cBhvr>
                                        <p:cTn id="29" dur="1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5"/>
                                        </p:tgtEl>
                                        <p:attrNameLst>
                                          <p:attrName>ppt_w</p:attrName>
                                        </p:attrNameLst>
                                      </p:cBhvr>
                                      <p:tavLst>
                                        <p:tav tm="0">
                                          <p:val>
                                            <p:strVal val="ppt_w"/>
                                          </p:val>
                                        </p:tav>
                                        <p:tav tm="100000">
                                          <p:val>
                                            <p:fltVal val="0"/>
                                          </p:val>
                                        </p:tav>
                                      </p:tavLst>
                                    </p:anim>
                                    <p:anim calcmode="lin" valueType="num">
                                      <p:cBhvr>
                                        <p:cTn id="34" dur="1500"/>
                                        <p:tgtEl>
                                          <p:spTgt spid="5"/>
                                        </p:tgtEl>
                                        <p:attrNameLst>
                                          <p:attrName>ppt_h</p:attrName>
                                        </p:attrNameLst>
                                      </p:cBhvr>
                                      <p:tavLst>
                                        <p:tav tm="0">
                                          <p:val>
                                            <p:strVal val="ppt_h"/>
                                          </p:val>
                                        </p:tav>
                                        <p:tav tm="100000">
                                          <p:val>
                                            <p:fltVal val="0"/>
                                          </p:val>
                                        </p:tav>
                                      </p:tavLst>
                                    </p:anim>
                                    <p:animEffect transition="out" filter="fade">
                                      <p:cBhvr>
                                        <p:cTn id="35" dur="1500"/>
                                        <p:tgtEl>
                                          <p:spTgt spid="5"/>
                                        </p:tgtEl>
                                      </p:cBhvr>
                                    </p:animEffect>
                                    <p:set>
                                      <p:cBhvr>
                                        <p:cTn id="36" dur="1" fill="hold">
                                          <p:stCondLst>
                                            <p:cond delay="1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5219" y="311254"/>
            <a:ext cx="12720875" cy="1143472"/>
          </a:xfrm>
          <a:prstGeom prst="wedgeRoundRectCallout">
            <a:avLst/>
          </a:prstGeom>
          <a:ln w="76200">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599074" y="4331576"/>
            <a:ext cx="11510735" cy="954072"/>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يشرح</a:t>
            </a:r>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smtClean="0">
                <a:ln>
                  <a:solidFill>
                    <a:schemeClr val="tx1"/>
                  </a:solidFill>
                </a:ln>
                <a:solidFill>
                  <a:sysClr val="windowText" lastClr="000000"/>
                </a:solidFill>
                <a:effectLst>
                  <a:outerShdw blurRad="38100" dist="38100" dir="2700000" algn="tl">
                    <a:srgbClr val="000000">
                      <a:alpha val="43137"/>
                    </a:srgbClr>
                  </a:outerShdw>
                </a:effectLst>
              </a:rPr>
              <a:t>ويسجل الكلمات الجديدة من معجم عربي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585219" y="6736547"/>
            <a:ext cx="11510735" cy="893970"/>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 كيفية تحقيق الأفعال والكلمات من النص.</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612929" y="5550772"/>
            <a:ext cx="11510735" cy="936172"/>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تصحيح العبارات واملاء الفراغات بكلمات مناسبة ومن الصندوق؛</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585219" y="3115715"/>
            <a:ext cx="11510735" cy="947802"/>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يتمكن قراءة العبارات على النطق 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4272456" y="490397"/>
            <a:ext cx="5089708" cy="769441"/>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400" b="1" cap="none" spc="50" dirty="0" smtClean="0">
                <a:ln w="11430"/>
                <a:effectLst>
                  <a:outerShdw blurRad="76200" dist="50800" dir="5400000" algn="tl" rotWithShape="0">
                    <a:srgbClr val="000000">
                      <a:alpha val="65000"/>
                    </a:srgbClr>
                  </a:outerShdw>
                </a:effectLst>
              </a:rPr>
              <a:t>الن</a:t>
            </a:r>
            <a:r>
              <a:rPr lang="ar-MA" sz="4400" b="1" cap="none" spc="50" dirty="0" smtClean="0">
                <a:ln w="11430"/>
                <a:effectLst>
                  <a:outerShdw blurRad="76200" dist="50800" dir="5400000" algn="tl" rotWithShape="0">
                    <a:srgbClr val="000000">
                      <a:alpha val="65000"/>
                    </a:srgbClr>
                  </a:outerShdw>
                </a:effectLst>
              </a:rPr>
              <a:t>ـــ</a:t>
            </a:r>
            <a:r>
              <a:rPr lang="ar-SA" sz="4400" b="1" cap="none" spc="50" dirty="0" smtClean="0">
                <a:ln w="11430"/>
                <a:effectLst>
                  <a:outerShdw blurRad="76200" dist="50800" dir="5400000" algn="tl" rotWithShape="0">
                    <a:srgbClr val="000000">
                      <a:alpha val="65000"/>
                    </a:srgbClr>
                  </a:outerShdw>
                </a:effectLst>
              </a:rPr>
              <a:t>ت</a:t>
            </a:r>
            <a:r>
              <a:rPr lang="ar-MA" sz="4400" b="1" cap="none" spc="50" dirty="0" smtClean="0">
                <a:ln w="11430"/>
                <a:effectLst>
                  <a:outerShdw blurRad="76200" dist="50800" dir="5400000" algn="tl" rotWithShape="0">
                    <a:srgbClr val="000000">
                      <a:alpha val="65000"/>
                    </a:srgbClr>
                  </a:outerShdw>
                </a:effectLst>
              </a:rPr>
              <a:t>ــ</a:t>
            </a:r>
            <a:r>
              <a:rPr lang="ar-SA" sz="4400" b="1" cap="none" spc="50" dirty="0" smtClean="0">
                <a:ln w="11430"/>
                <a:effectLst>
                  <a:outerShdw blurRad="76200" dist="50800" dir="5400000" algn="tl" rotWithShape="0">
                    <a:srgbClr val="000000">
                      <a:alpha val="65000"/>
                    </a:srgbClr>
                  </a:outerShdw>
                </a:effectLst>
              </a:rPr>
              <a:t>ائج م</a:t>
            </a:r>
            <a:r>
              <a:rPr lang="ar-MA" sz="4400" b="1" cap="none" spc="50" dirty="0" smtClean="0">
                <a:ln w="11430"/>
                <a:effectLst>
                  <a:outerShdw blurRad="76200" dist="50800" dir="5400000" algn="tl" rotWithShape="0">
                    <a:srgbClr val="000000">
                      <a:alpha val="65000"/>
                    </a:srgbClr>
                  </a:outerShdw>
                </a:effectLst>
              </a:rPr>
              <a:t>ـــــ</a:t>
            </a:r>
            <a:r>
              <a:rPr lang="ar-SA" sz="4400" b="1" cap="none" spc="50" dirty="0" smtClean="0">
                <a:ln w="11430"/>
                <a:effectLst>
                  <a:outerShdw blurRad="76200" dist="50800" dir="5400000" algn="tl" rotWithShape="0">
                    <a:srgbClr val="000000">
                      <a:alpha val="65000"/>
                    </a:srgbClr>
                  </a:outerShdw>
                </a:effectLst>
              </a:rPr>
              <a:t>ن </a:t>
            </a:r>
            <a:r>
              <a:rPr lang="ar-SA" sz="4400" b="1" cap="none" spc="50" dirty="0">
                <a:ln w="11430"/>
                <a:effectLst>
                  <a:outerShdw blurRad="76200" dist="50800" dir="5400000" algn="tl" rotWithShape="0">
                    <a:srgbClr val="000000">
                      <a:alpha val="65000"/>
                    </a:srgbClr>
                  </a:outerShdw>
                </a:effectLst>
              </a:rPr>
              <a:t>الدرس</a:t>
            </a:r>
            <a:endParaRPr lang="en-US" sz="44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585220" y="1942744"/>
            <a:ext cx="11510734" cy="914999"/>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a:ln>
                  <a:solidFill>
                    <a:schemeClr val="tx1"/>
                  </a:solidFill>
                </a:ln>
                <a:solidFill>
                  <a:schemeClr val="tx1"/>
                </a:solidFill>
                <a:effectLst>
                  <a:outerShdw blurRad="38100" dist="38100" dir="2700000" algn="tl">
                    <a:srgbClr val="000000">
                      <a:alpha val="43137"/>
                    </a:srgbClr>
                  </a:outerShdw>
                </a:effectLst>
              </a:rPr>
              <a:t> </a:t>
            </a:r>
            <a:r>
              <a:rPr lang="ar-MA" sz="3600" b="1" dirty="0" smtClean="0">
                <a:ln>
                  <a:solidFill>
                    <a:schemeClr val="tx1"/>
                  </a:solidFill>
                </a:ln>
                <a:solidFill>
                  <a:schemeClr val="tx1"/>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chemeClr val="tx1"/>
              </a:solidFill>
              <a:effectLst>
                <a:outerShdw blurRad="38100" dist="38100" dir="2700000" algn="tl">
                  <a:srgbClr val="000000">
                    <a:alpha val="43137"/>
                  </a:srgbClr>
                </a:outerShdw>
              </a:effectLst>
            </a:endParaRPr>
          </a:p>
        </p:txBody>
      </p:sp>
      <p:sp>
        <p:nvSpPr>
          <p:cNvPr id="15" name="Flowchart: Display 14"/>
          <p:cNvSpPr/>
          <p:nvPr/>
        </p:nvSpPr>
        <p:spPr>
          <a:xfrm>
            <a:off x="12297101" y="3115715"/>
            <a:ext cx="1008993" cy="947802"/>
          </a:xfrm>
          <a:prstGeom prst="flowChartDisplay">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323373" y="4345665"/>
            <a:ext cx="1008993" cy="946528"/>
          </a:xfrm>
          <a:prstGeom prst="flowChartDisplay">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349645" y="5538600"/>
            <a:ext cx="1008993" cy="966480"/>
          </a:xfrm>
          <a:prstGeom prst="flowChartDisplay">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360151" y="6715754"/>
            <a:ext cx="1008993" cy="886901"/>
          </a:xfrm>
          <a:prstGeom prst="flowChartDisplay">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339139" y="1928034"/>
            <a:ext cx="1008993" cy="947802"/>
          </a:xfrm>
          <a:prstGeom prst="flowChartDisplay">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935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9" presetClass="entr" presetSubtype="0" decel="100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360"/>
                                          </p:val>
                                        </p:tav>
                                        <p:tav tm="100000">
                                          <p:val>
                                            <p:fltVal val="0"/>
                                          </p:val>
                                        </p:tav>
                                      </p:tavLst>
                                    </p:anim>
                                    <p:animEffect transition="in" filter="fade">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childTnLst>
                                </p:cTn>
                              </p:par>
                              <p:par>
                                <p:cTn id="29" presetID="49" presetClass="entr" presetSubtype="0"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36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360"/>
                                          </p:val>
                                        </p:tav>
                                        <p:tav tm="100000">
                                          <p:val>
                                            <p:fltVal val="0"/>
                                          </p:val>
                                        </p:tav>
                                      </p:tavLst>
                                    </p:anim>
                                    <p:animEffect transition="in" filter="fade">
                                      <p:cBhvr>
                                        <p:cTn id="46" dur="1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childTnLst>
                                </p:cTn>
                              </p:par>
                              <p:par>
                                <p:cTn id="53" presetID="49" presetClass="entr" presetSubtype="0" decel="10000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36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strVal val="#ppt_h"/>
                                          </p:val>
                                        </p:tav>
                                        <p:tav tm="100000">
                                          <p:val>
                                            <p:strVal val="#ppt_h"/>
                                          </p:val>
                                        </p:tav>
                                      </p:tavLst>
                                    </p:anim>
                                  </p:childTnLst>
                                </p:cTn>
                              </p:par>
                              <p:par>
                                <p:cTn id="65" presetID="49" presetClass="entr" presetSubtype="0" decel="10000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360"/>
                                          </p:val>
                                        </p:tav>
                                        <p:tav tm="100000">
                                          <p:val>
                                            <p:fltVal val="0"/>
                                          </p:val>
                                        </p:tav>
                                      </p:tavLst>
                                    </p:anim>
                                    <p:animEffect transition="in" filter="fade">
                                      <p:cBhvr>
                                        <p:cTn id="70" dur="1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ppt_w</p:attrName>
                                        </p:attrNameLst>
                                      </p:cBhvr>
                                      <p:tavLst>
                                        <p:tav tm="0">
                                          <p:val>
                                            <p:fltVal val="0"/>
                                          </p:val>
                                        </p:tav>
                                        <p:tav tm="100000">
                                          <p:val>
                                            <p:strVal val="#ppt_w"/>
                                          </p:val>
                                        </p:tav>
                                      </p:tavLst>
                                    </p:anim>
                                    <p:anim calcmode="lin" valueType="num">
                                      <p:cBhvr>
                                        <p:cTn id="7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pic>
        <p:nvPicPr>
          <p:cNvPr id="7" name="Picture 6"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1270" t="32109" r="46825" b="27076"/>
          <a:stretch/>
        </p:blipFill>
        <p:spPr>
          <a:xfrm>
            <a:off x="377265" y="1828542"/>
            <a:ext cx="6400800" cy="5805861"/>
          </a:xfrm>
          <a:prstGeom prst="snip2DiagRect">
            <a:avLst/>
          </a:prstGeom>
          <a:solidFill>
            <a:srgbClr val="FFFFFF">
              <a:shade val="85000"/>
            </a:srgbClr>
          </a:solidFill>
          <a:ln w="5715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245" y="1828542"/>
            <a:ext cx="6340506" cy="5805861"/>
          </a:xfrm>
          <a:prstGeom prst="snip2DiagRect">
            <a:avLst/>
          </a:prstGeom>
          <a:solidFill>
            <a:srgbClr val="FFFFFF">
              <a:shade val="85000"/>
            </a:srgbClr>
          </a:solidFill>
          <a:ln w="5715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0572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ou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8890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solidFill>
            <a:srgbClr val="FFFF00"/>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9601181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1450" y="362608"/>
            <a:ext cx="4264536" cy="3428080"/>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3200" dirty="0"/>
              <a:t>فلما رجع شريح وابنه إلى البيت، قال الابن لأبيه: فضحتني يا أبي، فقال شريح : لقد خشيت أن أخبرك بأن الحق لهم فتصالحهم صلحاً يفوت عليهم حقهم، فقلت لك ما قلت</a:t>
            </a:r>
            <a:r>
              <a:rPr lang="ar-MA" sz="3200" dirty="0" smtClean="0"/>
              <a:t>.</a:t>
            </a:r>
            <a:endParaRPr lang="ar-MA" sz="3200" dirty="0"/>
          </a:p>
        </p:txBody>
      </p:sp>
      <p:sp>
        <p:nvSpPr>
          <p:cNvPr id="6" name="Rectangle 5"/>
          <p:cNvSpPr/>
          <p:nvPr/>
        </p:nvSpPr>
        <p:spPr>
          <a:xfrm>
            <a:off x="4611450" y="4130568"/>
            <a:ext cx="4264536" cy="3484178"/>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endParaRPr lang="ar-MA" sz="3200" dirty="0"/>
          </a:p>
          <a:p>
            <a:pPr algn="just" rtl="1"/>
            <a:r>
              <a:rPr lang="ar-MA" sz="3200" dirty="0"/>
              <a:t>وقد ضمن ولد لشريح رجلاً، ثم هرب الرجل، فسجن شريح ولده بالرجل الهارب، وكان ينقل له طعامه بيده كل يوم إلى السجن. رحم الله شريح القاضي، فقد أقام العدل والإنصاف بين الناس ستين عاما</a:t>
            </a:r>
            <a:r>
              <a:rPr lang="ar-MA" sz="3200" dirty="0" smtClean="0"/>
              <a:t>.</a:t>
            </a:r>
          </a:p>
          <a:p>
            <a:pPr algn="just" rtl="1"/>
            <a:endParaRPr lang="ar-MA" sz="3200" dirty="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904" t="12818" r="11589"/>
          <a:stretch/>
        </p:blipFill>
        <p:spPr>
          <a:xfrm>
            <a:off x="362605" y="346842"/>
            <a:ext cx="4075424" cy="3443846"/>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0" name="Picture 2" descr="نصرة رسول الله — من عقوبات المعاصي : أن العاصي دائما في أسر شيطان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407" y="4051738"/>
            <a:ext cx="4430109" cy="3611676"/>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05" y="4089149"/>
            <a:ext cx="4075424" cy="3572895"/>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t="12877" b="13540"/>
          <a:stretch/>
        </p:blipFill>
        <p:spPr>
          <a:xfrm>
            <a:off x="9049407" y="346842"/>
            <a:ext cx="4430109" cy="3443846"/>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8990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ou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edg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out)">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72969"/>
            <a:ext cx="12924041"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781008"/>
            <a:ext cx="2790495" cy="2356333"/>
          </a:xfrm>
          <a:prstGeom prst="star8">
            <a:avLst/>
          </a:prstGeom>
          <a:solidFill>
            <a:srgbClr val="FFC000"/>
          </a:solidFill>
          <a:ln w="76200">
            <a:solidFill>
              <a:srgbClr val="00206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6406756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861" y="206106"/>
            <a:ext cx="13253546" cy="707886"/>
          </a:xfrm>
          <a:prstGeom prst="rect">
            <a:avLst/>
          </a:prstGeom>
          <a:noFill/>
        </p:spPr>
        <p:txBody>
          <a:bodyPr wrap="square" lIns="91440" tIns="45720" rIns="91440" bIns="45720">
            <a:spAutoFit/>
          </a:bodyPr>
          <a:lstStyle/>
          <a:p>
            <a:pPr algn="ctr" rtl="1"/>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البحث عن الكلمات التالية في معجم عربي وتسجيل معانيها ثم تكوين الجمل</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رجع</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عاد</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650190"/>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رجع العيد ليفرح المسلمين</a:t>
            </a:r>
            <a:endParaRPr lang="en-US" sz="2600" b="1" dirty="0"/>
          </a:p>
        </p:txBody>
      </p:sp>
      <p:sp>
        <p:nvSpPr>
          <p:cNvPr id="12" name="Rounded Rectangle 11"/>
          <p:cNvSpPr/>
          <p:nvPr/>
        </p:nvSpPr>
        <p:spPr>
          <a:xfrm>
            <a:off x="7104989" y="977469"/>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الأب</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الوالد</a:t>
            </a:r>
            <a:endParaRPr lang="en-US" sz="3200" b="1"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7104989" y="6650190"/>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يحب الأب الولد حباً جماً</a:t>
            </a:r>
            <a:endParaRPr lang="en-US" sz="2600" b="1" dirty="0"/>
          </a:p>
        </p:txBody>
      </p:sp>
      <p:sp>
        <p:nvSpPr>
          <p:cNvPr id="15" name="Rounded Rectangle 14"/>
          <p:cNvSpPr/>
          <p:nvPr/>
        </p:nvSpPr>
        <p:spPr>
          <a:xfrm>
            <a:off x="3731174" y="964307"/>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خشيت</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خفت</a:t>
            </a:r>
            <a:endParaRPr lang="en-US" sz="32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3731174" y="6637028"/>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يبكي المسلمون من خشية الله تعالى</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يفوت</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ضده يغتنم</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637028"/>
            <a:ext cx="2990882" cy="1090686"/>
          </a:xfrm>
          <a:prstGeom prst="roundRect">
            <a:avLst/>
          </a:prstGeom>
          <a:ln w="57150">
            <a:solidFill>
              <a:srgbClr val="002060"/>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الوقت يفوت ولا ينتظر لأحد</a:t>
            </a:r>
            <a:endParaRPr lang="en-US" sz="2600" b="1" dirty="0"/>
          </a:p>
        </p:txBody>
      </p:sp>
      <p:pic>
        <p:nvPicPr>
          <p:cNvPr id="26" name="Picture 4" descr="বাবার মতো হতে চা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727" y="2780497"/>
            <a:ext cx="2955144" cy="360714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a:ex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658" y="2735803"/>
            <a:ext cx="2945398" cy="3651837"/>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70" y="2688506"/>
            <a:ext cx="2980217" cy="369913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9" name="Picture 6" descr="سنن العيد | doumax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8303" y="2780497"/>
            <a:ext cx="2990882" cy="360714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4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edge">
                                      <p:cBhvr>
                                        <p:cTn id="39" dur="10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3" presetClass="entr" presetSubtype="16"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plus(in)">
                                      <p:cBhvr>
                                        <p:cTn id="71" dur="1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7" dur="500" fill="hold"/>
                                        <p:tgtEl>
                                          <p:spTgt spid="16"/>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anim calcmode="lin" valueType="num">
                                      <p:cBhvr>
                                        <p:cTn id="97" dur="500" fill="hold"/>
                                        <p:tgtEl>
                                          <p:spTgt spid="17"/>
                                        </p:tgtEl>
                                        <p:attrNameLst>
                                          <p:attrName>ppt_x</p:attrName>
                                        </p:attrNameLst>
                                      </p:cBhvr>
                                      <p:tavLst>
                                        <p:tav tm="0">
                                          <p:val>
                                            <p:strVal val="#ppt_x"/>
                                          </p:val>
                                        </p:tav>
                                        <p:tav tm="100000">
                                          <p:val>
                                            <p:strVal val="#ppt_x"/>
                                          </p:val>
                                        </p:tav>
                                      </p:tavLst>
                                    </p:anim>
                                    <p:anim calcmode="lin" valueType="num">
                                      <p:cBhvr>
                                        <p:cTn id="9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box(in)">
                                      <p:cBhvr>
                                        <p:cTn id="103" dur="10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p:cTn id="116"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7"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8"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9" dur="500" fill="hold"/>
                                        <p:tgtEl>
                                          <p:spTgt spid="19"/>
                                        </p:tgtEl>
                                        <p:attrNameLst>
                                          <p:attrName>ppt_h</p:attrName>
                                        </p:attrNameLst>
                                      </p:cBhvr>
                                      <p:tavLst>
                                        <p:tav tm="0">
                                          <p:val>
                                            <p:strVal val="#ppt_h"/>
                                          </p:val>
                                        </p:tav>
                                        <p:tav tm="100000">
                                          <p:val>
                                            <p:strVal val="#ppt_h"/>
                                          </p:val>
                                        </p:tav>
                                      </p:tavLst>
                                    </p:anim>
                                    <p:anim calcmode="lin" valueType="num">
                                      <p:cBhvr>
                                        <p:cTn id="120"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1"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2"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3" dur="500" decel="50000">
                                          <p:stCondLst>
                                            <p:cond delay="0"/>
                                          </p:stCondLst>
                                        </p:cTn>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anim calcmode="lin" valueType="num">
                                      <p:cBhvr>
                                        <p:cTn id="129" dur="500" fill="hold"/>
                                        <p:tgtEl>
                                          <p:spTgt spid="20"/>
                                        </p:tgtEl>
                                        <p:attrNameLst>
                                          <p:attrName>ppt_x</p:attrName>
                                        </p:attrNameLst>
                                      </p:cBhvr>
                                      <p:tavLst>
                                        <p:tav tm="0">
                                          <p:val>
                                            <p:strVal val="#ppt_x"/>
                                          </p:val>
                                        </p:tav>
                                        <p:tav tm="100000">
                                          <p:val>
                                            <p:strVal val="#ppt_x"/>
                                          </p:val>
                                        </p:tav>
                                      </p:tavLst>
                                    </p:anim>
                                    <p:anim calcmode="lin" valueType="num">
                                      <p:cBhvr>
                                        <p:cTn id="1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5" presetClass="entr" presetSubtype="10" fill="hold"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checkerboard(across)">
                                      <p:cBhvr>
                                        <p:cTn id="1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4058</TotalTime>
  <Words>1086</Words>
  <Application>Microsoft Office PowerPoint</Application>
  <PresentationFormat>Custom</PresentationFormat>
  <Paragraphs>306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1383</cp:revision>
  <dcterms:created xsi:type="dcterms:W3CDTF">2020-05-14T14:05:10Z</dcterms:created>
  <dcterms:modified xsi:type="dcterms:W3CDTF">2020-06-09T19:01:37Z</dcterms:modified>
</cp:coreProperties>
</file>