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59" r:id="rId6"/>
    <p:sldId id="260" r:id="rId7"/>
    <p:sldId id="263" r:id="rId8"/>
    <p:sldId id="277" r:id="rId9"/>
    <p:sldId id="276" r:id="rId10"/>
    <p:sldId id="278" r:id="rId11"/>
    <p:sldId id="266" r:id="rId12"/>
    <p:sldId id="264" r:id="rId13"/>
    <p:sldId id="267"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1" autoAdjust="0"/>
    <p:restoredTop sz="94660"/>
  </p:normalViewPr>
  <p:slideViewPr>
    <p:cSldViewPr>
      <p:cViewPr varScale="1">
        <p:scale>
          <a:sx n="68" d="100"/>
          <a:sy n="68" d="100"/>
        </p:scale>
        <p:origin x="-8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533400" y="3124200"/>
            <a:ext cx="8001000" cy="3770263"/>
          </a:xfrm>
          <a:prstGeom prst="rect">
            <a:avLst/>
          </a:prstGeom>
          <a:noFill/>
        </p:spPr>
        <p:txBody>
          <a:bodyPr wrap="square" rtlCol="0">
            <a:spAutoFit/>
          </a:bodyPr>
          <a:lstStyle/>
          <a:p>
            <a:pPr algn="ctr"/>
            <a:r>
              <a:rPr lang="bn-BD" sz="23900" dirty="0" smtClean="0">
                <a:solidFill>
                  <a:srgbClr val="FF0000"/>
                </a:solidFill>
                <a:latin typeface="NikoshBAN" pitchFamily="2" charset="0"/>
                <a:cs typeface="NikoshBAN" pitchFamily="2" charset="0"/>
              </a:rPr>
              <a:t>স্বা</a:t>
            </a:r>
            <a:r>
              <a:rPr lang="bn-BD" sz="23900" dirty="0" smtClean="0">
                <a:solidFill>
                  <a:schemeClr val="bg2"/>
                </a:solidFill>
                <a:latin typeface="NikoshBAN" pitchFamily="2" charset="0"/>
                <a:cs typeface="NikoshBAN" pitchFamily="2" charset="0"/>
              </a:rPr>
              <a:t>গ</a:t>
            </a:r>
            <a:r>
              <a:rPr lang="bn-BD" sz="23900" dirty="0" smtClean="0">
                <a:solidFill>
                  <a:srgbClr val="7030A0"/>
                </a:solidFill>
                <a:latin typeface="NikoshBAN" pitchFamily="2" charset="0"/>
                <a:cs typeface="NikoshBAN" pitchFamily="2" charset="0"/>
              </a:rPr>
              <a:t>ত</a:t>
            </a:r>
            <a:r>
              <a:rPr lang="bn-BD" sz="23900" dirty="0" smtClean="0">
                <a:latin typeface="NikoshBAN" pitchFamily="2" charset="0"/>
                <a:cs typeface="NikoshBAN" pitchFamily="2" charset="0"/>
              </a:rPr>
              <a:t>ম </a:t>
            </a:r>
            <a:endParaRPr lang="en-US" sz="23900" dirty="0">
              <a:latin typeface="NikoshBAN" pitchFamily="2" charset="0"/>
              <a:cs typeface="NikoshBAN" pitchFamily="2" charset="0"/>
            </a:endParaRPr>
          </a:p>
        </p:txBody>
      </p:sp>
      <p:pic>
        <p:nvPicPr>
          <p:cNvPr id="18434" name="Picture 2" descr="বস্ত্র ও পোশাক শিল্পের আন্তর্জাতিক ..."/>
          <p:cNvPicPr>
            <a:picLocks noChangeAspect="1" noChangeArrowheads="1"/>
          </p:cNvPicPr>
          <p:nvPr/>
        </p:nvPicPr>
        <p:blipFill>
          <a:blip r:embed="rId2"/>
          <a:srcRect/>
          <a:stretch>
            <a:fillRect/>
          </a:stretch>
        </p:blipFill>
        <p:spPr bwMode="auto">
          <a:xfrm>
            <a:off x="304800" y="228600"/>
            <a:ext cx="86106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0722" name="Picture 2" descr="নানাবিদ সংকটে ধুকছে কমললগঞ্জের ..."/>
          <p:cNvPicPr>
            <a:picLocks noChangeAspect="1" noChangeArrowheads="1"/>
          </p:cNvPicPr>
          <p:nvPr/>
        </p:nvPicPr>
        <p:blipFill>
          <a:blip r:embed="rId2"/>
          <a:srcRect l="10526" r="12782"/>
          <a:stretch>
            <a:fillRect/>
          </a:stretch>
        </p:blipFill>
        <p:spPr bwMode="auto">
          <a:xfrm>
            <a:off x="228600" y="152400"/>
            <a:ext cx="4419600" cy="3124200"/>
          </a:xfrm>
          <a:prstGeom prst="rect">
            <a:avLst/>
          </a:prstGeom>
          <a:noFill/>
        </p:spPr>
      </p:pic>
      <p:pic>
        <p:nvPicPr>
          <p:cNvPr id="30724" name="Picture 4" descr="চলছে দেশীয় শিল্প ধ্বংসের গভীর ..."/>
          <p:cNvPicPr>
            <a:picLocks noChangeAspect="1" noChangeArrowheads="1"/>
          </p:cNvPicPr>
          <p:nvPr/>
        </p:nvPicPr>
        <p:blipFill>
          <a:blip r:embed="rId3"/>
          <a:srcRect l="40000" t="32487" b="6599"/>
          <a:stretch>
            <a:fillRect/>
          </a:stretch>
        </p:blipFill>
        <p:spPr bwMode="auto">
          <a:xfrm>
            <a:off x="4876800" y="152400"/>
            <a:ext cx="4076700" cy="3124200"/>
          </a:xfrm>
          <a:prstGeom prst="rect">
            <a:avLst/>
          </a:prstGeom>
          <a:noFill/>
        </p:spPr>
      </p:pic>
      <p:pic>
        <p:nvPicPr>
          <p:cNvPr id="30728" name="Picture 8" descr="Metal index about to turn oversold, JSW Steel, Tata Steel ..."/>
          <p:cNvPicPr>
            <a:picLocks noChangeAspect="1" noChangeArrowheads="1"/>
          </p:cNvPicPr>
          <p:nvPr/>
        </p:nvPicPr>
        <p:blipFill>
          <a:blip r:embed="rId4"/>
          <a:srcRect l="24935" t="11085" r="11688" b="9469"/>
          <a:stretch>
            <a:fillRect/>
          </a:stretch>
        </p:blipFill>
        <p:spPr bwMode="auto">
          <a:xfrm>
            <a:off x="4876800" y="3429000"/>
            <a:ext cx="4114800" cy="3276600"/>
          </a:xfrm>
          <a:prstGeom prst="rect">
            <a:avLst/>
          </a:prstGeom>
          <a:noFill/>
        </p:spPr>
      </p:pic>
      <p:pic>
        <p:nvPicPr>
          <p:cNvPr id="30730" name="Picture 10" descr="Ratings to help micro small and medium industries in getting ..."/>
          <p:cNvPicPr>
            <a:picLocks noChangeAspect="1" noChangeArrowheads="1"/>
          </p:cNvPicPr>
          <p:nvPr/>
        </p:nvPicPr>
        <p:blipFill>
          <a:blip r:embed="rId5"/>
          <a:srcRect t="21667" r="21250" b="15000"/>
          <a:stretch>
            <a:fillRect/>
          </a:stretch>
        </p:blipFill>
        <p:spPr bwMode="auto">
          <a:xfrm>
            <a:off x="228600" y="3505200"/>
            <a:ext cx="44196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style.rotation</p:attrName>
                                        </p:attrNameLst>
                                      </p:cBhvr>
                                      <p:tavLst>
                                        <p:tav tm="0">
                                          <p:val>
                                            <p:fltVal val="90"/>
                                          </p:val>
                                        </p:tav>
                                        <p:tav tm="100000">
                                          <p:val>
                                            <p:fltVal val="0"/>
                                          </p:val>
                                        </p:tav>
                                      </p:tavLst>
                                    </p:anim>
                                    <p:animEffect transition="in" filter="fade">
                                      <p:cBhvr>
                                        <p:cTn id="10" dur="10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0724"/>
                                        </p:tgtEl>
                                        <p:attrNameLst>
                                          <p:attrName>style.visibility</p:attrName>
                                        </p:attrNameLst>
                                      </p:cBhvr>
                                      <p:to>
                                        <p:strVal val="visible"/>
                                      </p:to>
                                    </p:set>
                                    <p:anim calcmode="lin" valueType="num">
                                      <p:cBhvr>
                                        <p:cTn id="15" dur="1000" fill="hold"/>
                                        <p:tgtEl>
                                          <p:spTgt spid="30724"/>
                                        </p:tgtEl>
                                        <p:attrNameLst>
                                          <p:attrName>ppt_w</p:attrName>
                                        </p:attrNameLst>
                                      </p:cBhvr>
                                      <p:tavLst>
                                        <p:tav tm="0">
                                          <p:val>
                                            <p:fltVal val="0"/>
                                          </p:val>
                                        </p:tav>
                                        <p:tav tm="100000">
                                          <p:val>
                                            <p:strVal val="#ppt_w"/>
                                          </p:val>
                                        </p:tav>
                                      </p:tavLst>
                                    </p:anim>
                                    <p:anim calcmode="lin" valueType="num">
                                      <p:cBhvr>
                                        <p:cTn id="16" dur="1000" fill="hold"/>
                                        <p:tgtEl>
                                          <p:spTgt spid="30724"/>
                                        </p:tgtEl>
                                        <p:attrNameLst>
                                          <p:attrName>ppt_h</p:attrName>
                                        </p:attrNameLst>
                                      </p:cBhvr>
                                      <p:tavLst>
                                        <p:tav tm="0">
                                          <p:val>
                                            <p:fltVal val="0"/>
                                          </p:val>
                                        </p:tav>
                                        <p:tav tm="100000">
                                          <p:val>
                                            <p:strVal val="#ppt_h"/>
                                          </p:val>
                                        </p:tav>
                                      </p:tavLst>
                                    </p:anim>
                                    <p:anim calcmode="lin" valueType="num">
                                      <p:cBhvr>
                                        <p:cTn id="17" dur="1000" fill="hold"/>
                                        <p:tgtEl>
                                          <p:spTgt spid="30724"/>
                                        </p:tgtEl>
                                        <p:attrNameLst>
                                          <p:attrName>style.rotation</p:attrName>
                                        </p:attrNameLst>
                                      </p:cBhvr>
                                      <p:tavLst>
                                        <p:tav tm="0">
                                          <p:val>
                                            <p:fltVal val="90"/>
                                          </p:val>
                                        </p:tav>
                                        <p:tav tm="100000">
                                          <p:val>
                                            <p:fltVal val="0"/>
                                          </p:val>
                                        </p:tav>
                                      </p:tavLst>
                                    </p:anim>
                                    <p:animEffect transition="in" filter="fade">
                                      <p:cBhvr>
                                        <p:cTn id="18" dur="1000"/>
                                        <p:tgtEl>
                                          <p:spTgt spid="3072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0730"/>
                                        </p:tgtEl>
                                        <p:attrNameLst>
                                          <p:attrName>style.visibility</p:attrName>
                                        </p:attrNameLst>
                                      </p:cBhvr>
                                      <p:to>
                                        <p:strVal val="visible"/>
                                      </p:to>
                                    </p:set>
                                    <p:anim calcmode="lin" valueType="num">
                                      <p:cBhvr>
                                        <p:cTn id="23" dur="1000" fill="hold"/>
                                        <p:tgtEl>
                                          <p:spTgt spid="30730"/>
                                        </p:tgtEl>
                                        <p:attrNameLst>
                                          <p:attrName>ppt_w</p:attrName>
                                        </p:attrNameLst>
                                      </p:cBhvr>
                                      <p:tavLst>
                                        <p:tav tm="0">
                                          <p:val>
                                            <p:fltVal val="0"/>
                                          </p:val>
                                        </p:tav>
                                        <p:tav tm="100000">
                                          <p:val>
                                            <p:strVal val="#ppt_w"/>
                                          </p:val>
                                        </p:tav>
                                      </p:tavLst>
                                    </p:anim>
                                    <p:anim calcmode="lin" valueType="num">
                                      <p:cBhvr>
                                        <p:cTn id="24" dur="1000" fill="hold"/>
                                        <p:tgtEl>
                                          <p:spTgt spid="30730"/>
                                        </p:tgtEl>
                                        <p:attrNameLst>
                                          <p:attrName>ppt_h</p:attrName>
                                        </p:attrNameLst>
                                      </p:cBhvr>
                                      <p:tavLst>
                                        <p:tav tm="0">
                                          <p:val>
                                            <p:fltVal val="0"/>
                                          </p:val>
                                        </p:tav>
                                        <p:tav tm="100000">
                                          <p:val>
                                            <p:strVal val="#ppt_h"/>
                                          </p:val>
                                        </p:tav>
                                      </p:tavLst>
                                    </p:anim>
                                    <p:anim calcmode="lin" valueType="num">
                                      <p:cBhvr>
                                        <p:cTn id="25" dur="1000" fill="hold"/>
                                        <p:tgtEl>
                                          <p:spTgt spid="30730"/>
                                        </p:tgtEl>
                                        <p:attrNameLst>
                                          <p:attrName>style.rotation</p:attrName>
                                        </p:attrNameLst>
                                      </p:cBhvr>
                                      <p:tavLst>
                                        <p:tav tm="0">
                                          <p:val>
                                            <p:fltVal val="90"/>
                                          </p:val>
                                        </p:tav>
                                        <p:tav tm="100000">
                                          <p:val>
                                            <p:fltVal val="0"/>
                                          </p:val>
                                        </p:tav>
                                      </p:tavLst>
                                    </p:anim>
                                    <p:animEffect transition="in" filter="fade">
                                      <p:cBhvr>
                                        <p:cTn id="26" dur="1000"/>
                                        <p:tgtEl>
                                          <p:spTgt spid="30730"/>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0728"/>
                                        </p:tgtEl>
                                        <p:attrNameLst>
                                          <p:attrName>style.visibility</p:attrName>
                                        </p:attrNameLst>
                                      </p:cBhvr>
                                      <p:to>
                                        <p:strVal val="visible"/>
                                      </p:to>
                                    </p:set>
                                    <p:animEffect transition="in" filter="fade">
                                      <p:cBhvr>
                                        <p:cTn id="31" dur="1000"/>
                                        <p:tgtEl>
                                          <p:spTgt spid="30728"/>
                                        </p:tgtEl>
                                      </p:cBhvr>
                                    </p:animEffect>
                                    <p:anim calcmode="lin" valueType="num">
                                      <p:cBhvr>
                                        <p:cTn id="32" dur="1000" fill="hold"/>
                                        <p:tgtEl>
                                          <p:spTgt spid="30728"/>
                                        </p:tgtEl>
                                        <p:attrNameLst>
                                          <p:attrName>ppt_x</p:attrName>
                                        </p:attrNameLst>
                                      </p:cBhvr>
                                      <p:tavLst>
                                        <p:tav tm="0">
                                          <p:val>
                                            <p:strVal val="#ppt_x"/>
                                          </p:val>
                                        </p:tav>
                                        <p:tav tm="100000">
                                          <p:val>
                                            <p:strVal val="#ppt_x"/>
                                          </p:val>
                                        </p:tav>
                                      </p:tavLst>
                                    </p:anim>
                                    <p:anim calcmode="lin" valueType="num">
                                      <p:cBhvr>
                                        <p:cTn id="33" dur="900" decel="100000" fill="hold"/>
                                        <p:tgtEl>
                                          <p:spTgt spid="307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7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2" name="Frame 11"/>
          <p:cNvSpPr/>
          <p:nvPr/>
        </p:nvSpPr>
        <p:spPr>
          <a:xfrm>
            <a:off x="1219200" y="304800"/>
            <a:ext cx="5943600" cy="933867"/>
          </a:xfrm>
          <a:prstGeom prst="frame">
            <a:avLst>
              <a:gd name="adj1" fmla="val 15659"/>
            </a:avLst>
          </a:prstGeom>
          <a:solidFill>
            <a:srgbClr val="FFFF00"/>
          </a:solidFill>
        </p:spPr>
        <p:txBody>
          <a:bodyPr wrap="square">
            <a:spAutoFit/>
          </a:bodyPr>
          <a:lstStyle/>
          <a:p>
            <a:pPr algn="ctr"/>
            <a:r>
              <a:rPr lang="bn-BD" sz="3600" b="1" dirty="0" smtClean="0">
                <a:solidFill>
                  <a:srgbClr val="002060"/>
                </a:solidFill>
                <a:latin typeface="NikoshBAN" pitchFamily="2" charset="0"/>
                <a:cs typeface="NikoshBAN" pitchFamily="2" charset="0"/>
              </a:rPr>
              <a:t>ক্ষুদ্র ও মাঝারি</a:t>
            </a:r>
            <a:r>
              <a:rPr lang="en-US" sz="3600" b="1" dirty="0" smtClean="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শিল্পের</a:t>
            </a:r>
            <a:r>
              <a:rPr lang="en-US" sz="3600" b="1" dirty="0" smtClean="0">
                <a:solidFill>
                  <a:srgbClr val="002060"/>
                </a:solidFill>
                <a:latin typeface="NikoshBAN" pitchFamily="2" charset="0"/>
                <a:cs typeface="NikoshBAN" pitchFamily="2" charset="0"/>
              </a:rPr>
              <a:t> উপযুক্ত </a:t>
            </a:r>
            <a:r>
              <a:rPr lang="en-US" sz="3600" b="1" dirty="0" err="1">
                <a:solidFill>
                  <a:srgbClr val="002060"/>
                </a:solidFill>
                <a:latin typeface="NikoshBAN" pitchFamily="2" charset="0"/>
                <a:cs typeface="NikoshBAN" pitchFamily="2" charset="0"/>
              </a:rPr>
              <a:t>ক্ষেত্রঃ</a:t>
            </a:r>
            <a:endParaRPr lang="en-US" sz="3600" b="1" dirty="0">
              <a:solidFill>
                <a:srgbClr val="002060"/>
              </a:solidFill>
              <a:latin typeface="NikoshBAN" pitchFamily="2" charset="0"/>
              <a:cs typeface="NikoshBAN" pitchFamily="2" charset="0"/>
            </a:endParaRPr>
          </a:p>
        </p:txBody>
      </p:sp>
      <p:sp>
        <p:nvSpPr>
          <p:cNvPr id="13" name="Bevel 12"/>
          <p:cNvSpPr/>
          <p:nvPr/>
        </p:nvSpPr>
        <p:spPr>
          <a:xfrm>
            <a:off x="152400" y="1524000"/>
            <a:ext cx="3048000" cy="695265"/>
          </a:xfrm>
          <a:prstGeom prst="bevel">
            <a:avLst/>
          </a:prstGeom>
          <a:solidFill>
            <a:srgbClr val="FFFF00"/>
          </a:solidFill>
          <a:ln>
            <a:solidFill>
              <a:srgbClr val="002060"/>
            </a:solidFill>
          </a:ln>
        </p:spPr>
        <p:txBody>
          <a:bodyPr wrap="square">
            <a:spAutoFit/>
          </a:bodyPr>
          <a:lstStyle/>
          <a:p>
            <a:pPr algn="ctr"/>
            <a:r>
              <a:rPr lang="bn-BD" sz="2800" dirty="0" smtClean="0">
                <a:latin typeface="NikoshBAN" pitchFamily="2" charset="0"/>
                <a:cs typeface="NikoshBAN" pitchFamily="2" charset="0"/>
              </a:rPr>
              <a:t>খাদ্য ও </a:t>
            </a:r>
            <a:r>
              <a:rPr lang="bn-BD" sz="2400" dirty="0" smtClean="0">
                <a:latin typeface="NikoshBAN" pitchFamily="2" charset="0"/>
                <a:cs typeface="NikoshBAN" pitchFamily="2" charset="0"/>
              </a:rPr>
              <a:t>খাদ্যজাত</a:t>
            </a:r>
            <a:r>
              <a:rPr lang="bn-BD" sz="2800" dirty="0" smtClean="0">
                <a:latin typeface="NikoshBAN" pitchFamily="2" charset="0"/>
                <a:cs typeface="NikoshBAN" pitchFamily="2" charset="0"/>
              </a:rPr>
              <a:t> শিল্প </a:t>
            </a:r>
            <a:endParaRPr lang="en-US" sz="2800" dirty="0"/>
          </a:p>
        </p:txBody>
      </p:sp>
      <p:sp>
        <p:nvSpPr>
          <p:cNvPr id="14" name="Bevel 13"/>
          <p:cNvSpPr/>
          <p:nvPr/>
        </p:nvSpPr>
        <p:spPr>
          <a:xfrm>
            <a:off x="152400" y="2590800"/>
            <a:ext cx="3048000" cy="777061"/>
          </a:xfrm>
          <a:prstGeom prst="bevel">
            <a:avLst/>
          </a:prstGeom>
          <a:solidFill>
            <a:srgbClr val="92D050"/>
          </a:solidFill>
          <a:ln>
            <a:solidFill>
              <a:schemeClr val="tx1"/>
            </a:solidFill>
          </a:ln>
        </p:spPr>
        <p:txBody>
          <a:bodyPr wrap="square">
            <a:spAutoFit/>
          </a:bodyPr>
          <a:lstStyle/>
          <a:p>
            <a:pPr algn="ctr"/>
            <a:r>
              <a:rPr lang="bn-BD" sz="3200" dirty="0" smtClean="0">
                <a:latin typeface="NikoshBAN" pitchFamily="2" charset="0"/>
                <a:cs typeface="NikoshBAN" pitchFamily="2" charset="0"/>
              </a:rPr>
              <a:t>বস্ত্র শিল্প </a:t>
            </a:r>
            <a:endParaRPr lang="en-US" sz="3200" dirty="0">
              <a:latin typeface="NikoshBAN" pitchFamily="2" charset="0"/>
              <a:cs typeface="NikoshBAN" pitchFamily="2" charset="0"/>
            </a:endParaRPr>
          </a:p>
        </p:txBody>
      </p:sp>
      <p:sp>
        <p:nvSpPr>
          <p:cNvPr id="15" name="Bevel 14"/>
          <p:cNvSpPr/>
          <p:nvPr/>
        </p:nvSpPr>
        <p:spPr>
          <a:xfrm>
            <a:off x="152400" y="3657600"/>
            <a:ext cx="2971800" cy="777061"/>
          </a:xfrm>
          <a:prstGeom prst="bevel">
            <a:avLst/>
          </a:prstGeom>
          <a:solidFill>
            <a:srgbClr val="00B050"/>
          </a:solidFill>
          <a:ln>
            <a:solidFill>
              <a:srgbClr val="FFFF00"/>
            </a:solidFill>
          </a:ln>
        </p:spPr>
        <p:txBody>
          <a:bodyPr wrap="square">
            <a:spAutoFit/>
          </a:bodyPr>
          <a:lstStyle/>
          <a:p>
            <a:pPr algn="ctr"/>
            <a:r>
              <a:rPr lang="bn-BD" sz="3200" dirty="0" smtClean="0">
                <a:latin typeface="NikoshBAN" pitchFamily="2" charset="0"/>
                <a:cs typeface="NikoshBAN" pitchFamily="2" charset="0"/>
              </a:rPr>
              <a:t>পাট ও পাটজাত শিল্প</a:t>
            </a:r>
            <a:endParaRPr lang="en-US" sz="3200" dirty="0"/>
          </a:p>
        </p:txBody>
      </p:sp>
      <p:sp>
        <p:nvSpPr>
          <p:cNvPr id="17" name="Bevel 16"/>
          <p:cNvSpPr/>
          <p:nvPr/>
        </p:nvSpPr>
        <p:spPr>
          <a:xfrm>
            <a:off x="152400" y="4724400"/>
            <a:ext cx="2971800" cy="777061"/>
          </a:xfrm>
          <a:prstGeom prst="bevel">
            <a:avLst/>
          </a:prstGeom>
          <a:solidFill>
            <a:srgbClr val="00B0F0"/>
          </a:solidFill>
          <a:ln>
            <a:solidFill>
              <a:srgbClr val="FFFF00"/>
            </a:solidFill>
          </a:ln>
        </p:spPr>
        <p:txBody>
          <a:bodyPr wrap="square">
            <a:spAutoFit/>
          </a:bodyPr>
          <a:lstStyle/>
          <a:p>
            <a:pPr algn="ctr"/>
            <a:r>
              <a:rPr lang="bn-BD" sz="3200" dirty="0" smtClean="0">
                <a:latin typeface="NikoshBAN" pitchFamily="2" charset="0"/>
                <a:cs typeface="NikoshBAN" pitchFamily="2" charset="0"/>
              </a:rPr>
              <a:t>বন শিল্প </a:t>
            </a:r>
            <a:endParaRPr lang="en-US" sz="3200" dirty="0">
              <a:latin typeface="NikoshBAN" pitchFamily="2" charset="0"/>
              <a:cs typeface="NikoshBAN" pitchFamily="2" charset="0"/>
            </a:endParaRPr>
          </a:p>
        </p:txBody>
      </p:sp>
      <p:sp>
        <p:nvSpPr>
          <p:cNvPr id="18" name="Bevel 17"/>
          <p:cNvSpPr/>
          <p:nvPr/>
        </p:nvSpPr>
        <p:spPr>
          <a:xfrm>
            <a:off x="152400" y="5791200"/>
            <a:ext cx="3048000" cy="777061"/>
          </a:xfrm>
          <a:prstGeom prst="bevel">
            <a:avLst/>
          </a:prstGeom>
          <a:solidFill>
            <a:srgbClr val="7030A0"/>
          </a:solidFill>
          <a:ln>
            <a:solidFill>
              <a:srgbClr val="FFFF00"/>
            </a:solidFill>
          </a:ln>
        </p:spPr>
        <p:txBody>
          <a:bodyPr wrap="square">
            <a:spAutoFit/>
          </a:bodyPr>
          <a:lstStyle/>
          <a:p>
            <a:pPr algn="ctr"/>
            <a:r>
              <a:rPr lang="bn-BD" sz="3200" dirty="0" smtClean="0">
                <a:solidFill>
                  <a:srgbClr val="FFFF00"/>
                </a:solidFill>
                <a:latin typeface="NikoshBAN" pitchFamily="2" charset="0"/>
                <a:cs typeface="NikoshBAN" pitchFamily="2" charset="0"/>
              </a:rPr>
              <a:t>মুদ্রন ও প্রকাশনা শিল্প</a:t>
            </a:r>
            <a:endParaRPr lang="en-US" sz="3200" dirty="0">
              <a:solidFill>
                <a:srgbClr val="FFFF00"/>
              </a:solidFill>
              <a:latin typeface="NikoshBAN" pitchFamily="2" charset="0"/>
              <a:cs typeface="NikoshBAN" pitchFamily="2" charset="0"/>
            </a:endParaRPr>
          </a:p>
        </p:txBody>
      </p:sp>
      <p:sp>
        <p:nvSpPr>
          <p:cNvPr id="8" name="Bevel 7"/>
          <p:cNvSpPr/>
          <p:nvPr/>
        </p:nvSpPr>
        <p:spPr>
          <a:xfrm>
            <a:off x="5867400" y="1508939"/>
            <a:ext cx="3048000" cy="777061"/>
          </a:xfrm>
          <a:prstGeom prst="bevel">
            <a:avLst/>
          </a:prstGeom>
          <a:solidFill>
            <a:srgbClr val="FFFF00"/>
          </a:solidFill>
          <a:ln>
            <a:solidFill>
              <a:schemeClr val="tx1"/>
            </a:solidFill>
          </a:ln>
        </p:spPr>
        <p:txBody>
          <a:bodyPr wrap="square">
            <a:spAutoFit/>
          </a:bodyPr>
          <a:lstStyle/>
          <a:p>
            <a:pPr algn="ctr"/>
            <a:r>
              <a:rPr lang="bn-BD" sz="3200" dirty="0" smtClean="0">
                <a:latin typeface="NikoshBAN" pitchFamily="2" charset="0"/>
                <a:cs typeface="NikoshBAN" pitchFamily="2" charset="0"/>
              </a:rPr>
              <a:t>চামড়া ও রাবার শিল্প </a:t>
            </a:r>
            <a:endParaRPr lang="en-US" sz="3200" dirty="0">
              <a:latin typeface="NikoshBAN" pitchFamily="2" charset="0"/>
              <a:cs typeface="NikoshBAN" pitchFamily="2" charset="0"/>
            </a:endParaRPr>
          </a:p>
        </p:txBody>
      </p:sp>
      <p:sp>
        <p:nvSpPr>
          <p:cNvPr id="9" name="Bevel 8"/>
          <p:cNvSpPr/>
          <p:nvPr/>
        </p:nvSpPr>
        <p:spPr>
          <a:xfrm>
            <a:off x="5791200" y="5791200"/>
            <a:ext cx="3200400" cy="777061"/>
          </a:xfrm>
          <a:prstGeom prst="bevel">
            <a:avLst/>
          </a:prstGeom>
          <a:solidFill>
            <a:srgbClr val="7030A0"/>
          </a:solidFill>
          <a:ln>
            <a:solidFill>
              <a:schemeClr val="tx1"/>
            </a:solidFill>
          </a:ln>
        </p:spPr>
        <p:txBody>
          <a:bodyPr wrap="square">
            <a:spAutoFit/>
          </a:bodyPr>
          <a:lstStyle/>
          <a:p>
            <a:pPr algn="ctr"/>
            <a:r>
              <a:rPr lang="bn-BD" sz="3200" dirty="0" smtClean="0">
                <a:solidFill>
                  <a:srgbClr val="FFFF00"/>
                </a:solidFill>
                <a:latin typeface="NikoshBAN" pitchFamily="2" charset="0"/>
                <a:cs typeface="NikoshBAN" pitchFamily="2" charset="0"/>
              </a:rPr>
              <a:t>হিমাগার শিল্প </a:t>
            </a:r>
            <a:endParaRPr lang="en-US" sz="3200" dirty="0">
              <a:solidFill>
                <a:srgbClr val="FFFF00"/>
              </a:solidFill>
              <a:latin typeface="NikoshBAN" pitchFamily="2" charset="0"/>
              <a:cs typeface="NikoshBAN" pitchFamily="2" charset="0"/>
            </a:endParaRPr>
          </a:p>
        </p:txBody>
      </p:sp>
      <p:sp>
        <p:nvSpPr>
          <p:cNvPr id="10" name="Bevel 9"/>
          <p:cNvSpPr/>
          <p:nvPr/>
        </p:nvSpPr>
        <p:spPr>
          <a:xfrm>
            <a:off x="5791200" y="4556939"/>
            <a:ext cx="3200400" cy="777061"/>
          </a:xfrm>
          <a:prstGeom prst="bevel">
            <a:avLst/>
          </a:prstGeom>
          <a:solidFill>
            <a:srgbClr val="00B0F0"/>
          </a:solidFill>
          <a:ln>
            <a:solidFill>
              <a:schemeClr val="tx1"/>
            </a:solidFill>
          </a:ln>
        </p:spPr>
        <p:txBody>
          <a:bodyPr wrap="square">
            <a:spAutoFit/>
          </a:bodyPr>
          <a:lstStyle/>
          <a:p>
            <a:pPr algn="ctr"/>
            <a:r>
              <a:rPr lang="bn-BD" sz="3200" dirty="0" smtClean="0">
                <a:latin typeface="NikoshBAN" pitchFamily="2" charset="0"/>
                <a:cs typeface="NikoshBAN" pitchFamily="2" charset="0"/>
              </a:rPr>
              <a:t>গ্লাস ও সিরামিক্স শিল্প </a:t>
            </a:r>
            <a:endParaRPr lang="en-US" sz="3200" dirty="0">
              <a:latin typeface="NikoshBAN" pitchFamily="2" charset="0"/>
              <a:cs typeface="NikoshBAN" pitchFamily="2" charset="0"/>
            </a:endParaRPr>
          </a:p>
        </p:txBody>
      </p:sp>
      <p:sp>
        <p:nvSpPr>
          <p:cNvPr id="11" name="Bevel 10"/>
          <p:cNvSpPr/>
          <p:nvPr/>
        </p:nvSpPr>
        <p:spPr>
          <a:xfrm>
            <a:off x="5791200" y="3735526"/>
            <a:ext cx="3200400" cy="531674"/>
          </a:xfrm>
          <a:prstGeom prst="bevel">
            <a:avLst/>
          </a:prstGeom>
          <a:solidFill>
            <a:srgbClr val="00B050"/>
          </a:solidFill>
          <a:ln>
            <a:solidFill>
              <a:schemeClr val="tx1"/>
            </a:solidFill>
          </a:ln>
        </p:spPr>
        <p:txBody>
          <a:bodyPr wrap="square">
            <a:spAutoFit/>
          </a:bodyPr>
          <a:lstStyle/>
          <a:p>
            <a:pPr algn="ctr"/>
            <a:r>
              <a:rPr lang="bn-BD" sz="2000" dirty="0" smtClean="0">
                <a:latin typeface="NikoshBAN" pitchFamily="2" charset="0"/>
                <a:cs typeface="NikoshBAN" pitchFamily="2" charset="0"/>
              </a:rPr>
              <a:t>কেমিক্যাল,ফার্মাসিউটিক্যালস শিল্প </a:t>
            </a:r>
            <a:endParaRPr lang="en-US" sz="2000" dirty="0">
              <a:latin typeface="NikoshBAN" pitchFamily="2" charset="0"/>
              <a:cs typeface="NikoshBAN" pitchFamily="2" charset="0"/>
            </a:endParaRPr>
          </a:p>
        </p:txBody>
      </p:sp>
      <p:sp>
        <p:nvSpPr>
          <p:cNvPr id="16" name="Bevel 15"/>
          <p:cNvSpPr/>
          <p:nvPr/>
        </p:nvSpPr>
        <p:spPr>
          <a:xfrm>
            <a:off x="5791200" y="2663130"/>
            <a:ext cx="3200400" cy="613470"/>
          </a:xfrm>
          <a:prstGeom prst="bevel">
            <a:avLst/>
          </a:prstGeom>
          <a:solidFill>
            <a:srgbClr val="92D050"/>
          </a:solidFill>
          <a:ln>
            <a:solidFill>
              <a:schemeClr val="tx1"/>
            </a:solidFill>
          </a:ln>
        </p:spPr>
        <p:txBody>
          <a:bodyPr wrap="square">
            <a:spAutoFit/>
          </a:bodyPr>
          <a:lstStyle/>
          <a:p>
            <a:pPr algn="ctr"/>
            <a:r>
              <a:rPr lang="bn-BD" sz="2400" dirty="0" smtClean="0">
                <a:latin typeface="NikoshBAN" pitchFamily="2" charset="0"/>
                <a:cs typeface="NikoshBAN" pitchFamily="2" charset="0"/>
              </a:rPr>
              <a:t>ক্ষুদ্র ইস্পাত ও প্রকৌশল শিল্প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1"/>
                                          </p:val>
                                        </p:tav>
                                        <p:tav tm="100000">
                                          <p:val>
                                            <p:strVal val="#ppt_x"/>
                                          </p:val>
                                        </p:tav>
                                      </p:tavLst>
                                    </p:anim>
                                    <p:anim calcmode="lin" valueType="num">
                                      <p:cBhvr>
                                        <p:cTn id="3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1"/>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
                                        </p:tgtEl>
                                        <p:attrNameLst>
                                          <p:attrName>ppt_y</p:attrName>
                                        </p:attrNameLst>
                                      </p:cBhvr>
                                      <p:tavLst>
                                        <p:tav tm="0">
                                          <p:val>
                                            <p:strVal val="#ppt_y"/>
                                          </p:val>
                                        </p:tav>
                                        <p:tav tm="100000">
                                          <p:val>
                                            <p:strVal val="#ppt_y"/>
                                          </p:val>
                                        </p:tav>
                                      </p:tavLst>
                                    </p:anim>
                                    <p:anim calcmode="lin" valueType="num">
                                      <p:cBhvr>
                                        <p:cTn id="6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1"/>
                                          </p:val>
                                        </p:tav>
                                        <p:tav tm="100000">
                                          <p:val>
                                            <p:strVal val="#ppt_x"/>
                                          </p:val>
                                        </p:tav>
                                      </p:tavLst>
                                    </p:anim>
                                    <p:anim calcmode="lin" valueType="num">
                                      <p:cBhvr>
                                        <p:cTn id="7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grpId="0" nodeType="clickEffect">
                                  <p:stCondLst>
                                    <p:cond delay="0"/>
                                  </p:stCondLst>
                                  <p:iterate type="lt">
                                    <p:tmPct val="10000"/>
                                  </p:iterate>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1"/>
                                          </p:val>
                                        </p:tav>
                                        <p:tav tm="100000">
                                          <p:val>
                                            <p:strVal val="#ppt_x"/>
                                          </p:val>
                                        </p:tav>
                                      </p:tavLst>
                                    </p:anim>
                                    <p:anim calcmode="lin" valueType="num">
                                      <p:cBhvr>
                                        <p:cTn id="7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9"/>
                                        </p:tgtEl>
                                        <p:attrNameLst>
                                          <p:attrName>ppt_y</p:attrName>
                                        </p:attrNameLst>
                                      </p:cBhvr>
                                      <p:tavLst>
                                        <p:tav tm="0">
                                          <p:val>
                                            <p:strVal val="#ppt_y"/>
                                          </p:val>
                                        </p:tav>
                                        <p:tav tm="100000">
                                          <p:val>
                                            <p:strVal val="#ppt_y"/>
                                          </p:val>
                                        </p:tav>
                                      </p:tavLst>
                                    </p:anim>
                                    <p:anim calcmode="lin" valueType="num">
                                      <p:cBhvr>
                                        <p:cTn id="8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8" grpId="0" animBg="1"/>
      <p:bldP spid="9" grpId="0" animBg="1"/>
      <p:bldP spid="10" grpId="0"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9218" name="Picture 2" descr="যুক্তরাষ্ট্রে গমের আটা উৎপাদন কমেছে"/>
          <p:cNvPicPr>
            <a:picLocks noChangeAspect="1" noChangeArrowheads="1"/>
          </p:cNvPicPr>
          <p:nvPr/>
        </p:nvPicPr>
        <p:blipFill>
          <a:blip r:embed="rId2"/>
          <a:srcRect/>
          <a:stretch>
            <a:fillRect/>
          </a:stretch>
        </p:blipFill>
        <p:spPr bwMode="auto">
          <a:xfrm>
            <a:off x="228600" y="228600"/>
            <a:ext cx="4419600" cy="3048000"/>
          </a:xfrm>
          <a:prstGeom prst="rect">
            <a:avLst/>
          </a:prstGeom>
          <a:noFill/>
        </p:spPr>
      </p:pic>
      <p:pic>
        <p:nvPicPr>
          <p:cNvPr id="9220" name="Picture 4" descr="থান কাপড়ের দোকানে বৈচিত্র্যময় ..."/>
          <p:cNvPicPr>
            <a:picLocks noChangeAspect="1" noChangeArrowheads="1"/>
          </p:cNvPicPr>
          <p:nvPr/>
        </p:nvPicPr>
        <p:blipFill>
          <a:blip r:embed="rId3"/>
          <a:srcRect t="5430" r="24384" b="13122"/>
          <a:stretch>
            <a:fillRect/>
          </a:stretch>
        </p:blipFill>
        <p:spPr bwMode="auto">
          <a:xfrm>
            <a:off x="4876800" y="228600"/>
            <a:ext cx="4114800" cy="3048000"/>
          </a:xfrm>
          <a:prstGeom prst="rect">
            <a:avLst/>
          </a:prstGeom>
          <a:noFill/>
        </p:spPr>
      </p:pic>
      <p:pic>
        <p:nvPicPr>
          <p:cNvPr id="9224" name="Picture 8" descr="কাতারে পাটজাত পণ্য বিকশিত করতে একদল ..."/>
          <p:cNvPicPr>
            <a:picLocks noChangeAspect="1" noChangeArrowheads="1"/>
          </p:cNvPicPr>
          <p:nvPr/>
        </p:nvPicPr>
        <p:blipFill>
          <a:blip r:embed="rId4"/>
          <a:srcRect/>
          <a:stretch>
            <a:fillRect/>
          </a:stretch>
        </p:blipFill>
        <p:spPr bwMode="auto">
          <a:xfrm>
            <a:off x="228600" y="3505200"/>
            <a:ext cx="4419600" cy="3124200"/>
          </a:xfrm>
          <a:prstGeom prst="rect">
            <a:avLst/>
          </a:prstGeom>
          <a:noFill/>
        </p:spPr>
      </p:pic>
      <p:pic>
        <p:nvPicPr>
          <p:cNvPr id="9226" name="Picture 10" descr="বেত শিল্পে এখন ভাটা, হারিয়ে যাবার ..."/>
          <p:cNvPicPr>
            <a:picLocks noChangeAspect="1" noChangeArrowheads="1"/>
          </p:cNvPicPr>
          <p:nvPr/>
        </p:nvPicPr>
        <p:blipFill>
          <a:blip r:embed="rId5"/>
          <a:srcRect/>
          <a:stretch>
            <a:fillRect/>
          </a:stretch>
        </p:blipFill>
        <p:spPr bwMode="auto">
          <a:xfrm>
            <a:off x="4876800" y="3505200"/>
            <a:ext cx="41148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1000" fill="hold"/>
                                        <p:tgtEl>
                                          <p:spTgt spid="9220"/>
                                        </p:tgtEl>
                                        <p:attrNameLst>
                                          <p:attrName>ppt_x</p:attrName>
                                        </p:attrNameLst>
                                      </p:cBhvr>
                                      <p:tavLst>
                                        <p:tav tm="0">
                                          <p:val>
                                            <p:strVal val="#ppt_x-.2"/>
                                          </p:val>
                                        </p:tav>
                                        <p:tav tm="100000">
                                          <p:val>
                                            <p:strVal val="#ppt_x"/>
                                          </p:val>
                                        </p:tav>
                                      </p:tavLst>
                                    </p:anim>
                                    <p:anim calcmode="lin" valueType="num">
                                      <p:cBhvr>
                                        <p:cTn id="16"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9224"/>
                                        </p:tgtEl>
                                        <p:attrNameLst>
                                          <p:attrName>style.visibility</p:attrName>
                                        </p:attrNameLst>
                                      </p:cBhvr>
                                      <p:to>
                                        <p:strVal val="visible"/>
                                      </p:to>
                                    </p:set>
                                    <p:anim calcmode="lin" valueType="num">
                                      <p:cBhvr>
                                        <p:cTn id="22" dur="1000" fill="hold"/>
                                        <p:tgtEl>
                                          <p:spTgt spid="9224"/>
                                        </p:tgtEl>
                                        <p:attrNameLst>
                                          <p:attrName>ppt_w</p:attrName>
                                        </p:attrNameLst>
                                      </p:cBhvr>
                                      <p:tavLst>
                                        <p:tav tm="0">
                                          <p:val>
                                            <p:fltVal val="0"/>
                                          </p:val>
                                        </p:tav>
                                        <p:tav tm="100000">
                                          <p:val>
                                            <p:strVal val="#ppt_w"/>
                                          </p:val>
                                        </p:tav>
                                      </p:tavLst>
                                    </p:anim>
                                    <p:anim calcmode="lin" valueType="num">
                                      <p:cBhvr>
                                        <p:cTn id="23" dur="1000" fill="hold"/>
                                        <p:tgtEl>
                                          <p:spTgt spid="9224"/>
                                        </p:tgtEl>
                                        <p:attrNameLst>
                                          <p:attrName>ppt_h</p:attrName>
                                        </p:attrNameLst>
                                      </p:cBhvr>
                                      <p:tavLst>
                                        <p:tav tm="0">
                                          <p:val>
                                            <p:fltVal val="0"/>
                                          </p:val>
                                        </p:tav>
                                        <p:tav tm="100000">
                                          <p:val>
                                            <p:strVal val="#ppt_h"/>
                                          </p:val>
                                        </p:tav>
                                      </p:tavLst>
                                    </p:anim>
                                    <p:anim calcmode="lin" valueType="num">
                                      <p:cBhvr>
                                        <p:cTn id="24" dur="1000" fill="hold"/>
                                        <p:tgtEl>
                                          <p:spTgt spid="9224"/>
                                        </p:tgtEl>
                                        <p:attrNameLst>
                                          <p:attrName>style.rotation</p:attrName>
                                        </p:attrNameLst>
                                      </p:cBhvr>
                                      <p:tavLst>
                                        <p:tav tm="0">
                                          <p:val>
                                            <p:fltVal val="90"/>
                                          </p:val>
                                        </p:tav>
                                        <p:tav tm="100000">
                                          <p:val>
                                            <p:fltVal val="0"/>
                                          </p:val>
                                        </p:tav>
                                      </p:tavLst>
                                    </p:anim>
                                    <p:animEffect transition="in" filter="fade">
                                      <p:cBhvr>
                                        <p:cTn id="25" dur="1000"/>
                                        <p:tgtEl>
                                          <p:spTgt spid="922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226"/>
                                        </p:tgtEl>
                                        <p:attrNameLst>
                                          <p:attrName>style.visibility</p:attrName>
                                        </p:attrNameLst>
                                      </p:cBhvr>
                                      <p:to>
                                        <p:strVal val="visible"/>
                                      </p:to>
                                    </p:set>
                                    <p:anim calcmode="lin" valueType="num">
                                      <p:cBhvr>
                                        <p:cTn id="30" dur="1000" fill="hold"/>
                                        <p:tgtEl>
                                          <p:spTgt spid="9226"/>
                                        </p:tgtEl>
                                        <p:attrNameLst>
                                          <p:attrName>ppt_w</p:attrName>
                                        </p:attrNameLst>
                                      </p:cBhvr>
                                      <p:tavLst>
                                        <p:tav tm="0">
                                          <p:val>
                                            <p:fltVal val="0"/>
                                          </p:val>
                                        </p:tav>
                                        <p:tav tm="100000">
                                          <p:val>
                                            <p:strVal val="#ppt_w"/>
                                          </p:val>
                                        </p:tav>
                                      </p:tavLst>
                                    </p:anim>
                                    <p:anim calcmode="lin" valueType="num">
                                      <p:cBhvr>
                                        <p:cTn id="31" dur="1000" fill="hold"/>
                                        <p:tgtEl>
                                          <p:spTgt spid="9226"/>
                                        </p:tgtEl>
                                        <p:attrNameLst>
                                          <p:attrName>ppt_h</p:attrName>
                                        </p:attrNameLst>
                                      </p:cBhvr>
                                      <p:tavLst>
                                        <p:tav tm="0">
                                          <p:val>
                                            <p:fltVal val="0"/>
                                          </p:val>
                                        </p:tav>
                                        <p:tav tm="100000">
                                          <p:val>
                                            <p:strVal val="#ppt_h"/>
                                          </p:val>
                                        </p:tav>
                                      </p:tavLst>
                                    </p:anim>
                                    <p:anim calcmode="lin" valueType="num">
                                      <p:cBhvr>
                                        <p:cTn id="32" dur="1000" fill="hold"/>
                                        <p:tgtEl>
                                          <p:spTgt spid="9226"/>
                                        </p:tgtEl>
                                        <p:attrNameLst>
                                          <p:attrName>style.rotation</p:attrName>
                                        </p:attrNameLst>
                                      </p:cBhvr>
                                      <p:tavLst>
                                        <p:tav tm="0">
                                          <p:val>
                                            <p:fltVal val="90"/>
                                          </p:val>
                                        </p:tav>
                                        <p:tav tm="100000">
                                          <p:val>
                                            <p:fltVal val="0"/>
                                          </p:val>
                                        </p:tav>
                                      </p:tavLst>
                                    </p:anim>
                                    <p:animEffect transition="in" filter="fade">
                                      <p:cBhvr>
                                        <p:cTn id="33"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8194" name="Picture 2" descr="In an increasingly digital world, what are the opportunities for ..."/>
          <p:cNvPicPr>
            <a:picLocks noChangeAspect="1" noChangeArrowheads="1"/>
          </p:cNvPicPr>
          <p:nvPr/>
        </p:nvPicPr>
        <p:blipFill>
          <a:blip r:embed="rId2"/>
          <a:srcRect/>
          <a:stretch>
            <a:fillRect/>
          </a:stretch>
        </p:blipFill>
        <p:spPr bwMode="auto">
          <a:xfrm>
            <a:off x="152400" y="152400"/>
            <a:ext cx="4572000" cy="3200400"/>
          </a:xfrm>
          <a:prstGeom prst="rect">
            <a:avLst/>
          </a:prstGeom>
          <a:noFill/>
        </p:spPr>
      </p:pic>
      <p:pic>
        <p:nvPicPr>
          <p:cNvPr id="8196" name="Picture 4" descr="সম্ভাবনাময় চামড়া শিল্প | RMG Bangladesh"/>
          <p:cNvPicPr>
            <a:picLocks noChangeAspect="1" noChangeArrowheads="1"/>
          </p:cNvPicPr>
          <p:nvPr/>
        </p:nvPicPr>
        <p:blipFill>
          <a:blip r:embed="rId3"/>
          <a:srcRect t="11842" r="25000" b="7895"/>
          <a:stretch>
            <a:fillRect/>
          </a:stretch>
        </p:blipFill>
        <p:spPr bwMode="auto">
          <a:xfrm>
            <a:off x="4876800" y="228600"/>
            <a:ext cx="4114800" cy="3124200"/>
          </a:xfrm>
          <a:prstGeom prst="rect">
            <a:avLst/>
          </a:prstGeom>
          <a:noFill/>
        </p:spPr>
      </p:pic>
      <p:pic>
        <p:nvPicPr>
          <p:cNvPr id="8198" name="Picture 6" descr="ইরানের ইস্পাত রফতানিতে চাঙ্গা ভাব"/>
          <p:cNvPicPr>
            <a:picLocks noChangeAspect="1" noChangeArrowheads="1"/>
          </p:cNvPicPr>
          <p:nvPr/>
        </p:nvPicPr>
        <p:blipFill>
          <a:blip r:embed="rId4"/>
          <a:srcRect/>
          <a:stretch>
            <a:fillRect/>
          </a:stretch>
        </p:blipFill>
        <p:spPr bwMode="auto">
          <a:xfrm>
            <a:off x="152400" y="3505200"/>
            <a:ext cx="4572000" cy="3200400"/>
          </a:xfrm>
          <a:prstGeom prst="rect">
            <a:avLst/>
          </a:prstGeom>
          <a:noFill/>
        </p:spPr>
      </p:pic>
      <p:pic>
        <p:nvPicPr>
          <p:cNvPr id="8200" name="Picture 8" descr="ওয়াইন গ্লাস পেইন্ট প্লাস updated their ..."/>
          <p:cNvPicPr>
            <a:picLocks noChangeAspect="1" noChangeArrowheads="1"/>
          </p:cNvPicPr>
          <p:nvPr/>
        </p:nvPicPr>
        <p:blipFill>
          <a:blip r:embed="rId5"/>
          <a:srcRect/>
          <a:stretch>
            <a:fillRect/>
          </a:stretch>
        </p:blipFill>
        <p:spPr bwMode="auto">
          <a:xfrm>
            <a:off x="4876800" y="3505200"/>
            <a:ext cx="41148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Scale>
                                      <p:cBhvr>
                                        <p:cTn id="12" dur="1000" decel="50000" fill="hold">
                                          <p:stCondLst>
                                            <p:cond delay="0"/>
                                          </p:stCondLst>
                                        </p:cTn>
                                        <p:tgtEl>
                                          <p:spTgt spid="8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196"/>
                                        </p:tgtEl>
                                        <p:attrNameLst>
                                          <p:attrName>ppt_x</p:attrName>
                                          <p:attrName>ppt_y</p:attrName>
                                        </p:attrNameLst>
                                      </p:cBhvr>
                                    </p:animMotion>
                                    <p:animEffect transition="in" filter="fade">
                                      <p:cBhvr>
                                        <p:cTn id="14" dur="10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plus(in)">
                                      <p:cBhvr>
                                        <p:cTn id="19" dur="2000"/>
                                        <p:tgtEl>
                                          <p:spTgt spid="819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fade">
                                      <p:cBhvr>
                                        <p:cTn id="24" dur="1000"/>
                                        <p:tgtEl>
                                          <p:spTgt spid="8200"/>
                                        </p:tgtEl>
                                      </p:cBhvr>
                                    </p:animEffect>
                                    <p:anim calcmode="lin" valueType="num">
                                      <p:cBhvr>
                                        <p:cTn id="25" dur="1000" fill="hold"/>
                                        <p:tgtEl>
                                          <p:spTgt spid="8200"/>
                                        </p:tgtEl>
                                        <p:attrNameLst>
                                          <p:attrName>ppt_x</p:attrName>
                                        </p:attrNameLst>
                                      </p:cBhvr>
                                      <p:tavLst>
                                        <p:tav tm="0">
                                          <p:val>
                                            <p:strVal val="#ppt_x"/>
                                          </p:val>
                                        </p:tav>
                                        <p:tav tm="100000">
                                          <p:val>
                                            <p:strVal val="#ppt_x"/>
                                          </p:val>
                                        </p:tav>
                                      </p:tavLst>
                                    </p:anim>
                                    <p:anim calcmode="lin" valueType="num">
                                      <p:cBhvr>
                                        <p:cTn id="26"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ounded Rectangle 1"/>
          <p:cNvSpPr/>
          <p:nvPr/>
        </p:nvSpPr>
        <p:spPr>
          <a:xfrm>
            <a:off x="2590800" y="3962400"/>
            <a:ext cx="4038600" cy="990600"/>
          </a:xfrm>
          <a:prstGeom prst="roundRect">
            <a:avLst>
              <a:gd name="adj" fmla="val 50000"/>
            </a:avLst>
          </a:prstGeom>
          <a:solidFill>
            <a:srgbClr val="C0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একক কাজঃ </a:t>
            </a:r>
            <a:endParaRPr lang="en-US" sz="7200" dirty="0">
              <a:latin typeface="NikoshBAN" pitchFamily="2" charset="0"/>
              <a:cs typeface="NikoshBAN" pitchFamily="2" charset="0"/>
            </a:endParaRPr>
          </a:p>
        </p:txBody>
      </p:sp>
      <p:sp>
        <p:nvSpPr>
          <p:cNvPr id="3" name="Rounded Rectangle 2"/>
          <p:cNvSpPr/>
          <p:nvPr/>
        </p:nvSpPr>
        <p:spPr>
          <a:xfrm>
            <a:off x="762000" y="5181600"/>
            <a:ext cx="7391400" cy="1371600"/>
          </a:xfrm>
          <a:prstGeom prst="roundRect">
            <a:avLst>
              <a:gd name="adj" fmla="val 50000"/>
            </a:avLst>
          </a:prstGeom>
          <a:solidFill>
            <a:srgbClr val="7030A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১।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ক্ষুদ্র</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শিল্প </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 </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a:t>
            </a:r>
            <a:endPar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২।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মাঝারি</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শিল্প</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বলতে</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কি</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বুঝায়</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a:t>
            </a:r>
            <a:r>
              <a:rPr lang="bn-B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6146" name="Picture 2" descr="শিল্প কারখানা থেকে বেআইনিভাবে ..."/>
          <p:cNvPicPr>
            <a:picLocks noChangeAspect="1" noChangeArrowheads="1"/>
          </p:cNvPicPr>
          <p:nvPr/>
        </p:nvPicPr>
        <p:blipFill>
          <a:blip r:embed="rId2"/>
          <a:srcRect l="21348" t="19656" r="21348" b="7617"/>
          <a:stretch>
            <a:fillRect/>
          </a:stretch>
        </p:blipFill>
        <p:spPr bwMode="auto">
          <a:xfrm>
            <a:off x="228600" y="304800"/>
            <a:ext cx="4495800" cy="3200400"/>
          </a:xfrm>
          <a:prstGeom prst="rect">
            <a:avLst/>
          </a:prstGeom>
          <a:noFill/>
        </p:spPr>
      </p:pic>
      <p:sp>
        <p:nvSpPr>
          <p:cNvPr id="6148" name="AutoShape 4" descr="পুরান ঢাকার কেমিক্যাল যাচ্ছে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রাসায়নিক শিল্প আম্মোনিয়া জল ..."/>
          <p:cNvPicPr>
            <a:picLocks noChangeAspect="1" noChangeArrowheads="1"/>
          </p:cNvPicPr>
          <p:nvPr/>
        </p:nvPicPr>
        <p:blipFill>
          <a:blip r:embed="rId3"/>
          <a:srcRect l="7812" t="10417" r="20313" b="6250"/>
          <a:stretch>
            <a:fillRect/>
          </a:stretch>
        </p:blipFill>
        <p:spPr bwMode="auto">
          <a:xfrm>
            <a:off x="4953000" y="381000"/>
            <a:ext cx="39624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2000"/>
                                        <p:tgtEl>
                                          <p:spTgt spid="6150"/>
                                        </p:tgtEl>
                                      </p:cBhvr>
                                    </p:animEffect>
                                    <p:anim calcmode="lin" valueType="num">
                                      <p:cBhvr>
                                        <p:cTn id="16" dur="2000" fill="hold"/>
                                        <p:tgtEl>
                                          <p:spTgt spid="6150"/>
                                        </p:tgtEl>
                                        <p:attrNameLst>
                                          <p:attrName>style.rotation</p:attrName>
                                        </p:attrNameLst>
                                      </p:cBhvr>
                                      <p:tavLst>
                                        <p:tav tm="0">
                                          <p:val>
                                            <p:fltVal val="720"/>
                                          </p:val>
                                        </p:tav>
                                        <p:tav tm="100000">
                                          <p:val>
                                            <p:fltVal val="0"/>
                                          </p:val>
                                        </p:tav>
                                      </p:tavLst>
                                    </p:anim>
                                    <p:anim calcmode="lin" valueType="num">
                                      <p:cBhvr>
                                        <p:cTn id="17" dur="2000" fill="hold"/>
                                        <p:tgtEl>
                                          <p:spTgt spid="6150"/>
                                        </p:tgtEl>
                                        <p:attrNameLst>
                                          <p:attrName>ppt_h</p:attrName>
                                        </p:attrNameLst>
                                      </p:cBhvr>
                                      <p:tavLst>
                                        <p:tav tm="0">
                                          <p:val>
                                            <p:fltVal val="0"/>
                                          </p:val>
                                        </p:tav>
                                        <p:tav tm="100000">
                                          <p:val>
                                            <p:strVal val="#ppt_h"/>
                                          </p:val>
                                        </p:tav>
                                      </p:tavLst>
                                    </p:anim>
                                    <p:anim calcmode="lin" valueType="num">
                                      <p:cBhvr>
                                        <p:cTn id="18" dur="2000" fill="hold"/>
                                        <p:tgtEl>
                                          <p:spTgt spid="6150"/>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Oval 2"/>
          <p:cNvSpPr/>
          <p:nvPr/>
        </p:nvSpPr>
        <p:spPr>
          <a:xfrm>
            <a:off x="2057400" y="3810000"/>
            <a:ext cx="4648200" cy="762000"/>
          </a:xfrm>
          <a:prstGeom prst="ellipse">
            <a:avLst/>
          </a:prstGeom>
          <a:solidFill>
            <a:srgbClr val="FF00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দলীয় কাজঃ </a:t>
            </a:r>
            <a:endParaRPr lang="en-US" sz="5400" dirty="0">
              <a:latin typeface="NikoshBAN" pitchFamily="2" charset="0"/>
              <a:cs typeface="NikoshBAN" pitchFamily="2" charset="0"/>
            </a:endParaRPr>
          </a:p>
        </p:txBody>
      </p:sp>
      <p:sp>
        <p:nvSpPr>
          <p:cNvPr id="4" name="Rounded Rectangle 3"/>
          <p:cNvSpPr/>
          <p:nvPr/>
        </p:nvSpPr>
        <p:spPr>
          <a:xfrm>
            <a:off x="228600" y="5029200"/>
            <a:ext cx="8686800" cy="1219200"/>
          </a:xfrm>
          <a:prstGeom prst="roundRect">
            <a:avLst>
              <a:gd name="adj" fmla="val 43886"/>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bn-BD" sz="3200" dirty="0" smtClean="0">
              <a:latin typeface="NikoshBAN" pitchFamily="2" charset="0"/>
              <a:cs typeface="NikoshBAN" pitchFamily="2" charset="0"/>
            </a:endParaRPr>
          </a:p>
          <a:p>
            <a:pPr>
              <a:buFont typeface="Wingdings" pitchFamily="2" charset="2"/>
              <a:buChar char="Ø"/>
            </a:pPr>
            <a:endParaRPr lang="bn-BD" sz="3200" dirty="0" smtClean="0">
              <a:latin typeface="NikoshBAN" pitchFamily="2" charset="0"/>
              <a:cs typeface="NikoshBAN" pitchFamily="2" charset="0"/>
            </a:endParaRPr>
          </a:p>
          <a:p>
            <a:pPr>
              <a:buFont typeface="Wingdings" pitchFamily="2" charset="2"/>
              <a:buChar char="Ø"/>
            </a:pPr>
            <a:r>
              <a:rPr lang="bn-BD" sz="3200" dirty="0" smtClean="0">
                <a:solidFill>
                  <a:schemeClr val="bg1"/>
                </a:solidFill>
                <a:latin typeface="NikoshBAN" pitchFamily="2" charset="0"/>
                <a:cs typeface="NikoshBAN" pitchFamily="2" charset="0"/>
              </a:rPr>
              <a:t>বাংলাদেশের </a:t>
            </a:r>
            <a:r>
              <a:rPr lang="bn-BD" sz="3200" dirty="0" smtClean="0">
                <a:solidFill>
                  <a:schemeClr val="bg1"/>
                </a:solidFill>
                <a:latin typeface="NikoshBAN" panose="02000000000000000000" pitchFamily="2" charset="0"/>
                <a:cs typeface="NikoshBAN" panose="02000000000000000000" pitchFamily="2" charset="0"/>
              </a:rPr>
              <a:t>ক্ষুদ্র শিল্প ও মাঝারি </a:t>
            </a:r>
            <a:r>
              <a:rPr lang="bn-BD" sz="3200" dirty="0" smtClean="0">
                <a:solidFill>
                  <a:schemeClr val="bg1"/>
                </a:solidFill>
                <a:latin typeface="NikoshBAN" pitchFamily="2" charset="0"/>
                <a:cs typeface="NikoshBAN" pitchFamily="2" charset="0"/>
              </a:rPr>
              <a:t>শিল্পের </a:t>
            </a:r>
            <a:r>
              <a:rPr lang="bn-BD" sz="3200" dirty="0" smtClean="0">
                <a:solidFill>
                  <a:schemeClr val="bg1"/>
                </a:solidFill>
                <a:latin typeface="NikoshBAN" pitchFamily="2" charset="0"/>
                <a:cs typeface="NikoshBAN" pitchFamily="2" charset="0"/>
              </a:rPr>
              <a:t>উপযুক্ত ক্ষেত্রের তালিকা তৈরি কর। </a:t>
            </a:r>
          </a:p>
          <a:p>
            <a:r>
              <a:rPr lang="bn-BD" sz="3200" dirty="0" smtClean="0">
                <a:solidFill>
                  <a:schemeClr val="bg1"/>
                </a:solidFill>
                <a:latin typeface="NikoshBAN" pitchFamily="2" charset="0"/>
                <a:cs typeface="NikoshBAN" pitchFamily="2" charset="0"/>
              </a:rPr>
              <a:t> </a:t>
            </a:r>
          </a:p>
          <a:p>
            <a:endParaRPr lang="en-US" sz="3200" dirty="0">
              <a:latin typeface="NikoshBAN" pitchFamily="2" charset="0"/>
              <a:cs typeface="NikoshBAN" pitchFamily="2" charset="0"/>
            </a:endParaRPr>
          </a:p>
        </p:txBody>
      </p:sp>
      <p:pic>
        <p:nvPicPr>
          <p:cNvPr id="4098" name="Picture 2" descr="ঈদে নতুন বাসন কোসনের খোঁজ-খবর | বাংলা ..."/>
          <p:cNvPicPr>
            <a:picLocks noChangeAspect="1" noChangeArrowheads="1"/>
          </p:cNvPicPr>
          <p:nvPr/>
        </p:nvPicPr>
        <p:blipFill>
          <a:blip r:embed="rId2"/>
          <a:srcRect/>
          <a:stretch>
            <a:fillRect/>
          </a:stretch>
        </p:blipFill>
        <p:spPr bwMode="auto">
          <a:xfrm>
            <a:off x="152400" y="304800"/>
            <a:ext cx="4495800" cy="3124200"/>
          </a:xfrm>
          <a:prstGeom prst="rect">
            <a:avLst/>
          </a:prstGeom>
          <a:noFill/>
        </p:spPr>
      </p:pic>
      <p:pic>
        <p:nvPicPr>
          <p:cNvPr id="4100" name="Picture 4" descr="গেইনারের শীর্ষে উঠেছে মুন্নু সিরামিক"/>
          <p:cNvPicPr>
            <a:picLocks noChangeAspect="1" noChangeArrowheads="1"/>
          </p:cNvPicPr>
          <p:nvPr/>
        </p:nvPicPr>
        <p:blipFill>
          <a:blip r:embed="rId3"/>
          <a:srcRect/>
          <a:stretch>
            <a:fillRect/>
          </a:stretch>
        </p:blipFill>
        <p:spPr bwMode="auto">
          <a:xfrm>
            <a:off x="4953000" y="304800"/>
            <a:ext cx="40386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100"/>
                                        </p:tgtEl>
                                        <p:attrNameLst>
                                          <p:attrName>style.visibility</p:attrName>
                                        </p:attrNameLst>
                                      </p:cBhvr>
                                      <p:to>
                                        <p:strVal val="visible"/>
                                      </p:to>
                                    </p:set>
                                    <p:anim calcmode="lin" valueType="num">
                                      <p:cBhvr>
                                        <p:cTn id="12" dur="1000" fill="hold"/>
                                        <p:tgtEl>
                                          <p:spTgt spid="4100"/>
                                        </p:tgtEl>
                                        <p:attrNameLst>
                                          <p:attrName>ppt_w</p:attrName>
                                        </p:attrNameLst>
                                      </p:cBhvr>
                                      <p:tavLst>
                                        <p:tav tm="0">
                                          <p:val>
                                            <p:fltVal val="0"/>
                                          </p:val>
                                        </p:tav>
                                        <p:tav tm="100000">
                                          <p:val>
                                            <p:strVal val="#ppt_w"/>
                                          </p:val>
                                        </p:tav>
                                      </p:tavLst>
                                    </p:anim>
                                    <p:anim calcmode="lin" valueType="num">
                                      <p:cBhvr>
                                        <p:cTn id="13" dur="1000" fill="hold"/>
                                        <p:tgtEl>
                                          <p:spTgt spid="4100"/>
                                        </p:tgtEl>
                                        <p:attrNameLst>
                                          <p:attrName>ppt_h</p:attrName>
                                        </p:attrNameLst>
                                      </p:cBhvr>
                                      <p:tavLst>
                                        <p:tav tm="0">
                                          <p:val>
                                            <p:fltVal val="0"/>
                                          </p:val>
                                        </p:tav>
                                        <p:tav tm="100000">
                                          <p:val>
                                            <p:strVal val="#ppt_h"/>
                                          </p:val>
                                        </p:tav>
                                      </p:tavLst>
                                    </p:anim>
                                    <p:anim calcmode="lin" valueType="num">
                                      <p:cBhvr>
                                        <p:cTn id="14" dur="1000" fill="hold"/>
                                        <p:tgtEl>
                                          <p:spTgt spid="4100"/>
                                        </p:tgtEl>
                                        <p:attrNameLst>
                                          <p:attrName>style.rotation</p:attrName>
                                        </p:attrNameLst>
                                      </p:cBhvr>
                                      <p:tavLst>
                                        <p:tav tm="0">
                                          <p:val>
                                            <p:fltVal val="90"/>
                                          </p:val>
                                        </p:tav>
                                        <p:tav tm="100000">
                                          <p:val>
                                            <p:fltVal val="0"/>
                                          </p:val>
                                        </p:tav>
                                      </p:tavLst>
                                    </p:anim>
                                    <p:animEffect transition="in" filter="fade">
                                      <p:cBhvr>
                                        <p:cTn id="15" dur="10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loud Callout 2"/>
          <p:cNvSpPr/>
          <p:nvPr/>
        </p:nvSpPr>
        <p:spPr>
          <a:xfrm>
            <a:off x="5181600" y="304800"/>
            <a:ext cx="3581400" cy="2209800"/>
          </a:xfrm>
          <a:prstGeom prst="cloudCallout">
            <a:avLst>
              <a:gd name="adj1" fmla="val -26070"/>
              <a:gd name="adj2" fmla="val 7947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মুল্যায়ন</a:t>
            </a:r>
            <a:r>
              <a:rPr lang="bn-BD" dirty="0" smtClean="0"/>
              <a:t> </a:t>
            </a:r>
            <a:endParaRPr lang="en-US" dirty="0"/>
          </a:p>
        </p:txBody>
      </p:sp>
      <p:sp>
        <p:nvSpPr>
          <p:cNvPr id="4" name="Rounded Rectangle 3"/>
          <p:cNvSpPr/>
          <p:nvPr/>
        </p:nvSpPr>
        <p:spPr>
          <a:xfrm>
            <a:off x="304800" y="3581400"/>
            <a:ext cx="8534400" cy="3048000"/>
          </a:xfrm>
          <a:prstGeom prst="roundRect">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smtClean="0">
                <a:solidFill>
                  <a:srgbClr val="FF0000"/>
                </a:solidFill>
                <a:latin typeface="NikoshBAN" pitchFamily="2" charset="0"/>
                <a:cs typeface="NikoshBAN" pitchFamily="2" charset="0"/>
              </a:rPr>
              <a:t>১</a:t>
            </a:r>
            <a:r>
              <a:rPr lang="bn-BD" sz="3600" dirty="0" smtClean="0">
                <a:solidFill>
                  <a:srgbClr val="FF0000"/>
                </a:solidFill>
                <a:latin typeface="NikoshBAN" pitchFamily="2" charset="0"/>
                <a:cs typeface="NikoshBAN" pitchFamily="2" charset="0"/>
              </a:rPr>
              <a:t>।</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উৎপাদনমূখী</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ক্ষুদ্র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শিল্পের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ক্ষেত্রে</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শ্রমিক</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সংখ্যা</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কত</a:t>
            </a:r>
            <a:r>
              <a:rPr lang="en-US" sz="3600" b="1" dirty="0" smtClean="0">
                <a:solidFill>
                  <a:srgbClr val="FF0000"/>
                </a:solidFill>
                <a:latin typeface="NikoshBAN"/>
                <a:cs typeface="NikoshBAN"/>
              </a:rPr>
              <a:t>?</a:t>
            </a:r>
            <a:endParaRPr lang="en-US" sz="3600" b="1" dirty="0" smtClean="0">
              <a:solidFill>
                <a:srgbClr val="FF0000"/>
              </a:solidFill>
              <a:latin typeface="NikoshBAN" pitchFamily="2" charset="0"/>
              <a:cs typeface="NikoshBAN" pitchFamily="2" charset="0"/>
            </a:endParaRPr>
          </a:p>
        </p:txBody>
      </p:sp>
      <p:pic>
        <p:nvPicPr>
          <p:cNvPr id="5" name="Picture 4" descr="download.jpg"/>
          <p:cNvPicPr>
            <a:picLocks noChangeAspect="1"/>
          </p:cNvPicPr>
          <p:nvPr/>
        </p:nvPicPr>
        <p:blipFill>
          <a:blip r:embed="rId2"/>
          <a:stretch>
            <a:fillRect/>
          </a:stretch>
        </p:blipFill>
        <p:spPr>
          <a:xfrm>
            <a:off x="609600" y="381000"/>
            <a:ext cx="4038600" cy="2971800"/>
          </a:xfrm>
          <a:prstGeom prst="roundRect">
            <a:avLst>
              <a:gd name="adj" fmla="val 9218"/>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p:cNvSpPr txBox="1"/>
          <p:nvPr/>
        </p:nvSpPr>
        <p:spPr>
          <a:xfrm>
            <a:off x="762000" y="5650468"/>
            <a:ext cx="1752600" cy="613470"/>
          </a:xfrm>
          <a:prstGeom prst="bevel">
            <a:avLst/>
          </a:prstGeom>
          <a:solidFill>
            <a:srgbClr val="FF0000"/>
          </a:solidFill>
        </p:spPr>
        <p:txBody>
          <a:bodyPr wrap="square" rtlCol="0">
            <a:spAutoFit/>
          </a:bodyPr>
          <a:lstStyle/>
          <a:p>
            <a:pPr algn="ctr"/>
            <a:r>
              <a:rPr lang="bn-BD" sz="2400" dirty="0" smtClean="0">
                <a:latin typeface="NikoshBAN" pitchFamily="2" charset="0"/>
                <a:cs typeface="NikoshBAN" pitchFamily="2" charset="0"/>
              </a:rPr>
              <a:t>(ক) </a:t>
            </a:r>
            <a:r>
              <a:rPr lang="en-US" sz="2400" dirty="0" smtClean="0">
                <a:latin typeface="NikoshBAN" pitchFamily="2" charset="0"/>
                <a:cs typeface="NikoshBAN" pitchFamily="2" charset="0"/>
              </a:rPr>
              <a:t>২</a:t>
            </a:r>
            <a:r>
              <a:rPr lang="en-US" sz="2400" dirty="0" smtClean="0">
                <a:latin typeface="NikoshBAN" pitchFamily="2" charset="0"/>
                <a:cs typeface="NikoshBAN" pitchFamily="2" charset="0"/>
              </a:rPr>
              <a:t>৫-৭৫ </a:t>
            </a:r>
            <a:endParaRPr lang="en-US" sz="2400" dirty="0">
              <a:latin typeface="NikoshBAN" pitchFamily="2" charset="0"/>
              <a:cs typeface="NikoshBAN" pitchFamily="2" charset="0"/>
            </a:endParaRPr>
          </a:p>
        </p:txBody>
      </p:sp>
      <p:sp>
        <p:nvSpPr>
          <p:cNvPr id="9" name="TextBox 8"/>
          <p:cNvSpPr txBox="1"/>
          <p:nvPr/>
        </p:nvSpPr>
        <p:spPr>
          <a:xfrm>
            <a:off x="2819400" y="5638800"/>
            <a:ext cx="1676400" cy="613470"/>
          </a:xfrm>
          <a:prstGeom prst="bevel">
            <a:avLst/>
          </a:prstGeom>
          <a:solidFill>
            <a:srgbClr val="FF0000"/>
          </a:solidFill>
        </p:spPr>
        <p:txBody>
          <a:bodyPr wrap="square" rtlCol="0">
            <a:spAutoFit/>
          </a:bodyPr>
          <a:lstStyle/>
          <a:p>
            <a:pPr algn="ctr"/>
            <a:r>
              <a:rPr lang="bn-BD" sz="2400" dirty="0" smtClean="0">
                <a:latin typeface="NikoshBAN" pitchFamily="2" charset="0"/>
                <a:cs typeface="NikoshBAN" pitchFamily="2" charset="0"/>
              </a:rPr>
              <a:t>(</a:t>
            </a:r>
            <a:r>
              <a:rPr lang="bn-BD" sz="2400" dirty="0" smtClean="0">
                <a:latin typeface="NikoshBAN" pitchFamily="2" charset="0"/>
                <a:cs typeface="NikoshBAN" pitchFamily="2" charset="0"/>
              </a:rPr>
              <a:t>খ)</a:t>
            </a:r>
            <a:r>
              <a:rPr lang="en-US" sz="2400" dirty="0" smtClean="0">
                <a:latin typeface="NikoshBAN" pitchFamily="2" charset="0"/>
                <a:cs typeface="NikoshBAN" pitchFamily="2" charset="0"/>
              </a:rPr>
              <a:t>২৫-১০০ </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TextBox 9"/>
          <p:cNvSpPr txBox="1"/>
          <p:nvPr/>
        </p:nvSpPr>
        <p:spPr>
          <a:xfrm>
            <a:off x="4876800" y="5638800"/>
            <a:ext cx="1600200" cy="613470"/>
          </a:xfrm>
          <a:prstGeom prst="bevel">
            <a:avLst/>
          </a:prstGeom>
          <a:solidFill>
            <a:srgbClr val="FF0000"/>
          </a:solidFill>
        </p:spPr>
        <p:txBody>
          <a:bodyPr wrap="square" rtlCol="0">
            <a:spAutoFit/>
          </a:bodyPr>
          <a:lstStyle/>
          <a:p>
            <a:pPr algn="ctr"/>
            <a:r>
              <a:rPr lang="en-US" sz="2400" dirty="0" smtClean="0">
                <a:latin typeface="NikoshBAN" pitchFamily="2" charset="0"/>
                <a:cs typeface="NikoshBAN" pitchFamily="2" charset="0"/>
              </a:rPr>
              <a:t>(গ) ২৫-১২৫</a:t>
            </a:r>
            <a:endParaRPr lang="en-US" sz="2400" dirty="0">
              <a:latin typeface="NikoshBAN" pitchFamily="2" charset="0"/>
              <a:cs typeface="NikoshBAN" pitchFamily="2" charset="0"/>
            </a:endParaRPr>
          </a:p>
        </p:txBody>
      </p:sp>
      <p:sp>
        <p:nvSpPr>
          <p:cNvPr id="11" name="TextBox 10"/>
          <p:cNvSpPr txBox="1"/>
          <p:nvPr/>
        </p:nvSpPr>
        <p:spPr>
          <a:xfrm>
            <a:off x="6781800" y="5650468"/>
            <a:ext cx="1981200" cy="613470"/>
          </a:xfrm>
          <a:prstGeom prst="bevel">
            <a:avLst/>
          </a:prstGeom>
          <a:solidFill>
            <a:srgbClr val="FF0000"/>
          </a:solidFill>
        </p:spPr>
        <p:txBody>
          <a:bodyPr wrap="square" rtlCol="0">
            <a:spAutoFit/>
          </a:bodyPr>
          <a:lstStyle/>
          <a:p>
            <a:pPr algn="ctr"/>
            <a:r>
              <a:rPr lang="bn-BD" sz="2400" dirty="0" smtClean="0">
                <a:latin typeface="NikoshBAN" pitchFamily="2" charset="0"/>
                <a:cs typeface="NikoshBAN" pitchFamily="2" charset="0"/>
              </a:rPr>
              <a:t>(ঘ</a:t>
            </a:r>
            <a:r>
              <a:rPr lang="bn-BD" sz="2400" dirty="0" smtClean="0">
                <a:latin typeface="NikoshBAN" pitchFamily="2" charset="0"/>
                <a:cs typeface="NikoshBAN" pitchFamily="2" charset="0"/>
              </a:rPr>
              <a:t>)</a:t>
            </a:r>
            <a:r>
              <a:rPr lang="en-US" sz="2400" dirty="0" smtClean="0">
                <a:latin typeface="NikoshBAN" pitchFamily="2" charset="0"/>
                <a:cs typeface="NikoshBAN" pitchFamily="2" charset="0"/>
              </a:rPr>
              <a:t>  ২৫-৯৯ </a:t>
            </a:r>
            <a:endParaRPr lang="en-US" sz="2400" dirty="0">
              <a:latin typeface="NikoshBAN" pitchFamily="2" charset="0"/>
              <a:cs typeface="NikoshBAN" pitchFamily="2" charset="0"/>
            </a:endParaRPr>
          </a:p>
        </p:txBody>
      </p:sp>
      <p:sp>
        <p:nvSpPr>
          <p:cNvPr id="12" name="5-Point Star 11"/>
          <p:cNvSpPr/>
          <p:nvPr/>
        </p:nvSpPr>
        <p:spPr>
          <a:xfrm>
            <a:off x="6934200" y="5638800"/>
            <a:ext cx="7620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repeatCount="indefinite"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 calcmode="lin" valueType="num">
                                      <p:cBhvr>
                                        <p:cTn id="3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anim calcmode="lin" valueType="num">
                                      <p:cBhvr>
                                        <p:cTn id="4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1"/>
                                        </p:tgtEl>
                                        <p:attrNameLst>
                                          <p:attrName>ppt_y</p:attrName>
                                        </p:attrNameLst>
                                      </p:cBhvr>
                                      <p:tavLst>
                                        <p:tav tm="0">
                                          <p:val>
                                            <p:strVal val="#ppt_y"/>
                                          </p:val>
                                        </p:tav>
                                        <p:tav tm="100000">
                                          <p:val>
                                            <p:strVal val="#ppt_y"/>
                                          </p:val>
                                        </p:tav>
                                      </p:tavLst>
                                    </p:anim>
                                    <p:anim calcmode="lin" valueType="num">
                                      <p:cBhvr>
                                        <p:cTn id="5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fltVal val="0"/>
                                          </p:val>
                                        </p:tav>
                                        <p:tav tm="100000">
                                          <p:val>
                                            <p:strVal val="#ppt_w"/>
                                          </p:val>
                                        </p:tav>
                                      </p:tavLst>
                                    </p:anim>
                                    <p:anim calcmode="lin" valueType="num">
                                      <p:cBhvr>
                                        <p:cTn id="61" dur="1000" fill="hold"/>
                                        <p:tgtEl>
                                          <p:spTgt spid="12"/>
                                        </p:tgtEl>
                                        <p:attrNameLst>
                                          <p:attrName>ppt_h</p:attrName>
                                        </p:attrNameLst>
                                      </p:cBhvr>
                                      <p:tavLst>
                                        <p:tav tm="0">
                                          <p:val>
                                            <p:fltVal val="0"/>
                                          </p:val>
                                        </p:tav>
                                        <p:tav tm="100000">
                                          <p:val>
                                            <p:strVal val="#ppt_h"/>
                                          </p:val>
                                        </p:tav>
                                      </p:tavLst>
                                    </p:anim>
                                    <p:anim calcmode="lin" valueType="num">
                                      <p:cBhvr>
                                        <p:cTn id="62" dur="1000" fill="hold"/>
                                        <p:tgtEl>
                                          <p:spTgt spid="12"/>
                                        </p:tgtEl>
                                        <p:attrNameLst>
                                          <p:attrName>style.rotation</p:attrName>
                                        </p:attrNameLst>
                                      </p:cBhvr>
                                      <p:tavLst>
                                        <p:tav tm="0">
                                          <p:val>
                                            <p:fltVal val="90"/>
                                          </p:val>
                                        </p:tav>
                                        <p:tav tm="100000">
                                          <p:val>
                                            <p:fltVal val="0"/>
                                          </p:val>
                                        </p:tav>
                                      </p:tavLst>
                                    </p:anim>
                                    <p:animEffect transition="in" filter="fade">
                                      <p:cBhvr>
                                        <p:cTn id="6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tretch>
            <a:fillRect/>
          </a:stretch>
        </p:blipFill>
        <p:spPr>
          <a:xfrm>
            <a:off x="4419600" y="228600"/>
            <a:ext cx="4503632" cy="2872556"/>
          </a:xfrm>
          <a:prstGeom prst="rect">
            <a:avLst/>
          </a:prstGeom>
        </p:spPr>
      </p:pic>
      <p:sp>
        <p:nvSpPr>
          <p:cNvPr id="1026" name="AutoShape 2"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omework | LearnEnglish Kids | British Counc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2133600" y="3505200"/>
            <a:ext cx="4267200" cy="1066800"/>
          </a:xfrm>
          <a:prstGeom prst="roundRect">
            <a:avLst>
              <a:gd name="adj" fmla="val 50000"/>
            </a:avLst>
          </a:prstGeom>
          <a:solidFill>
            <a:srgbClr val="00B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বাড়ির কাজঃ </a:t>
            </a:r>
            <a:endParaRPr lang="en-US" sz="6000" dirty="0">
              <a:latin typeface="NikoshBAN" pitchFamily="2" charset="0"/>
              <a:cs typeface="NikoshBAN" pitchFamily="2" charset="0"/>
            </a:endParaRPr>
          </a:p>
        </p:txBody>
      </p:sp>
      <p:sp>
        <p:nvSpPr>
          <p:cNvPr id="7" name="Rounded Rectangle 6"/>
          <p:cNvSpPr/>
          <p:nvPr/>
        </p:nvSpPr>
        <p:spPr>
          <a:xfrm>
            <a:off x="0" y="4800600"/>
            <a:ext cx="9144000" cy="1600200"/>
          </a:xfrm>
          <a:prstGeom prst="roundRect">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solidFill>
                  <a:srgbClr val="00B050"/>
                </a:solidFill>
                <a:latin typeface="NikoshBAN" panose="02000000000000000000" pitchFamily="2" charset="0"/>
                <a:cs typeface="NikoshBAN" panose="02000000000000000000" pitchFamily="2" charset="0"/>
              </a:rPr>
              <a:t> </a:t>
            </a:r>
            <a:r>
              <a:rPr lang="bn-BD" sz="4800" b="1" dirty="0" smtClean="0">
                <a:solidFill>
                  <a:schemeClr val="tx1"/>
                </a:solidFill>
                <a:latin typeface="NikoshBAN" panose="02000000000000000000" pitchFamily="2" charset="0"/>
                <a:cs typeface="NikoshBAN" panose="02000000000000000000" pitchFamily="2" charset="0"/>
              </a:rPr>
              <a:t>ক্ষুদ্র শিল্প ও মাঝারি </a:t>
            </a:r>
            <a:r>
              <a:rPr lang="bn-BD" sz="4800" b="1" dirty="0" smtClean="0">
                <a:solidFill>
                  <a:schemeClr val="tx1"/>
                </a:solidFill>
                <a:latin typeface="NikoshBAN" panose="02000000000000000000" pitchFamily="2" charset="0"/>
                <a:cs typeface="NikoshBAN" panose="02000000000000000000" pitchFamily="2" charset="0"/>
              </a:rPr>
              <a:t>শিল্পের গুরুত্ব ব্যাখ্যা কর। </a:t>
            </a:r>
            <a:r>
              <a:rPr lang="bn-IN" sz="4800" b="1" dirty="0" smtClean="0">
                <a:solidFill>
                  <a:schemeClr val="tx1"/>
                </a:solidFill>
                <a:latin typeface="NikoshBAN" panose="02000000000000000000" pitchFamily="2" charset="0"/>
                <a:cs typeface="NikoshBAN" panose="02000000000000000000" pitchFamily="2" charset="0"/>
              </a:rPr>
              <a:t> </a:t>
            </a:r>
            <a:r>
              <a:rPr lang="bn-BD" sz="4800" b="1"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endParaRPr>
          </a:p>
        </p:txBody>
      </p:sp>
      <p:pic>
        <p:nvPicPr>
          <p:cNvPr id="8" name="Picture 7" descr="download (11).jpg"/>
          <p:cNvPicPr>
            <a:picLocks noChangeAspect="1"/>
          </p:cNvPicPr>
          <p:nvPr/>
        </p:nvPicPr>
        <p:blipFill>
          <a:blip r:embed="rId3"/>
          <a:stretch>
            <a:fillRect/>
          </a:stretch>
        </p:blipFill>
        <p:spPr>
          <a:xfrm>
            <a:off x="304800" y="304800"/>
            <a:ext cx="4191000" cy="2743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685800" y="3392537"/>
            <a:ext cx="7772400" cy="3770263"/>
          </a:xfrm>
          <a:prstGeom prst="rect">
            <a:avLst/>
          </a:prstGeom>
          <a:noFill/>
        </p:spPr>
        <p:txBody>
          <a:bodyPr wrap="square" rtlCol="0">
            <a:spAutoFit/>
          </a:bodyPr>
          <a:lstStyle/>
          <a:p>
            <a:r>
              <a:rPr lang="bn-BD" sz="23900" dirty="0" smtClean="0">
                <a:solidFill>
                  <a:schemeClr val="bg1"/>
                </a:solidFill>
                <a:latin typeface="NikoshBAN" pitchFamily="2" charset="0"/>
                <a:cs typeface="NikoshBAN" pitchFamily="2" charset="0"/>
              </a:rPr>
              <a:t>ধন্যবাদ </a:t>
            </a:r>
            <a:endParaRPr lang="en-US" sz="23900" dirty="0">
              <a:solidFill>
                <a:schemeClr val="bg1"/>
              </a:solidFill>
              <a:latin typeface="NikoshBAN" pitchFamily="2" charset="0"/>
              <a:cs typeface="NikoshBAN" pitchFamily="2" charset="0"/>
            </a:endParaRPr>
          </a:p>
        </p:txBody>
      </p:sp>
      <p:pic>
        <p:nvPicPr>
          <p:cNvPr id="1028" name="Picture 4" descr="Textiles players in Surat demand MSME status - Perfect Sourcing ..."/>
          <p:cNvPicPr>
            <a:picLocks noChangeAspect="1" noChangeArrowheads="1"/>
          </p:cNvPicPr>
          <p:nvPr/>
        </p:nvPicPr>
        <p:blipFill>
          <a:blip r:embed="rId2"/>
          <a:srcRect l="10141" t="10667" b="4000"/>
          <a:stretch>
            <a:fillRect/>
          </a:stretch>
        </p:blipFill>
        <p:spPr bwMode="auto">
          <a:xfrm>
            <a:off x="304800" y="228600"/>
            <a:ext cx="86106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ppt_x</p:attrName>
                                        </p:attrNameLst>
                                      </p:cBhvr>
                                      <p:tavLst>
                                        <p:tav tm="0">
                                          <p:val>
                                            <p:strVal val="#ppt_x-.2"/>
                                          </p:val>
                                        </p:tav>
                                        <p:tav tm="100000">
                                          <p:val>
                                            <p:strVal val="#ppt_x"/>
                                          </p:val>
                                        </p:tav>
                                      </p:tavLst>
                                    </p:anim>
                                    <p:anim calcmode="lin" valueType="num">
                                      <p:cBhvr>
                                        <p:cTn id="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repeatCount="indefinite" fill="hold" grpId="0" nodeType="clickEffect">
                                  <p:stCondLst>
                                    <p:cond delay="0"/>
                                  </p:stCondLst>
                                  <p:endCondLst>
                                    <p:cond evt="onNext" delay="0">
                                      <p:tgtEl>
                                        <p:sldTgt/>
                                      </p:tgtEl>
                                    </p:cond>
                                  </p:end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3200400" y="1219200"/>
            <a:ext cx="2590800" cy="990600"/>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6600" dirty="0" smtClean="0">
                <a:latin typeface="NikoshBAN" pitchFamily="2" charset="0"/>
                <a:cs typeface="NikoshBAN" pitchFamily="2" charset="0"/>
              </a:rPr>
              <a:t>পরিচিতি</a:t>
            </a:r>
            <a:endParaRPr lang="en-US" sz="6600" dirty="0">
              <a:latin typeface="NikoshBAN" pitchFamily="2" charset="0"/>
              <a:cs typeface="NikoshBAN" pitchFamily="2" charset="0"/>
            </a:endParaRPr>
          </a:p>
        </p:txBody>
      </p:sp>
      <p:pic>
        <p:nvPicPr>
          <p:cNvPr id="4" name="Picture 3" descr="01726686867.JPG"/>
          <p:cNvPicPr>
            <a:picLocks noChangeAspect="1"/>
          </p:cNvPicPr>
          <p:nvPr/>
        </p:nvPicPr>
        <p:blipFill>
          <a:blip r:embed="rId2" cstate="print"/>
          <a:stretch>
            <a:fillRect/>
          </a:stretch>
        </p:blipFill>
        <p:spPr>
          <a:xfrm>
            <a:off x="457200" y="457200"/>
            <a:ext cx="2286000" cy="2438400"/>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Rounded Rectangle 6"/>
          <p:cNvSpPr/>
          <p:nvPr/>
        </p:nvSpPr>
        <p:spPr>
          <a:xfrm>
            <a:off x="304800" y="3657600"/>
            <a:ext cx="4114800" cy="2438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02060"/>
                </a:solidFill>
                <a:latin typeface="NikoshBAN" pitchFamily="2" charset="0"/>
                <a:cs typeface="NikoshBAN" pitchFamily="2" charset="0"/>
              </a:rPr>
              <a:t>সজীব চন্দ্র দাস </a:t>
            </a:r>
          </a:p>
          <a:p>
            <a:pPr algn="ctr"/>
            <a:r>
              <a:rPr lang="bn-BD" sz="2400" dirty="0" smtClean="0">
                <a:solidFill>
                  <a:srgbClr val="002060"/>
                </a:solidFill>
                <a:latin typeface="NikoshBAN" pitchFamily="2" charset="0"/>
                <a:cs typeface="NikoshBAN" pitchFamily="2" charset="0"/>
              </a:rPr>
              <a:t>সহকারী শিক্ষক (ব্যবসায় শিক্ষা)</a:t>
            </a:r>
          </a:p>
          <a:p>
            <a:pPr algn="ctr"/>
            <a:r>
              <a:rPr lang="bn-BD" sz="2400" dirty="0" smtClean="0">
                <a:solidFill>
                  <a:srgbClr val="002060"/>
                </a:solidFill>
                <a:latin typeface="NikoshBAN" pitchFamily="2" charset="0"/>
                <a:cs typeface="NikoshBAN" pitchFamily="2" charset="0"/>
              </a:rPr>
              <a:t>চকতাতারদী আলহাজ্ব লায়ন এম. এ বাতেন উচ্চ বিদ্যালয়।</a:t>
            </a:r>
          </a:p>
          <a:p>
            <a:pPr algn="ctr"/>
            <a:r>
              <a:rPr lang="bn-BD" sz="2400" dirty="0" smtClean="0">
                <a:solidFill>
                  <a:srgbClr val="002060"/>
                </a:solidFill>
                <a:latin typeface="NikoshBAN" pitchFamily="2" charset="0"/>
                <a:cs typeface="NikoshBAN" pitchFamily="2" charset="0"/>
              </a:rPr>
              <a:t>মনোহরদী, নরসিংদী।</a:t>
            </a:r>
          </a:p>
          <a:p>
            <a:pPr algn="ctr"/>
            <a:r>
              <a:rPr lang="bn-BD" sz="2400" dirty="0" smtClean="0">
                <a:solidFill>
                  <a:srgbClr val="002060"/>
                </a:solidFill>
                <a:latin typeface="NikoshBAN" pitchFamily="2" charset="0"/>
                <a:cs typeface="NikoshBAN" pitchFamily="2" charset="0"/>
              </a:rPr>
              <a:t>০১৭২৬-৬৮৬৮৬৭</a:t>
            </a:r>
            <a:endParaRPr lang="en-US" sz="2400" dirty="0">
              <a:solidFill>
                <a:srgbClr val="002060"/>
              </a:solidFill>
              <a:latin typeface="NikoshBAN" pitchFamily="2" charset="0"/>
              <a:cs typeface="NikoshBAN" pitchFamily="2" charset="0"/>
            </a:endParaRPr>
          </a:p>
        </p:txBody>
      </p:sp>
      <p:sp>
        <p:nvSpPr>
          <p:cNvPr id="8" name="Rounded Rectangle 7"/>
          <p:cNvSpPr/>
          <p:nvPr/>
        </p:nvSpPr>
        <p:spPr>
          <a:xfrm>
            <a:off x="4876800" y="3657600"/>
            <a:ext cx="4038600" cy="2362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itchFamily="2" charset="0"/>
                <a:cs typeface="NikoshBAN" pitchFamily="2" charset="0"/>
              </a:rPr>
              <a:t>নবমঃ </a:t>
            </a:r>
            <a:r>
              <a:rPr lang="bn-BD" sz="3200" dirty="0" smtClean="0">
                <a:solidFill>
                  <a:srgbClr val="002060"/>
                </a:solidFill>
                <a:latin typeface="NikoshBAN" pitchFamily="2" charset="0"/>
                <a:cs typeface="NikoshBAN" pitchFamily="2" charset="0"/>
              </a:rPr>
              <a:t>দশম </a:t>
            </a:r>
            <a:endParaRPr lang="bn-BD" sz="3200" dirty="0" smtClean="0">
              <a:solidFill>
                <a:srgbClr val="002060"/>
              </a:solidFill>
              <a:latin typeface="NikoshBAN" pitchFamily="2" charset="0"/>
              <a:cs typeface="NikoshBAN" pitchFamily="2" charset="0"/>
            </a:endParaRPr>
          </a:p>
          <a:p>
            <a:pPr algn="ctr"/>
            <a:r>
              <a:rPr lang="bn-BD" sz="3200" dirty="0" smtClean="0">
                <a:solidFill>
                  <a:srgbClr val="002060"/>
                </a:solidFill>
                <a:latin typeface="NikoshBAN" pitchFamily="2" charset="0"/>
                <a:cs typeface="NikoshBAN" pitchFamily="2" charset="0"/>
              </a:rPr>
              <a:t>বিষয়ঃ </a:t>
            </a:r>
            <a:r>
              <a:rPr lang="en-US" sz="3200" dirty="0" err="1" smtClean="0">
                <a:solidFill>
                  <a:srgbClr val="002060"/>
                </a:solidFill>
                <a:latin typeface="NikoshBAN" pitchFamily="2" charset="0"/>
                <a:cs typeface="NikoshBAN" pitchFamily="2" charset="0"/>
              </a:rPr>
              <a:t>ব্যবসায়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উদ্যোগ</a:t>
            </a:r>
            <a:endParaRPr lang="bn-BD" sz="3200" dirty="0" smtClean="0">
              <a:solidFill>
                <a:srgbClr val="002060"/>
              </a:solidFill>
              <a:latin typeface="NikoshBAN" pitchFamily="2" charset="0"/>
              <a:cs typeface="NikoshBAN" pitchFamily="2" charset="0"/>
            </a:endParaRPr>
          </a:p>
          <a:p>
            <a:pPr algn="ctr"/>
            <a:r>
              <a:rPr lang="bn-BD" sz="3200" dirty="0" smtClean="0">
                <a:solidFill>
                  <a:srgbClr val="002060"/>
                </a:solidFill>
                <a:latin typeface="NikoshBAN" pitchFamily="2" charset="0"/>
                <a:cs typeface="NikoshBAN" pitchFamily="2" charset="0"/>
              </a:rPr>
              <a:t>অধ্যায়ঃ প্রথম </a:t>
            </a:r>
          </a:p>
          <a:p>
            <a:pPr algn="ctr"/>
            <a:r>
              <a:rPr lang="bn-BD" sz="3200" dirty="0" smtClean="0">
                <a:solidFill>
                  <a:srgbClr val="002060"/>
                </a:solidFill>
                <a:latin typeface="NikoshBAN" pitchFamily="2" charset="0"/>
                <a:cs typeface="NikoshBAN" pitchFamily="2" charset="0"/>
              </a:rPr>
              <a:t>সময়ঃ ৪৫ মিনিট </a:t>
            </a:r>
            <a:endParaRPr lang="en-US" sz="3200" dirty="0">
              <a:solidFill>
                <a:srgbClr val="002060"/>
              </a:solidFill>
              <a:latin typeface="NikoshBAN" pitchFamily="2" charset="0"/>
              <a:cs typeface="NikoshBAN" pitchFamily="2" charset="0"/>
            </a:endParaRPr>
          </a:p>
        </p:txBody>
      </p:sp>
      <p:sp>
        <p:nvSpPr>
          <p:cNvPr id="10" name="TextBox 9"/>
          <p:cNvSpPr txBox="1"/>
          <p:nvPr/>
        </p:nvSpPr>
        <p:spPr>
          <a:xfrm>
            <a:off x="533400" y="6324600"/>
            <a:ext cx="3124200" cy="369332"/>
          </a:xfrm>
          <a:prstGeom prst="rect">
            <a:avLst/>
          </a:prstGeom>
          <a:noFill/>
        </p:spPr>
        <p:txBody>
          <a:bodyPr wrap="square" rtlCol="0">
            <a:spAutoFit/>
          </a:bodyPr>
          <a:lstStyle/>
          <a:p>
            <a:r>
              <a:rPr lang="en-US" dirty="0" smtClean="0">
                <a:solidFill>
                  <a:schemeClr val="bg1">
                    <a:lumMod val="50000"/>
                  </a:schemeClr>
                </a:solidFill>
              </a:rPr>
              <a:t>sajibchandradas28@gmail.com</a:t>
            </a:r>
            <a:endParaRPr lang="en-US" dirty="0">
              <a:solidFill>
                <a:schemeClr val="bg1">
                  <a:lumMod val="50000"/>
                </a:schemeClr>
              </a:solidFill>
            </a:endParaRPr>
          </a:p>
        </p:txBody>
      </p:sp>
      <p:pic>
        <p:nvPicPr>
          <p:cNvPr id="11" name="Picture 10" descr="Picture1j.jpg"/>
          <p:cNvPicPr>
            <a:picLocks noChangeAspect="1"/>
          </p:cNvPicPr>
          <p:nvPr/>
        </p:nvPicPr>
        <p:blipFill>
          <a:blip r:embed="rId3"/>
          <a:srcRect t="4444" b="51111"/>
          <a:stretch>
            <a:fillRect/>
          </a:stretch>
        </p:blipFill>
        <p:spPr>
          <a:xfrm>
            <a:off x="6400800" y="533400"/>
            <a:ext cx="2286000" cy="2362200"/>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4338" name="Picture 2" descr="হস্তশিল্পের রফতানি আয় বেড়েছে"/>
          <p:cNvPicPr>
            <a:picLocks noChangeAspect="1" noChangeArrowheads="1"/>
          </p:cNvPicPr>
          <p:nvPr/>
        </p:nvPicPr>
        <p:blipFill>
          <a:blip r:embed="rId2"/>
          <a:srcRect/>
          <a:stretch>
            <a:fillRect/>
          </a:stretch>
        </p:blipFill>
        <p:spPr bwMode="auto">
          <a:xfrm>
            <a:off x="4724400" y="3276600"/>
            <a:ext cx="4267200" cy="3352800"/>
          </a:xfrm>
          <a:prstGeom prst="rect">
            <a:avLst/>
          </a:prstGeom>
          <a:noFill/>
        </p:spPr>
      </p:pic>
      <p:pic>
        <p:nvPicPr>
          <p:cNvPr id="14340" name="Picture 4" descr="হারিয়ে যাচ্ছে আদিবাসীদের নিজস্ব ..."/>
          <p:cNvPicPr>
            <a:picLocks noChangeAspect="1" noChangeArrowheads="1"/>
          </p:cNvPicPr>
          <p:nvPr/>
        </p:nvPicPr>
        <p:blipFill>
          <a:blip r:embed="rId3"/>
          <a:srcRect/>
          <a:stretch>
            <a:fillRect/>
          </a:stretch>
        </p:blipFill>
        <p:spPr bwMode="auto">
          <a:xfrm>
            <a:off x="4724400" y="228600"/>
            <a:ext cx="4267200" cy="2895600"/>
          </a:xfrm>
          <a:prstGeom prst="rect">
            <a:avLst/>
          </a:prstGeom>
          <a:noFill/>
        </p:spPr>
      </p:pic>
      <p:pic>
        <p:nvPicPr>
          <p:cNvPr id="14342" name="Picture 6" descr="ক্ষুদ্র ও মাঝারি শিল্পে ১০ হাজার ..."/>
          <p:cNvPicPr>
            <a:picLocks noChangeAspect="1" noChangeArrowheads="1"/>
          </p:cNvPicPr>
          <p:nvPr/>
        </p:nvPicPr>
        <p:blipFill>
          <a:blip r:embed="rId4" cstate="print"/>
          <a:srcRect l="20225" t="28571" r="14045" b="14286"/>
          <a:stretch>
            <a:fillRect/>
          </a:stretch>
        </p:blipFill>
        <p:spPr bwMode="auto">
          <a:xfrm>
            <a:off x="228600" y="228600"/>
            <a:ext cx="4267200" cy="2895600"/>
          </a:xfrm>
          <a:prstGeom prst="rect">
            <a:avLst/>
          </a:prstGeom>
          <a:noFill/>
        </p:spPr>
      </p:pic>
      <p:pic>
        <p:nvPicPr>
          <p:cNvPr id="16386" name="Picture 2" descr="Indian Textile Industry, Indian Textile Industry Strengths ..."/>
          <p:cNvPicPr>
            <a:picLocks noChangeAspect="1" noChangeArrowheads="1"/>
          </p:cNvPicPr>
          <p:nvPr/>
        </p:nvPicPr>
        <p:blipFill>
          <a:blip r:embed="rId5"/>
          <a:srcRect/>
          <a:stretch>
            <a:fillRect/>
          </a:stretch>
        </p:blipFill>
        <p:spPr bwMode="auto">
          <a:xfrm>
            <a:off x="228600" y="3276600"/>
            <a:ext cx="42672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ppt_w</p:attrName>
                                        </p:attrNameLst>
                                      </p:cBhvr>
                                      <p:tavLst>
                                        <p:tav tm="0">
                                          <p:val>
                                            <p:fltVal val="0"/>
                                          </p:val>
                                        </p:tav>
                                        <p:tav tm="100000">
                                          <p:val>
                                            <p:strVal val="#ppt_w"/>
                                          </p:val>
                                        </p:tav>
                                      </p:tavLst>
                                    </p:anim>
                                    <p:anim calcmode="lin" valueType="num">
                                      <p:cBhvr>
                                        <p:cTn id="8" dur="1000" fill="hold"/>
                                        <p:tgtEl>
                                          <p:spTgt spid="14342"/>
                                        </p:tgtEl>
                                        <p:attrNameLst>
                                          <p:attrName>ppt_h</p:attrName>
                                        </p:attrNameLst>
                                      </p:cBhvr>
                                      <p:tavLst>
                                        <p:tav tm="0">
                                          <p:val>
                                            <p:fltVal val="0"/>
                                          </p:val>
                                        </p:tav>
                                        <p:tav tm="100000">
                                          <p:val>
                                            <p:strVal val="#ppt_h"/>
                                          </p:val>
                                        </p:tav>
                                      </p:tavLst>
                                    </p:anim>
                                    <p:anim calcmode="lin" valueType="num">
                                      <p:cBhvr>
                                        <p:cTn id="9" dur="1000" fill="hold"/>
                                        <p:tgtEl>
                                          <p:spTgt spid="14342"/>
                                        </p:tgtEl>
                                        <p:attrNameLst>
                                          <p:attrName>style.rotation</p:attrName>
                                        </p:attrNameLst>
                                      </p:cBhvr>
                                      <p:tavLst>
                                        <p:tav tm="0">
                                          <p:val>
                                            <p:fltVal val="90"/>
                                          </p:val>
                                        </p:tav>
                                        <p:tav tm="100000">
                                          <p:val>
                                            <p:fltVal val="0"/>
                                          </p:val>
                                        </p:tav>
                                      </p:tavLst>
                                    </p:anim>
                                    <p:animEffect transition="in" filter="fade">
                                      <p:cBhvr>
                                        <p:cTn id="10" dur="1000"/>
                                        <p:tgtEl>
                                          <p:spTgt spid="1434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4340"/>
                                        </p:tgtEl>
                                        <p:attrNameLst>
                                          <p:attrName>style.visibility</p:attrName>
                                        </p:attrNameLst>
                                      </p:cBhvr>
                                      <p:to>
                                        <p:strVal val="visible"/>
                                      </p:to>
                                    </p:set>
                                    <p:anim calcmode="lin" valueType="num">
                                      <p:cBhvr>
                                        <p:cTn id="15" dur="1000" fill="hold"/>
                                        <p:tgtEl>
                                          <p:spTgt spid="14340"/>
                                        </p:tgtEl>
                                        <p:attrNameLst>
                                          <p:attrName>ppt_w</p:attrName>
                                        </p:attrNameLst>
                                      </p:cBhvr>
                                      <p:tavLst>
                                        <p:tav tm="0">
                                          <p:val>
                                            <p:fltVal val="0"/>
                                          </p:val>
                                        </p:tav>
                                        <p:tav tm="100000">
                                          <p:val>
                                            <p:strVal val="#ppt_w"/>
                                          </p:val>
                                        </p:tav>
                                      </p:tavLst>
                                    </p:anim>
                                    <p:anim calcmode="lin" valueType="num">
                                      <p:cBhvr>
                                        <p:cTn id="16" dur="1000" fill="hold"/>
                                        <p:tgtEl>
                                          <p:spTgt spid="14340"/>
                                        </p:tgtEl>
                                        <p:attrNameLst>
                                          <p:attrName>ppt_h</p:attrName>
                                        </p:attrNameLst>
                                      </p:cBhvr>
                                      <p:tavLst>
                                        <p:tav tm="0">
                                          <p:val>
                                            <p:fltVal val="0"/>
                                          </p:val>
                                        </p:tav>
                                        <p:tav tm="100000">
                                          <p:val>
                                            <p:strVal val="#ppt_h"/>
                                          </p:val>
                                        </p:tav>
                                      </p:tavLst>
                                    </p:anim>
                                    <p:anim calcmode="lin" valueType="num">
                                      <p:cBhvr>
                                        <p:cTn id="17" dur="1000" fill="hold"/>
                                        <p:tgtEl>
                                          <p:spTgt spid="14340"/>
                                        </p:tgtEl>
                                        <p:attrNameLst>
                                          <p:attrName>style.rotation</p:attrName>
                                        </p:attrNameLst>
                                      </p:cBhvr>
                                      <p:tavLst>
                                        <p:tav tm="0">
                                          <p:val>
                                            <p:fltVal val="90"/>
                                          </p:val>
                                        </p:tav>
                                        <p:tav tm="100000">
                                          <p:val>
                                            <p:fltVal val="0"/>
                                          </p:val>
                                        </p:tav>
                                      </p:tavLst>
                                    </p:anim>
                                    <p:animEffect transition="in" filter="fade">
                                      <p:cBhvr>
                                        <p:cTn id="18" dur="10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16386"/>
                                        </p:tgtEl>
                                        <p:attrNameLst>
                                          <p:attrName>style.visibility</p:attrName>
                                        </p:attrNameLst>
                                      </p:cBhvr>
                                      <p:to>
                                        <p:strVal val="visible"/>
                                      </p:to>
                                    </p:set>
                                    <p:anim calcmode="lin" valueType="num">
                                      <p:cBhvr>
                                        <p:cTn id="23" dur="1000" fill="hold"/>
                                        <p:tgtEl>
                                          <p:spTgt spid="16386"/>
                                        </p:tgtEl>
                                        <p:attrNameLst>
                                          <p:attrName>ppt_w</p:attrName>
                                        </p:attrNameLst>
                                      </p:cBhvr>
                                      <p:tavLst>
                                        <p:tav tm="0">
                                          <p:val>
                                            <p:fltVal val="0"/>
                                          </p:val>
                                        </p:tav>
                                        <p:tav tm="100000">
                                          <p:val>
                                            <p:strVal val="#ppt_w"/>
                                          </p:val>
                                        </p:tav>
                                      </p:tavLst>
                                    </p:anim>
                                    <p:anim calcmode="lin" valueType="num">
                                      <p:cBhvr>
                                        <p:cTn id="24" dur="1000" fill="hold"/>
                                        <p:tgtEl>
                                          <p:spTgt spid="16386"/>
                                        </p:tgtEl>
                                        <p:attrNameLst>
                                          <p:attrName>ppt_h</p:attrName>
                                        </p:attrNameLst>
                                      </p:cBhvr>
                                      <p:tavLst>
                                        <p:tav tm="0">
                                          <p:val>
                                            <p:fltVal val="0"/>
                                          </p:val>
                                        </p:tav>
                                        <p:tav tm="100000">
                                          <p:val>
                                            <p:strVal val="#ppt_h"/>
                                          </p:val>
                                        </p:tav>
                                      </p:tavLst>
                                    </p:anim>
                                    <p:anim calcmode="lin" valueType="num">
                                      <p:cBhvr>
                                        <p:cTn id="25" dur="1000" fill="hold"/>
                                        <p:tgtEl>
                                          <p:spTgt spid="16386"/>
                                        </p:tgtEl>
                                        <p:attrNameLst>
                                          <p:attrName>style.rotation</p:attrName>
                                        </p:attrNameLst>
                                      </p:cBhvr>
                                      <p:tavLst>
                                        <p:tav tm="0">
                                          <p:val>
                                            <p:fltVal val="90"/>
                                          </p:val>
                                        </p:tav>
                                        <p:tav tm="100000">
                                          <p:val>
                                            <p:fltVal val="0"/>
                                          </p:val>
                                        </p:tav>
                                      </p:tavLst>
                                    </p:anim>
                                    <p:animEffect transition="in" filter="fade">
                                      <p:cBhvr>
                                        <p:cTn id="26" dur="1000"/>
                                        <p:tgtEl>
                                          <p:spTgt spid="1638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4338"/>
                                        </p:tgtEl>
                                        <p:attrNameLst>
                                          <p:attrName>style.visibility</p:attrName>
                                        </p:attrNameLst>
                                      </p:cBhvr>
                                      <p:to>
                                        <p:strVal val="visible"/>
                                      </p:to>
                                    </p:set>
                                    <p:animEffect transition="in" filter="fade">
                                      <p:cBhvr>
                                        <p:cTn id="31" dur="1000"/>
                                        <p:tgtEl>
                                          <p:spTgt spid="14338"/>
                                        </p:tgtEl>
                                      </p:cBhvr>
                                    </p:animEffect>
                                    <p:anim calcmode="lin" valueType="num">
                                      <p:cBhvr>
                                        <p:cTn id="32" dur="1000" fill="hold"/>
                                        <p:tgtEl>
                                          <p:spTgt spid="14338"/>
                                        </p:tgtEl>
                                        <p:attrNameLst>
                                          <p:attrName>ppt_x</p:attrName>
                                        </p:attrNameLst>
                                      </p:cBhvr>
                                      <p:tavLst>
                                        <p:tav tm="0">
                                          <p:val>
                                            <p:strVal val="#ppt_x"/>
                                          </p:val>
                                        </p:tav>
                                        <p:tav tm="100000">
                                          <p:val>
                                            <p:strVal val="#ppt_x"/>
                                          </p:val>
                                        </p:tav>
                                      </p:tavLst>
                                    </p:anim>
                                    <p:anim calcmode="lin" valueType="num">
                                      <p:cBhvr>
                                        <p:cTn id="33" dur="900" decel="100000" fill="hold"/>
                                        <p:tgtEl>
                                          <p:spTgt spid="1433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3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3314" name="Picture 2" descr="করোনায় ক্ষতির মুখে ক্ষুদ্র ও ..."/>
          <p:cNvPicPr>
            <a:picLocks noChangeAspect="1" noChangeArrowheads="1"/>
          </p:cNvPicPr>
          <p:nvPr/>
        </p:nvPicPr>
        <p:blipFill>
          <a:blip r:embed="rId2"/>
          <a:srcRect/>
          <a:stretch>
            <a:fillRect/>
          </a:stretch>
        </p:blipFill>
        <p:spPr bwMode="auto">
          <a:xfrm>
            <a:off x="228600" y="152400"/>
            <a:ext cx="4343399" cy="3276600"/>
          </a:xfrm>
          <a:prstGeom prst="rect">
            <a:avLst/>
          </a:prstGeom>
          <a:noFill/>
        </p:spPr>
      </p:pic>
      <p:pic>
        <p:nvPicPr>
          <p:cNvPr id="13316" name="Picture 4" descr="এসএমই ব্যাংকিংয়ের মাধ্যমে ..."/>
          <p:cNvPicPr>
            <a:picLocks noChangeAspect="1" noChangeArrowheads="1"/>
          </p:cNvPicPr>
          <p:nvPr/>
        </p:nvPicPr>
        <p:blipFill>
          <a:blip r:embed="rId3"/>
          <a:srcRect/>
          <a:stretch>
            <a:fillRect/>
          </a:stretch>
        </p:blipFill>
        <p:spPr bwMode="auto">
          <a:xfrm>
            <a:off x="4800600" y="152400"/>
            <a:ext cx="4191000" cy="3276600"/>
          </a:xfrm>
          <a:prstGeom prst="rect">
            <a:avLst/>
          </a:prstGeom>
          <a:noFill/>
        </p:spPr>
      </p:pic>
      <p:pic>
        <p:nvPicPr>
          <p:cNvPr id="13318" name="Picture 6" descr="কমে যাচ্ছে ক্ষুদ্র ও মাঝারি শিল্পে ..."/>
          <p:cNvPicPr>
            <a:picLocks noChangeAspect="1" noChangeArrowheads="1"/>
          </p:cNvPicPr>
          <p:nvPr/>
        </p:nvPicPr>
        <p:blipFill>
          <a:blip r:embed="rId4"/>
          <a:srcRect/>
          <a:stretch>
            <a:fillRect/>
          </a:stretch>
        </p:blipFill>
        <p:spPr bwMode="auto">
          <a:xfrm>
            <a:off x="228600" y="3609974"/>
            <a:ext cx="4343400" cy="3019426"/>
          </a:xfrm>
          <a:prstGeom prst="rect">
            <a:avLst/>
          </a:prstGeom>
          <a:noFill/>
        </p:spPr>
      </p:pic>
      <p:pic>
        <p:nvPicPr>
          <p:cNvPr id="13320" name="Picture 8" descr="চট্টগ্রামে বেহাল শিল্প খাত"/>
          <p:cNvPicPr>
            <a:picLocks noChangeAspect="1" noChangeArrowheads="1"/>
          </p:cNvPicPr>
          <p:nvPr/>
        </p:nvPicPr>
        <p:blipFill>
          <a:blip r:embed="rId5"/>
          <a:srcRect/>
          <a:stretch>
            <a:fillRect/>
          </a:stretch>
        </p:blipFill>
        <p:spPr bwMode="auto">
          <a:xfrm>
            <a:off x="4781550" y="3581400"/>
            <a:ext cx="421005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animScale>
                                      <p:cBhvr>
                                        <p:cTn id="15" dur="1000" decel="50000" fill="hold">
                                          <p:stCondLst>
                                            <p:cond delay="0"/>
                                          </p:stCondLst>
                                        </p:cTn>
                                        <p:tgtEl>
                                          <p:spTgt spid="133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3316"/>
                                        </p:tgtEl>
                                        <p:attrNameLst>
                                          <p:attrName>ppt_x</p:attrName>
                                          <p:attrName>ppt_y</p:attrName>
                                        </p:attrNameLst>
                                      </p:cBhvr>
                                    </p:animMotion>
                                    <p:animEffect transition="in" filter="fade">
                                      <p:cBhvr>
                                        <p:cTn id="17" dur="10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fade">
                                      <p:cBhvr>
                                        <p:cTn id="22" dur="1000"/>
                                        <p:tgtEl>
                                          <p:spTgt spid="13318"/>
                                        </p:tgtEl>
                                      </p:cBhvr>
                                    </p:animEffect>
                                    <p:anim calcmode="lin" valueType="num">
                                      <p:cBhvr>
                                        <p:cTn id="23" dur="1000" fill="hold"/>
                                        <p:tgtEl>
                                          <p:spTgt spid="13318"/>
                                        </p:tgtEl>
                                        <p:attrNameLst>
                                          <p:attrName>ppt_x</p:attrName>
                                        </p:attrNameLst>
                                      </p:cBhvr>
                                      <p:tavLst>
                                        <p:tav tm="0">
                                          <p:val>
                                            <p:strVal val="#ppt_x"/>
                                          </p:val>
                                        </p:tav>
                                        <p:tav tm="100000">
                                          <p:val>
                                            <p:strVal val="#ppt_x"/>
                                          </p:val>
                                        </p:tav>
                                      </p:tavLst>
                                    </p:anim>
                                    <p:anim calcmode="lin" valueType="num">
                                      <p:cBhvr>
                                        <p:cTn id="24" dur="900" decel="100000" fill="hold"/>
                                        <p:tgtEl>
                                          <p:spTgt spid="1331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3318"/>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13320"/>
                                        </p:tgtEl>
                                        <p:attrNameLst>
                                          <p:attrName>style.visibility</p:attrName>
                                        </p:attrNameLst>
                                      </p:cBhvr>
                                      <p:to>
                                        <p:strVal val="visible"/>
                                      </p:to>
                                    </p:set>
                                    <p:animEffect transition="in" filter="wedge">
                                      <p:cBhvr>
                                        <p:cTn id="30"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2744450"/>
            <a:ext cx="9144000" cy="1446550"/>
          </a:xfrm>
          <a:prstGeom prst="rect">
            <a:avLst/>
          </a:prstGeom>
          <a:noFill/>
        </p:spPr>
        <p:txBody>
          <a:bodyPr wrap="square" rtlCol="0">
            <a:spAutoFit/>
          </a:bodyPr>
          <a:lstStyle/>
          <a:p>
            <a:pPr algn="ctr"/>
            <a:r>
              <a:rPr lang="bn-BD" sz="8800" dirty="0" smtClean="0">
                <a:solidFill>
                  <a:srgbClr val="FFFF00"/>
                </a:solidFill>
                <a:latin typeface="NikoshBAN" pitchFamily="2" charset="0"/>
                <a:cs typeface="NikoshBAN" pitchFamily="2" charset="0"/>
              </a:rPr>
              <a:t>ক্ষুদ্র শিল্প ও মাঝারি শিল্প   </a:t>
            </a:r>
            <a:endParaRPr lang="en-US" sz="88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133600" y="990600"/>
            <a:ext cx="4114800" cy="1600438"/>
          </a:xfrm>
          <a:prstGeom prst="flowChartAlternateProcess">
            <a:avLst/>
          </a:prstGeom>
          <a:solidFill>
            <a:srgbClr val="FF0000"/>
          </a:solidFill>
          <a:ln w="76200">
            <a:solidFill>
              <a:srgbClr val="FFFF00"/>
            </a:solidFill>
          </a:ln>
          <a:scene3d>
            <a:camera prst="orthographicFront">
              <a:rot lat="0" lon="0" rev="0"/>
            </a:camera>
            <a:lightRig rig="threePt" dir="t">
              <a:rot lat="0" lon="0" rev="1200000"/>
            </a:lightRig>
          </a:scene3d>
          <a:sp3d>
            <a:bevelT w="63500" h="25400" prst="slope"/>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8800" dirty="0" smtClean="0">
                <a:latin typeface="NikoshBAN" pitchFamily="2" charset="0"/>
                <a:cs typeface="NikoshBAN" pitchFamily="2" charset="0"/>
              </a:rPr>
              <a:t>শিখনফল </a:t>
            </a:r>
            <a:endParaRPr lang="en-US" sz="8800" dirty="0">
              <a:latin typeface="NikoshBAN" pitchFamily="2" charset="0"/>
              <a:cs typeface="NikoshBAN" pitchFamily="2" charset="0"/>
            </a:endParaRPr>
          </a:p>
        </p:txBody>
      </p:sp>
      <p:sp>
        <p:nvSpPr>
          <p:cNvPr id="4" name="Rounded Rectangle 3"/>
          <p:cNvSpPr/>
          <p:nvPr/>
        </p:nvSpPr>
        <p:spPr>
          <a:xfrm>
            <a:off x="152400" y="2971800"/>
            <a:ext cx="8839200" cy="3505200"/>
          </a:xfrm>
          <a:prstGeom prst="round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smtClean="0">
                <a:solidFill>
                  <a:srgbClr val="002060"/>
                </a:solidFill>
                <a:latin typeface="NikoshBAN" panose="02000000000000000000" pitchFamily="2" charset="0"/>
                <a:cs typeface="NikoshBAN" panose="02000000000000000000" pitchFamily="2" charset="0"/>
              </a:rPr>
              <a:t>এই পাঠ শেষে শিক্ষার্থীরা –</a:t>
            </a:r>
            <a:endParaRPr lang="bn-BD" sz="4800" b="1" dirty="0" smtClean="0">
              <a:solidFill>
                <a:srgbClr val="002060"/>
              </a:solidFill>
              <a:latin typeface="NikoshBAN" panose="02000000000000000000" pitchFamily="2" charset="0"/>
              <a:cs typeface="NikoshBAN" panose="02000000000000000000" pitchFamily="2" charset="0"/>
            </a:endParaRPr>
          </a:p>
          <a:p>
            <a:pPr>
              <a:buFont typeface="Wingdings" pitchFamily="2" charset="2"/>
              <a:buChar char="Ø"/>
            </a:pPr>
            <a:r>
              <a:rPr lang="bn-BD" sz="4000" b="1" dirty="0" smtClean="0">
                <a:solidFill>
                  <a:srgbClr val="FF0000"/>
                </a:solidFill>
                <a:latin typeface="NikoshBAN" panose="02000000000000000000" pitchFamily="2" charset="0"/>
                <a:cs typeface="NikoshBAN" panose="02000000000000000000" pitchFamily="2" charset="0"/>
              </a:rPr>
              <a:t>ক্ষুদ্র শিল্প </a:t>
            </a:r>
            <a:r>
              <a:rPr lang="en-US" sz="4000" b="1" dirty="0" smtClean="0">
                <a:solidFill>
                  <a:schemeClr val="tx1"/>
                </a:solidFill>
                <a:latin typeface="NikoshBAN" panose="02000000000000000000" pitchFamily="2" charset="0"/>
                <a:cs typeface="NikoshBAN" panose="02000000000000000000" pitchFamily="2" charset="0"/>
              </a:rPr>
              <a:t>ও </a:t>
            </a:r>
            <a:r>
              <a:rPr lang="bn-BD" sz="4000" b="1" dirty="0" smtClean="0">
                <a:solidFill>
                  <a:srgbClr val="FF0000"/>
                </a:solidFill>
                <a:latin typeface="NikoshBAN" panose="02000000000000000000" pitchFamily="2" charset="0"/>
                <a:cs typeface="NikoshBAN" panose="02000000000000000000" pitchFamily="2" charset="0"/>
              </a:rPr>
              <a:t>মাঝারি </a:t>
            </a:r>
            <a:r>
              <a:rPr lang="bn-BD" sz="4000" b="1" dirty="0" smtClean="0">
                <a:solidFill>
                  <a:srgbClr val="FF0000"/>
                </a:solidFill>
                <a:latin typeface="NikoshBAN" panose="02000000000000000000" pitchFamily="2" charset="0"/>
                <a:cs typeface="NikoshBAN" panose="02000000000000000000" pitchFamily="2" charset="0"/>
              </a:rPr>
              <a:t>শিল্প </a:t>
            </a:r>
            <a:r>
              <a:rPr lang="bn-BD" sz="4000" b="1" dirty="0" smtClean="0">
                <a:solidFill>
                  <a:schemeClr val="tx1"/>
                </a:solidFill>
                <a:latin typeface="NikoshBAN" panose="02000000000000000000" pitchFamily="2" charset="0"/>
                <a:cs typeface="NikoshBAN" panose="02000000000000000000" pitchFamily="2" charset="0"/>
              </a:rPr>
              <a:t>সম্পর্কে </a:t>
            </a:r>
            <a:r>
              <a:rPr lang="bn-BD" sz="4000" b="1" dirty="0" smtClean="0">
                <a:solidFill>
                  <a:schemeClr val="tx1"/>
                </a:solidFill>
                <a:latin typeface="NikoshBAN" panose="02000000000000000000" pitchFamily="2" charset="0"/>
                <a:cs typeface="NikoshBAN" panose="02000000000000000000" pitchFamily="2" charset="0"/>
              </a:rPr>
              <a:t>বলতে </a:t>
            </a:r>
            <a:r>
              <a:rPr lang="bn-BD" sz="4000" b="1" dirty="0"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a:t>
            </a:r>
            <a:r>
              <a:rPr lang="bn-BD" sz="4000" b="1" dirty="0" smtClean="0">
                <a:solidFill>
                  <a:schemeClr val="tx1"/>
                </a:solidFill>
                <a:latin typeface="NikoshBAN" panose="02000000000000000000" pitchFamily="2" charset="0"/>
                <a:cs typeface="NikoshBAN" panose="02000000000000000000" pitchFamily="2" charset="0"/>
              </a:rPr>
              <a:t> </a:t>
            </a:r>
            <a:endParaRPr lang="bn-BD" sz="4000" b="1" dirty="0" smtClean="0">
              <a:solidFill>
                <a:srgbClr val="FF0000"/>
              </a:solidFill>
              <a:latin typeface="NikoshBAN" panose="02000000000000000000" pitchFamily="2" charset="0"/>
              <a:cs typeface="NikoshBAN" panose="02000000000000000000" pitchFamily="2" charset="0"/>
            </a:endParaRPr>
          </a:p>
          <a:p>
            <a:pPr>
              <a:buFont typeface="Wingdings" pitchFamily="2" charset="2"/>
              <a:buChar char="Ø"/>
            </a:pPr>
            <a:r>
              <a:rPr lang="bn-BD" sz="4000" b="1" dirty="0" smtClean="0">
                <a:solidFill>
                  <a:schemeClr val="tx1"/>
                </a:solidFill>
                <a:latin typeface="NikoshBAN" panose="02000000000000000000" pitchFamily="2" charset="0"/>
                <a:cs typeface="NikoshBAN" panose="02000000000000000000" pitchFamily="2" charset="0"/>
              </a:rPr>
              <a:t> </a:t>
            </a:r>
            <a:r>
              <a:rPr lang="bn-BD" sz="4000" b="1" dirty="0" smtClean="0">
                <a:solidFill>
                  <a:schemeClr val="tx1"/>
                </a:solidFill>
                <a:latin typeface="NikoshBAN" panose="02000000000000000000" pitchFamily="2" charset="0"/>
                <a:cs typeface="NikoshBAN" panose="02000000000000000000" pitchFamily="2" charset="0"/>
              </a:rPr>
              <a:t>ক্ষুদ্র শিল্প ও মাঝারি </a:t>
            </a:r>
            <a:r>
              <a:rPr lang="bn-BD" sz="4000" b="1" dirty="0" smtClean="0">
                <a:solidFill>
                  <a:schemeClr val="tx1"/>
                </a:solidFill>
                <a:latin typeface="NikoshBAN" panose="02000000000000000000" pitchFamily="2" charset="0"/>
                <a:cs typeface="NikoshBAN" panose="02000000000000000000" pitchFamily="2" charset="0"/>
              </a:rPr>
              <a:t>শিল্পের </a:t>
            </a:r>
            <a:r>
              <a:rPr lang="en-US" sz="4000" b="1" dirty="0" err="1" smtClean="0">
                <a:solidFill>
                  <a:schemeClr val="tx1"/>
                </a:solidFill>
                <a:latin typeface="NikoshBAN" panose="02000000000000000000" pitchFamily="2" charset="0"/>
                <a:cs typeface="NikoshBAN" panose="02000000000000000000" pitchFamily="2" charset="0"/>
              </a:rPr>
              <a:t>উপযুক্ত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ক্ষেত্র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চিহ্নিত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করতে</a:t>
            </a:r>
            <a:r>
              <a:rPr lang="bn-BD" sz="4000" b="1" dirty="0" smtClean="0">
                <a:solidFill>
                  <a:schemeClr val="tx1"/>
                </a:solidFill>
                <a:latin typeface="NikoshBAN" panose="02000000000000000000" pitchFamily="2" charset="0"/>
                <a:cs typeface="NikoshBAN" panose="02000000000000000000" pitchFamily="2" charset="0"/>
              </a:rPr>
              <a:t> </a:t>
            </a:r>
            <a:r>
              <a:rPr lang="bn-BD" sz="4000" b="1" dirty="0" smtClean="0">
                <a:solidFill>
                  <a:schemeClr val="tx1"/>
                </a:solidFill>
                <a:latin typeface="NikoshBAN" panose="02000000000000000000" pitchFamily="2" charset="0"/>
                <a:cs typeface="NikoshBAN" panose="02000000000000000000" pitchFamily="2" charset="0"/>
              </a:rPr>
              <a:t>পারবে</a:t>
            </a:r>
            <a:r>
              <a:rPr lang="en-US" sz="4000" b="1" dirty="0" smtClean="0">
                <a:solidFill>
                  <a:schemeClr val="tx1"/>
                </a:solidFill>
                <a:latin typeface="NikoshBAN" panose="02000000000000000000" pitchFamily="2" charset="0"/>
                <a:cs typeface="NikoshBAN" panose="02000000000000000000" pitchFamily="2" charset="0"/>
              </a:rPr>
              <a:t>;</a:t>
            </a:r>
            <a:endParaRPr lang="bn-BD" sz="4000" b="1" dirty="0" smtClean="0">
              <a:solidFill>
                <a:schemeClr val="tx1"/>
              </a:solidFill>
              <a:latin typeface="NikoshBAN" panose="02000000000000000000" pitchFamily="2" charset="0"/>
              <a:cs typeface="NikoshBAN" panose="02000000000000000000" pitchFamily="2" charset="0"/>
            </a:endParaRPr>
          </a:p>
          <a:p>
            <a:pPr>
              <a:buFont typeface="Wingdings" pitchFamily="2" charset="2"/>
              <a:buChar char="Ø"/>
            </a:pPr>
            <a:r>
              <a:rPr lang="bn-BD" sz="3600" b="1" dirty="0" smtClean="0">
                <a:solidFill>
                  <a:srgbClr val="FF0000"/>
                </a:solidFill>
                <a:latin typeface="NikoshBAN" panose="02000000000000000000" pitchFamily="2" charset="0"/>
                <a:cs typeface="NikoshBAN" panose="02000000000000000000" pitchFamily="2" charset="0"/>
              </a:rPr>
              <a:t>ক্ষুদ্র </a:t>
            </a:r>
            <a:r>
              <a:rPr lang="bn-BD" sz="3600" b="1" dirty="0" smtClean="0">
                <a:solidFill>
                  <a:srgbClr val="FF0000"/>
                </a:solidFill>
                <a:latin typeface="NikoshBAN" panose="02000000000000000000" pitchFamily="2" charset="0"/>
                <a:cs typeface="NikoshBAN" panose="02000000000000000000" pitchFamily="2" charset="0"/>
              </a:rPr>
              <a:t>শিল্প ও মাঝারি শিল্পের গুরুত্ব ব্যাখ্যা করতে পারবে</a:t>
            </a:r>
            <a:r>
              <a:rPr lang="bn-IN" sz="3600" b="1" dirty="0" smtClean="0">
                <a:solidFill>
                  <a:srgbClr val="FF0000"/>
                </a:solidFill>
                <a:latin typeface="NikoshBAN" panose="02000000000000000000" pitchFamily="2" charset="0"/>
                <a:cs typeface="NikoshBAN"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ounded Rectangle 1"/>
          <p:cNvSpPr/>
          <p:nvPr/>
        </p:nvSpPr>
        <p:spPr>
          <a:xfrm>
            <a:off x="1828800" y="381000"/>
            <a:ext cx="5257800" cy="1219200"/>
          </a:xfrm>
          <a:prstGeom prst="roundRect">
            <a:avLst>
              <a:gd name="adj" fmla="val 50000"/>
            </a:avLst>
          </a:prstGeom>
          <a:solidFill>
            <a:srgbClr val="FFC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itchFamily="2" charset="0"/>
                <a:cs typeface="NikoshBAN" pitchFamily="2" charset="0"/>
              </a:rPr>
              <a:t>ক্ষুদ্রশিল্প</a:t>
            </a:r>
            <a:endParaRPr lang="en-US" sz="7200" b="1" dirty="0">
              <a:solidFill>
                <a:srgbClr val="7030A0"/>
              </a:solidFill>
              <a:latin typeface="NikoshBAN" pitchFamily="2" charset="0"/>
              <a:cs typeface="NikoshBAN" pitchFamily="2" charset="0"/>
            </a:endParaRPr>
          </a:p>
        </p:txBody>
      </p:sp>
      <p:sp>
        <p:nvSpPr>
          <p:cNvPr id="3" name="Rounded Rectangle 2"/>
          <p:cNvSpPr/>
          <p:nvPr/>
        </p:nvSpPr>
        <p:spPr>
          <a:xfrm>
            <a:off x="304800" y="1905000"/>
            <a:ext cx="8610600" cy="47244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600" dirty="0" smtClean="0">
                <a:latin typeface="NikoshBAN" pitchFamily="2" charset="0"/>
                <a:cs typeface="NikoshBAN" pitchFamily="2" charset="0"/>
              </a:rPr>
              <a:t>উৎপাদনমূখী শিল্পের ক্ষেত্রে ক্ষুদ্র শিল্প বলতে সেসব শিল্প  প্রতিষ্ঠানে জমি এবং কারখানা ভবন ব্যতিরেকে স্থায়ী সম্পদের মূল্য বা প্রতিস্থাপন ব্যয়সহ ৫০  লক্ষ টাকা থেকে ১০ কোটি টাকা কিংবা যেসব শিল্প প্রতিষ্ঠানে ২৫-৯৯ জন শ্রমিক কাজ করে  সেসব প্রতিষ্ঠানকে ক্ষুদ্রশিল্প বলে।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1"/>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8" name="Picture 4" descr="রাঙ্গামাটি (Rangamati) | হাসান তানভীর এর ..."/>
          <p:cNvPicPr>
            <a:picLocks noChangeAspect="1" noChangeArrowheads="1"/>
          </p:cNvPicPr>
          <p:nvPr/>
        </p:nvPicPr>
        <p:blipFill>
          <a:blip r:embed="rId2"/>
          <a:srcRect l="18039" t="8000" b="14000"/>
          <a:stretch>
            <a:fillRect/>
          </a:stretch>
        </p:blipFill>
        <p:spPr bwMode="auto">
          <a:xfrm>
            <a:off x="4724400" y="152400"/>
            <a:ext cx="4267200" cy="3124200"/>
          </a:xfrm>
          <a:prstGeom prst="rect">
            <a:avLst/>
          </a:prstGeom>
          <a:noFill/>
        </p:spPr>
      </p:pic>
      <p:pic>
        <p:nvPicPr>
          <p:cNvPr id="1030" name="Picture 6" descr="তাঁত এবং তাঁতীর দেখা মিলছে হেরিটেজ ..."/>
          <p:cNvPicPr>
            <a:picLocks noChangeAspect="1" noChangeArrowheads="1"/>
          </p:cNvPicPr>
          <p:nvPr/>
        </p:nvPicPr>
        <p:blipFill>
          <a:blip r:embed="rId3"/>
          <a:srcRect/>
          <a:stretch>
            <a:fillRect/>
          </a:stretch>
        </p:blipFill>
        <p:spPr bwMode="auto">
          <a:xfrm>
            <a:off x="228600" y="228600"/>
            <a:ext cx="4267200" cy="3048000"/>
          </a:xfrm>
          <a:prstGeom prst="rect">
            <a:avLst/>
          </a:prstGeom>
          <a:noFill/>
        </p:spPr>
      </p:pic>
      <p:pic>
        <p:nvPicPr>
          <p:cNvPr id="1032" name="Picture 8" descr="তাঁত এবং তাঁতীর দেখা মিলছে হেরিটেজ ..."/>
          <p:cNvPicPr>
            <a:picLocks noChangeAspect="1" noChangeArrowheads="1"/>
          </p:cNvPicPr>
          <p:nvPr/>
        </p:nvPicPr>
        <p:blipFill>
          <a:blip r:embed="rId4"/>
          <a:srcRect l="16000" t="22000" r="9333"/>
          <a:stretch>
            <a:fillRect/>
          </a:stretch>
        </p:blipFill>
        <p:spPr bwMode="auto">
          <a:xfrm>
            <a:off x="228600" y="3505200"/>
            <a:ext cx="4267200" cy="3200400"/>
          </a:xfrm>
          <a:prstGeom prst="rect">
            <a:avLst/>
          </a:prstGeom>
          <a:noFill/>
        </p:spPr>
      </p:pic>
      <p:pic>
        <p:nvPicPr>
          <p:cNvPr id="1034" name="Picture 10" descr="বিজয় দিবসে বিএসএফকে বিজিবি মিষ্টি ..."/>
          <p:cNvPicPr>
            <a:picLocks noChangeAspect="1" noChangeArrowheads="1"/>
          </p:cNvPicPr>
          <p:nvPr/>
        </p:nvPicPr>
        <p:blipFill>
          <a:blip r:embed="rId5" cstate="print"/>
          <a:srcRect l="24544" t="15000" r="5332" b="2500"/>
          <a:stretch>
            <a:fillRect/>
          </a:stretch>
        </p:blipFill>
        <p:spPr bwMode="auto">
          <a:xfrm>
            <a:off x="4724400" y="3505200"/>
            <a:ext cx="4267200"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amond(in)">
                                      <p:cBhvr>
                                        <p:cTn id="15" dur="20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1000"/>
                                        <p:tgtEl>
                                          <p:spTgt spid="1032"/>
                                        </p:tgtEl>
                                      </p:cBhvr>
                                    </p:animEffect>
                                    <p:anim calcmode="lin" valueType="num">
                                      <p:cBhvr>
                                        <p:cTn id="21" dur="1000" fill="hold"/>
                                        <p:tgtEl>
                                          <p:spTgt spid="1032"/>
                                        </p:tgtEl>
                                        <p:attrNameLst>
                                          <p:attrName>ppt_x</p:attrName>
                                        </p:attrNameLst>
                                      </p:cBhvr>
                                      <p:tavLst>
                                        <p:tav tm="0">
                                          <p:val>
                                            <p:strVal val="#ppt_x"/>
                                          </p:val>
                                        </p:tav>
                                        <p:tav tm="100000">
                                          <p:val>
                                            <p:strVal val="#ppt_x"/>
                                          </p:val>
                                        </p:tav>
                                      </p:tavLst>
                                    </p:anim>
                                    <p:anim calcmode="lin" valueType="num">
                                      <p:cBhvr>
                                        <p:cTn id="22" dur="900" decel="100000" fill="hold"/>
                                        <p:tgtEl>
                                          <p:spTgt spid="103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1034"/>
                                        </p:tgtEl>
                                        <p:attrNameLst>
                                          <p:attrName>style.visibility</p:attrName>
                                        </p:attrNameLst>
                                      </p:cBhvr>
                                      <p:to>
                                        <p:strVal val="visible"/>
                                      </p:to>
                                    </p:set>
                                    <p:anim calcmode="lin" valueType="num">
                                      <p:cBhvr>
                                        <p:cTn id="28" dur="1000" fill="hold"/>
                                        <p:tgtEl>
                                          <p:spTgt spid="1034"/>
                                        </p:tgtEl>
                                        <p:attrNameLst>
                                          <p:attrName>ppt_w</p:attrName>
                                        </p:attrNameLst>
                                      </p:cBhvr>
                                      <p:tavLst>
                                        <p:tav tm="0">
                                          <p:val>
                                            <p:fltVal val="0"/>
                                          </p:val>
                                        </p:tav>
                                        <p:tav tm="100000">
                                          <p:val>
                                            <p:strVal val="#ppt_w"/>
                                          </p:val>
                                        </p:tav>
                                      </p:tavLst>
                                    </p:anim>
                                    <p:anim calcmode="lin" valueType="num">
                                      <p:cBhvr>
                                        <p:cTn id="29" dur="1000" fill="hold"/>
                                        <p:tgtEl>
                                          <p:spTgt spid="1034"/>
                                        </p:tgtEl>
                                        <p:attrNameLst>
                                          <p:attrName>ppt_h</p:attrName>
                                        </p:attrNameLst>
                                      </p:cBhvr>
                                      <p:tavLst>
                                        <p:tav tm="0">
                                          <p:val>
                                            <p:fltVal val="0"/>
                                          </p:val>
                                        </p:tav>
                                        <p:tav tm="100000">
                                          <p:val>
                                            <p:strVal val="#ppt_h"/>
                                          </p:val>
                                        </p:tav>
                                      </p:tavLst>
                                    </p:anim>
                                    <p:anim calcmode="lin" valueType="num">
                                      <p:cBhvr>
                                        <p:cTn id="30" dur="1000" fill="hold"/>
                                        <p:tgtEl>
                                          <p:spTgt spid="1034"/>
                                        </p:tgtEl>
                                        <p:attrNameLst>
                                          <p:attrName>style.rotation</p:attrName>
                                        </p:attrNameLst>
                                      </p:cBhvr>
                                      <p:tavLst>
                                        <p:tav tm="0">
                                          <p:val>
                                            <p:fltVal val="90"/>
                                          </p:val>
                                        </p:tav>
                                        <p:tav tm="100000">
                                          <p:val>
                                            <p:fltVal val="0"/>
                                          </p:val>
                                        </p:tav>
                                      </p:tavLst>
                                    </p:anim>
                                    <p:animEffect transition="in" filter="fade">
                                      <p:cBhvr>
                                        <p:cTn id="31"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Rounded Rectangle 2"/>
          <p:cNvSpPr/>
          <p:nvPr/>
        </p:nvSpPr>
        <p:spPr>
          <a:xfrm>
            <a:off x="457200" y="2286000"/>
            <a:ext cx="8153400" cy="3200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উৎপাদনমূখী শিল্পের ক্ষেত্রে মাঝারি শিল্প বলতে সেসব শিল্প  প্রতিষ্ঠানে জমি এবং কারখানা ভবন ব্যতিরেকে স্থায়ী সম্পদের মূল্য বা প্রতিস্থাপন ব্যয়সহ ১০ কোটি টাকার অধিক এবং ৩০ কোটি টাকার  মধ্যে কিংবা যেসব শিল্প প্রতিষ্ঠানে ১০০-২৫০ জন শ্রমিক কাজ করে  সেসব প্রতিষ্ঠানকে মাঝারি শিল্প বলে।     </a:t>
            </a:r>
            <a:endParaRPr lang="en-US" sz="3200" dirty="0">
              <a:solidFill>
                <a:schemeClr val="tx1"/>
              </a:solidFill>
            </a:endParaRPr>
          </a:p>
        </p:txBody>
      </p:sp>
      <p:sp>
        <p:nvSpPr>
          <p:cNvPr id="4" name="Rounded Rectangle 3"/>
          <p:cNvSpPr/>
          <p:nvPr/>
        </p:nvSpPr>
        <p:spPr>
          <a:xfrm>
            <a:off x="2667000" y="990600"/>
            <a:ext cx="37338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মাঝারি শিল্প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276</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Sajib</dc:creator>
  <cp:lastModifiedBy>Sajib</cp:lastModifiedBy>
  <cp:revision>196</cp:revision>
  <dcterms:created xsi:type="dcterms:W3CDTF">2006-08-16T00:00:00Z</dcterms:created>
  <dcterms:modified xsi:type="dcterms:W3CDTF">2020-06-11T10:10:52Z</dcterms:modified>
</cp:coreProperties>
</file>