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9" r:id="rId8"/>
    <p:sldId id="273" r:id="rId9"/>
    <p:sldId id="285" r:id="rId10"/>
    <p:sldId id="291" r:id="rId11"/>
    <p:sldId id="286" r:id="rId12"/>
    <p:sldId id="290" r:id="rId13"/>
    <p:sldId id="270" r:id="rId14"/>
    <p:sldId id="284" r:id="rId15"/>
    <p:sldId id="293" r:id="rId16"/>
    <p:sldId id="294" r:id="rId17"/>
    <p:sldId id="288" r:id="rId18"/>
    <p:sldId id="292" r:id="rId19"/>
    <p:sldId id="287" r:id="rId20"/>
    <p:sldId id="289" r:id="rId21"/>
    <p:sldId id="295" r:id="rId22"/>
    <p:sldId id="297" r:id="rId23"/>
    <p:sldId id="264" r:id="rId24"/>
    <p:sldId id="266" r:id="rId25"/>
    <p:sldId id="26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23E5-D132-4F37-AA50-D991F8123395}" type="datetimeFigureOut">
              <a:rPr lang="en-US" smtClean="0"/>
              <a:t>12-Jun-20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86CA-77DE-460B-BB27-B91022E5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8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23E5-D132-4F37-AA50-D991F8123395}" type="datetimeFigureOut">
              <a:rPr lang="en-US" smtClean="0"/>
              <a:t>12-Jun-20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86CA-77DE-460B-BB27-B91022E5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23E5-D132-4F37-AA50-D991F8123395}" type="datetimeFigureOut">
              <a:rPr lang="en-US" smtClean="0"/>
              <a:t>12-Jun-20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86CA-77DE-460B-BB27-B91022E5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23E5-D132-4F37-AA50-D991F8123395}" type="datetimeFigureOut">
              <a:rPr lang="en-US" smtClean="0"/>
              <a:t>12-Jun-20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86CA-77DE-460B-BB27-B91022E5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5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23E5-D132-4F37-AA50-D991F8123395}" type="datetimeFigureOut">
              <a:rPr lang="en-US" smtClean="0"/>
              <a:t>12-Jun-20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86CA-77DE-460B-BB27-B91022E5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8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23E5-D132-4F37-AA50-D991F8123395}" type="datetimeFigureOut">
              <a:rPr lang="en-US" smtClean="0"/>
              <a:t>12-Jun-20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86CA-77DE-460B-BB27-B91022E5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4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23E5-D132-4F37-AA50-D991F8123395}" type="datetimeFigureOut">
              <a:rPr lang="en-US" smtClean="0"/>
              <a:t>12-Jun-20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86CA-77DE-460B-BB27-B91022E5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73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23E5-D132-4F37-AA50-D991F8123395}" type="datetimeFigureOut">
              <a:rPr lang="en-US" smtClean="0"/>
              <a:t>12-Jun-20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86CA-77DE-460B-BB27-B91022E5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7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23E5-D132-4F37-AA50-D991F8123395}" type="datetimeFigureOut">
              <a:rPr lang="en-US" smtClean="0"/>
              <a:t>12-Jun-20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86CA-77DE-460B-BB27-B91022E5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0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23E5-D132-4F37-AA50-D991F8123395}" type="datetimeFigureOut">
              <a:rPr lang="en-US" smtClean="0"/>
              <a:t>12-Jun-20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86CA-77DE-460B-BB27-B91022E5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2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23E5-D132-4F37-AA50-D991F8123395}" type="datetimeFigureOut">
              <a:rPr lang="en-US" smtClean="0"/>
              <a:t>12-Jun-20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86CA-77DE-460B-BB27-B91022E5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9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F23E5-D132-4F37-AA50-D991F8123395}" type="datetimeFigureOut">
              <a:rPr lang="en-US" smtClean="0"/>
              <a:t>12-Jun-20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286CA-77DE-460B-BB27-B91022E5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6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95%E0%A7%8D%E0%A6%B0%E0%A7%8B%E0%A6%AE%E0%A7%8B%E0%A6%9C%E0%A7%8B%E0%A6%A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n.wikipedia.org/wiki/%E0%A6%A8%E0%A6%BF%E0%A6%89%E0%A6%95%E0%A7%8D%E0%A6%B2%E0%A6%BF%E0%A6%AF%E0%A6%BC%E0%A6%BE%E0%A6%B8" TargetMode="External"/><Relationship Id="rId4" Type="http://schemas.openxmlformats.org/officeDocument/2006/relationships/hyperlink" Target="https://bn.wikipedia.org/w/index.php?title=%E0%A6%B8%E0%A6%BE%E0%A6%87%E0%A6%9F%E0%A7%8B%E0%A6%AA%E0%A7%8D%E0%A6%B2%E0%A6%BE%E0%A6%B8%E0%A6%AE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AE%E0%A7%87%E0%A6%B0%E0%A7%81%E0%A6%A6%E0%A6%A3%E0%A7%8D%E0%A6%A1%E0%A7%80_%E0%A6%AA%E0%A7%8D%E0%A6%B0%E0%A6%BE%E0%A6%A3%E0%A7%8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n.wikipedia.org/wiki/%E0%A6%AD%E0%A6%BE%E0%A6%9C%E0%A6%95_%E0%A6%95%E0%A6%B2%E0%A6%BE" TargetMode="External"/><Relationship Id="rId4" Type="http://schemas.openxmlformats.org/officeDocument/2006/relationships/hyperlink" Target="https://bn.wikipedia.org/wiki/%E0%A6%89%E0%A6%A6%E0%A7%8D%E0%A6%AD%E0%A6%BF%E0%A6%A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d17a0a8278e5834a3e8c28c6be43feb5_rose.wmv" TargetMode="Externa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85%E0%A7%8D%E0%A6%AF%E0%A6%BE%E0%A6%AE%E0%A6%BE%E0%A6%87%E0%A6%9F%E0%A7%8B%E0%A6%B8%E0%A6%BF%E0%A6%B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n.wikipedia.org/wiki/%E0%A6%AE%E0%A6%BF%E0%A6%AF%E0%A6%BC%E0%A7%8B%E0%A6%B8%E0%A6%BF%E0%A6%B8" TargetMode="External"/><Relationship Id="rId4" Type="http://schemas.openxmlformats.org/officeDocument/2006/relationships/hyperlink" Target="https://bn.wikipedia.org/wiki/%E0%A6%AE%E0%A6%BE%E0%A6%87%E0%A6%9F%E0%A7%8B%E0%A6%B8%E0%A6%BF%E0%A6%B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798490"/>
            <a:ext cx="12161520" cy="144045"/>
          </a:xfrm>
          <a:prstGeom prst="rect">
            <a:avLst/>
          </a:prstGeom>
          <a:pattFill prst="wdUpDiag">
            <a:fgClr>
              <a:srgbClr val="FF006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-4438752" y="583036"/>
            <a:ext cx="1532703" cy="4826601"/>
            <a:chOff x="7224409" y="579548"/>
            <a:chExt cx="1532703" cy="4826601"/>
          </a:xfrm>
        </p:grpSpPr>
        <p:sp>
          <p:nvSpPr>
            <p:cNvPr id="11" name="Freeform 10"/>
            <p:cNvSpPr/>
            <p:nvPr/>
          </p:nvSpPr>
          <p:spPr>
            <a:xfrm>
              <a:off x="7756192" y="579548"/>
              <a:ext cx="383256" cy="540913"/>
            </a:xfrm>
            <a:custGeom>
              <a:avLst/>
              <a:gdLst>
                <a:gd name="connsiteX0" fmla="*/ 132114 w 267342"/>
                <a:gd name="connsiteY0" fmla="*/ 0 h 489398"/>
                <a:gd name="connsiteX1" fmla="*/ 267342 w 267342"/>
                <a:gd name="connsiteY1" fmla="*/ 244699 h 489398"/>
                <a:gd name="connsiteX2" fmla="*/ 132114 w 267342"/>
                <a:gd name="connsiteY2" fmla="*/ 489398 h 489398"/>
                <a:gd name="connsiteX3" fmla="*/ 7513 w 267342"/>
                <a:gd name="connsiteY3" fmla="*/ 339947 h 489398"/>
                <a:gd name="connsiteX4" fmla="*/ 4071 w 267342"/>
                <a:gd name="connsiteY4" fmla="*/ 309093 h 489398"/>
                <a:gd name="connsiteX5" fmla="*/ 69464 w 267342"/>
                <a:gd name="connsiteY5" fmla="*/ 309093 h 489398"/>
                <a:gd name="connsiteX6" fmla="*/ 69814 w 267342"/>
                <a:gd name="connsiteY6" fmla="*/ 313628 h 489398"/>
                <a:gd name="connsiteX7" fmla="*/ 132114 w 267342"/>
                <a:gd name="connsiteY7" fmla="*/ 421784 h 489398"/>
                <a:gd name="connsiteX8" fmla="*/ 199728 w 267342"/>
                <a:gd name="connsiteY8" fmla="*/ 244699 h 489398"/>
                <a:gd name="connsiteX9" fmla="*/ 132114 w 267342"/>
                <a:gd name="connsiteY9" fmla="*/ 67614 h 489398"/>
                <a:gd name="connsiteX10" fmla="*/ 69814 w 267342"/>
                <a:gd name="connsiteY10" fmla="*/ 175770 h 489398"/>
                <a:gd name="connsiteX11" fmla="*/ 66651 w 267342"/>
                <a:gd name="connsiteY11" fmla="*/ 216794 h 489398"/>
                <a:gd name="connsiteX12" fmla="*/ 0 w 267342"/>
                <a:gd name="connsiteY12" fmla="*/ 216794 h 489398"/>
                <a:gd name="connsiteX13" fmla="*/ 7513 w 267342"/>
                <a:gd name="connsiteY13" fmla="*/ 149451 h 489398"/>
                <a:gd name="connsiteX14" fmla="*/ 132114 w 267342"/>
                <a:gd name="connsiteY14" fmla="*/ 0 h 48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7342" h="489398">
                  <a:moveTo>
                    <a:pt x="132114" y="0"/>
                  </a:moveTo>
                  <a:cubicBezTo>
                    <a:pt x="206798" y="0"/>
                    <a:pt x="267342" y="109555"/>
                    <a:pt x="267342" y="244699"/>
                  </a:cubicBezTo>
                  <a:cubicBezTo>
                    <a:pt x="267342" y="379843"/>
                    <a:pt x="206798" y="489398"/>
                    <a:pt x="132114" y="489398"/>
                  </a:cubicBezTo>
                  <a:cubicBezTo>
                    <a:pt x="76101" y="489398"/>
                    <a:pt x="28042" y="427773"/>
                    <a:pt x="7513" y="339947"/>
                  </a:cubicBezTo>
                  <a:lnTo>
                    <a:pt x="4071" y="309093"/>
                  </a:lnTo>
                  <a:lnTo>
                    <a:pt x="69464" y="309093"/>
                  </a:lnTo>
                  <a:lnTo>
                    <a:pt x="69814" y="313628"/>
                  </a:lnTo>
                  <a:cubicBezTo>
                    <a:pt x="80078" y="377187"/>
                    <a:pt x="104108" y="421784"/>
                    <a:pt x="132114" y="421784"/>
                  </a:cubicBezTo>
                  <a:cubicBezTo>
                    <a:pt x="169456" y="421784"/>
                    <a:pt x="199728" y="342500"/>
                    <a:pt x="199728" y="244699"/>
                  </a:cubicBezTo>
                  <a:cubicBezTo>
                    <a:pt x="199728" y="146898"/>
                    <a:pt x="169456" y="67614"/>
                    <a:pt x="132114" y="67614"/>
                  </a:cubicBezTo>
                  <a:cubicBezTo>
                    <a:pt x="104108" y="67614"/>
                    <a:pt x="80078" y="112211"/>
                    <a:pt x="69814" y="175770"/>
                  </a:cubicBezTo>
                  <a:lnTo>
                    <a:pt x="66651" y="216794"/>
                  </a:lnTo>
                  <a:lnTo>
                    <a:pt x="0" y="216794"/>
                  </a:lnTo>
                  <a:lnTo>
                    <a:pt x="7513" y="149451"/>
                  </a:lnTo>
                  <a:cubicBezTo>
                    <a:pt x="28042" y="61625"/>
                    <a:pt x="76101" y="0"/>
                    <a:pt x="13211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7874788" y="1107583"/>
              <a:ext cx="174507" cy="2369713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9034796">
              <a:off x="7224409" y="3788862"/>
              <a:ext cx="1532703" cy="161728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3800" b="1" dirty="0">
                  <a:ln/>
                  <a:solidFill>
                    <a:schemeClr val="accent4"/>
                  </a:solidFill>
                </a:rPr>
                <a:t>ত</a:t>
              </a:r>
            </a:p>
            <a:p>
              <a:pPr algn="ctr"/>
              <a:endParaRPr lang="en-US" b="1" dirty="0">
                <a:ln/>
                <a:solidFill>
                  <a:schemeClr val="accent4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6194853" y="595915"/>
            <a:ext cx="1748794" cy="5059749"/>
            <a:chOff x="7013773" y="579548"/>
            <a:chExt cx="1748794" cy="4954717"/>
          </a:xfrm>
        </p:grpSpPr>
        <p:sp>
          <p:nvSpPr>
            <p:cNvPr id="15" name="Freeform 14"/>
            <p:cNvSpPr/>
            <p:nvPr/>
          </p:nvSpPr>
          <p:spPr>
            <a:xfrm>
              <a:off x="7756192" y="579548"/>
              <a:ext cx="383256" cy="540913"/>
            </a:xfrm>
            <a:custGeom>
              <a:avLst/>
              <a:gdLst>
                <a:gd name="connsiteX0" fmla="*/ 132114 w 267342"/>
                <a:gd name="connsiteY0" fmla="*/ 0 h 489398"/>
                <a:gd name="connsiteX1" fmla="*/ 267342 w 267342"/>
                <a:gd name="connsiteY1" fmla="*/ 244699 h 489398"/>
                <a:gd name="connsiteX2" fmla="*/ 132114 w 267342"/>
                <a:gd name="connsiteY2" fmla="*/ 489398 h 489398"/>
                <a:gd name="connsiteX3" fmla="*/ 7513 w 267342"/>
                <a:gd name="connsiteY3" fmla="*/ 339947 h 489398"/>
                <a:gd name="connsiteX4" fmla="*/ 4071 w 267342"/>
                <a:gd name="connsiteY4" fmla="*/ 309093 h 489398"/>
                <a:gd name="connsiteX5" fmla="*/ 69464 w 267342"/>
                <a:gd name="connsiteY5" fmla="*/ 309093 h 489398"/>
                <a:gd name="connsiteX6" fmla="*/ 69814 w 267342"/>
                <a:gd name="connsiteY6" fmla="*/ 313628 h 489398"/>
                <a:gd name="connsiteX7" fmla="*/ 132114 w 267342"/>
                <a:gd name="connsiteY7" fmla="*/ 421784 h 489398"/>
                <a:gd name="connsiteX8" fmla="*/ 199728 w 267342"/>
                <a:gd name="connsiteY8" fmla="*/ 244699 h 489398"/>
                <a:gd name="connsiteX9" fmla="*/ 132114 w 267342"/>
                <a:gd name="connsiteY9" fmla="*/ 67614 h 489398"/>
                <a:gd name="connsiteX10" fmla="*/ 69814 w 267342"/>
                <a:gd name="connsiteY10" fmla="*/ 175770 h 489398"/>
                <a:gd name="connsiteX11" fmla="*/ 66651 w 267342"/>
                <a:gd name="connsiteY11" fmla="*/ 216794 h 489398"/>
                <a:gd name="connsiteX12" fmla="*/ 0 w 267342"/>
                <a:gd name="connsiteY12" fmla="*/ 216794 h 489398"/>
                <a:gd name="connsiteX13" fmla="*/ 7513 w 267342"/>
                <a:gd name="connsiteY13" fmla="*/ 149451 h 489398"/>
                <a:gd name="connsiteX14" fmla="*/ 132114 w 267342"/>
                <a:gd name="connsiteY14" fmla="*/ 0 h 48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7342" h="489398">
                  <a:moveTo>
                    <a:pt x="132114" y="0"/>
                  </a:moveTo>
                  <a:cubicBezTo>
                    <a:pt x="206798" y="0"/>
                    <a:pt x="267342" y="109555"/>
                    <a:pt x="267342" y="244699"/>
                  </a:cubicBezTo>
                  <a:cubicBezTo>
                    <a:pt x="267342" y="379843"/>
                    <a:pt x="206798" y="489398"/>
                    <a:pt x="132114" y="489398"/>
                  </a:cubicBezTo>
                  <a:cubicBezTo>
                    <a:pt x="76101" y="489398"/>
                    <a:pt x="28042" y="427773"/>
                    <a:pt x="7513" y="339947"/>
                  </a:cubicBezTo>
                  <a:lnTo>
                    <a:pt x="4071" y="309093"/>
                  </a:lnTo>
                  <a:lnTo>
                    <a:pt x="69464" y="309093"/>
                  </a:lnTo>
                  <a:lnTo>
                    <a:pt x="69814" y="313628"/>
                  </a:lnTo>
                  <a:cubicBezTo>
                    <a:pt x="80078" y="377187"/>
                    <a:pt x="104108" y="421784"/>
                    <a:pt x="132114" y="421784"/>
                  </a:cubicBezTo>
                  <a:cubicBezTo>
                    <a:pt x="169456" y="421784"/>
                    <a:pt x="199728" y="342500"/>
                    <a:pt x="199728" y="244699"/>
                  </a:cubicBezTo>
                  <a:cubicBezTo>
                    <a:pt x="199728" y="146898"/>
                    <a:pt x="169456" y="67614"/>
                    <a:pt x="132114" y="67614"/>
                  </a:cubicBezTo>
                  <a:cubicBezTo>
                    <a:pt x="104108" y="67614"/>
                    <a:pt x="80078" y="112211"/>
                    <a:pt x="69814" y="175770"/>
                  </a:cubicBezTo>
                  <a:lnTo>
                    <a:pt x="66651" y="216794"/>
                  </a:lnTo>
                  <a:lnTo>
                    <a:pt x="0" y="216794"/>
                  </a:lnTo>
                  <a:lnTo>
                    <a:pt x="7513" y="149451"/>
                  </a:lnTo>
                  <a:cubicBezTo>
                    <a:pt x="28042" y="61625"/>
                    <a:pt x="76101" y="0"/>
                    <a:pt x="13211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7874788" y="1107583"/>
              <a:ext cx="174507" cy="2369713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9034796">
              <a:off x="7013773" y="3913353"/>
              <a:ext cx="1748794" cy="16209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3800" b="1" dirty="0" smtClean="0">
                  <a:ln/>
                  <a:solidFill>
                    <a:srgbClr val="66FF33"/>
                  </a:solidFill>
                </a:rPr>
                <a:t>গ</a:t>
              </a:r>
              <a:endParaRPr lang="en-US" sz="13800" b="1" dirty="0">
                <a:ln/>
                <a:solidFill>
                  <a:srgbClr val="66FF33"/>
                </a:solidFill>
              </a:endParaRPr>
            </a:p>
            <a:p>
              <a:pPr algn="ctr"/>
              <a:endParaRPr lang="en-US" b="1" dirty="0">
                <a:ln/>
                <a:solidFill>
                  <a:schemeClr val="accent4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7554780" y="621673"/>
            <a:ext cx="1877908" cy="5223647"/>
            <a:chOff x="6994859" y="579548"/>
            <a:chExt cx="1877908" cy="5223647"/>
          </a:xfrm>
        </p:grpSpPr>
        <p:sp>
          <p:nvSpPr>
            <p:cNvPr id="19" name="Freeform 18"/>
            <p:cNvSpPr/>
            <p:nvPr/>
          </p:nvSpPr>
          <p:spPr>
            <a:xfrm>
              <a:off x="7756192" y="579548"/>
              <a:ext cx="383256" cy="540913"/>
            </a:xfrm>
            <a:custGeom>
              <a:avLst/>
              <a:gdLst>
                <a:gd name="connsiteX0" fmla="*/ 132114 w 267342"/>
                <a:gd name="connsiteY0" fmla="*/ 0 h 489398"/>
                <a:gd name="connsiteX1" fmla="*/ 267342 w 267342"/>
                <a:gd name="connsiteY1" fmla="*/ 244699 h 489398"/>
                <a:gd name="connsiteX2" fmla="*/ 132114 w 267342"/>
                <a:gd name="connsiteY2" fmla="*/ 489398 h 489398"/>
                <a:gd name="connsiteX3" fmla="*/ 7513 w 267342"/>
                <a:gd name="connsiteY3" fmla="*/ 339947 h 489398"/>
                <a:gd name="connsiteX4" fmla="*/ 4071 w 267342"/>
                <a:gd name="connsiteY4" fmla="*/ 309093 h 489398"/>
                <a:gd name="connsiteX5" fmla="*/ 69464 w 267342"/>
                <a:gd name="connsiteY5" fmla="*/ 309093 h 489398"/>
                <a:gd name="connsiteX6" fmla="*/ 69814 w 267342"/>
                <a:gd name="connsiteY6" fmla="*/ 313628 h 489398"/>
                <a:gd name="connsiteX7" fmla="*/ 132114 w 267342"/>
                <a:gd name="connsiteY7" fmla="*/ 421784 h 489398"/>
                <a:gd name="connsiteX8" fmla="*/ 199728 w 267342"/>
                <a:gd name="connsiteY8" fmla="*/ 244699 h 489398"/>
                <a:gd name="connsiteX9" fmla="*/ 132114 w 267342"/>
                <a:gd name="connsiteY9" fmla="*/ 67614 h 489398"/>
                <a:gd name="connsiteX10" fmla="*/ 69814 w 267342"/>
                <a:gd name="connsiteY10" fmla="*/ 175770 h 489398"/>
                <a:gd name="connsiteX11" fmla="*/ 66651 w 267342"/>
                <a:gd name="connsiteY11" fmla="*/ 216794 h 489398"/>
                <a:gd name="connsiteX12" fmla="*/ 0 w 267342"/>
                <a:gd name="connsiteY12" fmla="*/ 216794 h 489398"/>
                <a:gd name="connsiteX13" fmla="*/ 7513 w 267342"/>
                <a:gd name="connsiteY13" fmla="*/ 149451 h 489398"/>
                <a:gd name="connsiteX14" fmla="*/ 132114 w 267342"/>
                <a:gd name="connsiteY14" fmla="*/ 0 h 48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7342" h="489398">
                  <a:moveTo>
                    <a:pt x="132114" y="0"/>
                  </a:moveTo>
                  <a:cubicBezTo>
                    <a:pt x="206798" y="0"/>
                    <a:pt x="267342" y="109555"/>
                    <a:pt x="267342" y="244699"/>
                  </a:cubicBezTo>
                  <a:cubicBezTo>
                    <a:pt x="267342" y="379843"/>
                    <a:pt x="206798" y="489398"/>
                    <a:pt x="132114" y="489398"/>
                  </a:cubicBezTo>
                  <a:cubicBezTo>
                    <a:pt x="76101" y="489398"/>
                    <a:pt x="28042" y="427773"/>
                    <a:pt x="7513" y="339947"/>
                  </a:cubicBezTo>
                  <a:lnTo>
                    <a:pt x="4071" y="309093"/>
                  </a:lnTo>
                  <a:lnTo>
                    <a:pt x="69464" y="309093"/>
                  </a:lnTo>
                  <a:lnTo>
                    <a:pt x="69814" y="313628"/>
                  </a:lnTo>
                  <a:cubicBezTo>
                    <a:pt x="80078" y="377187"/>
                    <a:pt x="104108" y="421784"/>
                    <a:pt x="132114" y="421784"/>
                  </a:cubicBezTo>
                  <a:cubicBezTo>
                    <a:pt x="169456" y="421784"/>
                    <a:pt x="199728" y="342500"/>
                    <a:pt x="199728" y="244699"/>
                  </a:cubicBezTo>
                  <a:cubicBezTo>
                    <a:pt x="199728" y="146898"/>
                    <a:pt x="169456" y="67614"/>
                    <a:pt x="132114" y="67614"/>
                  </a:cubicBezTo>
                  <a:cubicBezTo>
                    <a:pt x="104108" y="67614"/>
                    <a:pt x="80078" y="112211"/>
                    <a:pt x="69814" y="175770"/>
                  </a:cubicBezTo>
                  <a:lnTo>
                    <a:pt x="66651" y="216794"/>
                  </a:lnTo>
                  <a:lnTo>
                    <a:pt x="0" y="216794"/>
                  </a:lnTo>
                  <a:lnTo>
                    <a:pt x="7513" y="149451"/>
                  </a:lnTo>
                  <a:cubicBezTo>
                    <a:pt x="28042" y="61625"/>
                    <a:pt x="76101" y="0"/>
                    <a:pt x="13211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7874788" y="1107583"/>
              <a:ext cx="174507" cy="2369713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19034796">
              <a:off x="6994859" y="3896105"/>
              <a:ext cx="1877908" cy="1907090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3800" b="1" dirty="0" err="1" smtClean="0">
                  <a:ln/>
                  <a:solidFill>
                    <a:schemeClr val="accent4"/>
                  </a:solidFill>
                </a:rPr>
                <a:t>স্বা</a:t>
              </a:r>
              <a:endParaRPr lang="en-US" sz="13800" b="1" dirty="0">
                <a:ln/>
                <a:solidFill>
                  <a:schemeClr val="accent4"/>
                </a:solidFill>
              </a:endParaRPr>
            </a:p>
            <a:p>
              <a:pPr algn="ctr"/>
              <a:endParaRPr lang="en-US" b="1" dirty="0">
                <a:ln/>
                <a:solidFill>
                  <a:schemeClr val="accent4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-9193115" y="634551"/>
            <a:ext cx="1854728" cy="5120469"/>
            <a:chOff x="-9193115" y="634551"/>
            <a:chExt cx="1854728" cy="5120469"/>
          </a:xfrm>
        </p:grpSpPr>
        <p:sp>
          <p:nvSpPr>
            <p:cNvPr id="23" name="Freeform 22"/>
            <p:cNvSpPr/>
            <p:nvPr/>
          </p:nvSpPr>
          <p:spPr>
            <a:xfrm>
              <a:off x="-8414575" y="634551"/>
              <a:ext cx="383256" cy="540913"/>
            </a:xfrm>
            <a:custGeom>
              <a:avLst/>
              <a:gdLst>
                <a:gd name="connsiteX0" fmla="*/ 132114 w 267342"/>
                <a:gd name="connsiteY0" fmla="*/ 0 h 489398"/>
                <a:gd name="connsiteX1" fmla="*/ 267342 w 267342"/>
                <a:gd name="connsiteY1" fmla="*/ 244699 h 489398"/>
                <a:gd name="connsiteX2" fmla="*/ 132114 w 267342"/>
                <a:gd name="connsiteY2" fmla="*/ 489398 h 489398"/>
                <a:gd name="connsiteX3" fmla="*/ 7513 w 267342"/>
                <a:gd name="connsiteY3" fmla="*/ 339947 h 489398"/>
                <a:gd name="connsiteX4" fmla="*/ 4071 w 267342"/>
                <a:gd name="connsiteY4" fmla="*/ 309093 h 489398"/>
                <a:gd name="connsiteX5" fmla="*/ 69464 w 267342"/>
                <a:gd name="connsiteY5" fmla="*/ 309093 h 489398"/>
                <a:gd name="connsiteX6" fmla="*/ 69814 w 267342"/>
                <a:gd name="connsiteY6" fmla="*/ 313628 h 489398"/>
                <a:gd name="connsiteX7" fmla="*/ 132114 w 267342"/>
                <a:gd name="connsiteY7" fmla="*/ 421784 h 489398"/>
                <a:gd name="connsiteX8" fmla="*/ 199728 w 267342"/>
                <a:gd name="connsiteY8" fmla="*/ 244699 h 489398"/>
                <a:gd name="connsiteX9" fmla="*/ 132114 w 267342"/>
                <a:gd name="connsiteY9" fmla="*/ 67614 h 489398"/>
                <a:gd name="connsiteX10" fmla="*/ 69814 w 267342"/>
                <a:gd name="connsiteY10" fmla="*/ 175770 h 489398"/>
                <a:gd name="connsiteX11" fmla="*/ 66651 w 267342"/>
                <a:gd name="connsiteY11" fmla="*/ 216794 h 489398"/>
                <a:gd name="connsiteX12" fmla="*/ 0 w 267342"/>
                <a:gd name="connsiteY12" fmla="*/ 216794 h 489398"/>
                <a:gd name="connsiteX13" fmla="*/ 7513 w 267342"/>
                <a:gd name="connsiteY13" fmla="*/ 149451 h 489398"/>
                <a:gd name="connsiteX14" fmla="*/ 132114 w 267342"/>
                <a:gd name="connsiteY14" fmla="*/ 0 h 48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7342" h="489398">
                  <a:moveTo>
                    <a:pt x="132114" y="0"/>
                  </a:moveTo>
                  <a:cubicBezTo>
                    <a:pt x="206798" y="0"/>
                    <a:pt x="267342" y="109555"/>
                    <a:pt x="267342" y="244699"/>
                  </a:cubicBezTo>
                  <a:cubicBezTo>
                    <a:pt x="267342" y="379843"/>
                    <a:pt x="206798" y="489398"/>
                    <a:pt x="132114" y="489398"/>
                  </a:cubicBezTo>
                  <a:cubicBezTo>
                    <a:pt x="76101" y="489398"/>
                    <a:pt x="28042" y="427773"/>
                    <a:pt x="7513" y="339947"/>
                  </a:cubicBezTo>
                  <a:lnTo>
                    <a:pt x="4071" y="309093"/>
                  </a:lnTo>
                  <a:lnTo>
                    <a:pt x="69464" y="309093"/>
                  </a:lnTo>
                  <a:lnTo>
                    <a:pt x="69814" y="313628"/>
                  </a:lnTo>
                  <a:cubicBezTo>
                    <a:pt x="80078" y="377187"/>
                    <a:pt x="104108" y="421784"/>
                    <a:pt x="132114" y="421784"/>
                  </a:cubicBezTo>
                  <a:cubicBezTo>
                    <a:pt x="169456" y="421784"/>
                    <a:pt x="199728" y="342500"/>
                    <a:pt x="199728" y="244699"/>
                  </a:cubicBezTo>
                  <a:cubicBezTo>
                    <a:pt x="199728" y="146898"/>
                    <a:pt x="169456" y="67614"/>
                    <a:pt x="132114" y="67614"/>
                  </a:cubicBezTo>
                  <a:cubicBezTo>
                    <a:pt x="104108" y="67614"/>
                    <a:pt x="80078" y="112211"/>
                    <a:pt x="69814" y="175770"/>
                  </a:cubicBezTo>
                  <a:lnTo>
                    <a:pt x="66651" y="216794"/>
                  </a:lnTo>
                  <a:lnTo>
                    <a:pt x="0" y="216794"/>
                  </a:lnTo>
                  <a:lnTo>
                    <a:pt x="7513" y="149451"/>
                  </a:lnTo>
                  <a:cubicBezTo>
                    <a:pt x="28042" y="61625"/>
                    <a:pt x="76101" y="0"/>
                    <a:pt x="13211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-8295979" y="1162586"/>
              <a:ext cx="174507" cy="2369713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19034796">
              <a:off x="-9114593" y="3927108"/>
              <a:ext cx="1776206" cy="18279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93115" y="3730451"/>
              <a:ext cx="1854192" cy="2013124"/>
            </a:xfrm>
            <a:prstGeom prst="ellipse">
              <a:avLst/>
            </a:prstGeom>
            <a:ln w="63500" cap="rnd"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</p:pic>
      </p:grpSp>
      <p:grpSp>
        <p:nvGrpSpPr>
          <p:cNvPr id="32" name="Group 31"/>
          <p:cNvGrpSpPr/>
          <p:nvPr/>
        </p:nvGrpSpPr>
        <p:grpSpPr>
          <a:xfrm>
            <a:off x="-2609885" y="800903"/>
            <a:ext cx="1825511" cy="5308536"/>
            <a:chOff x="-3009935" y="572303"/>
            <a:chExt cx="1825511" cy="5308536"/>
          </a:xfrm>
        </p:grpSpPr>
        <p:sp>
          <p:nvSpPr>
            <p:cNvPr id="8" name="Rectangle 7"/>
            <p:cNvSpPr/>
            <p:nvPr/>
          </p:nvSpPr>
          <p:spPr>
            <a:xfrm rot="18845059">
              <a:off x="-3069088" y="3996175"/>
              <a:ext cx="1943817" cy="182551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dirty="0">
                  <a:ln/>
                  <a:solidFill>
                    <a:schemeClr val="accent4"/>
                  </a:solidFill>
                </a:rPr>
                <a:t>ম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-2359358" y="572303"/>
              <a:ext cx="383256" cy="3168205"/>
              <a:chOff x="-2359358" y="572303"/>
              <a:chExt cx="383256" cy="3168205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-2359358" y="572303"/>
                <a:ext cx="383256" cy="540913"/>
              </a:xfrm>
              <a:custGeom>
                <a:avLst/>
                <a:gdLst>
                  <a:gd name="connsiteX0" fmla="*/ 132114 w 267342"/>
                  <a:gd name="connsiteY0" fmla="*/ 0 h 489398"/>
                  <a:gd name="connsiteX1" fmla="*/ 267342 w 267342"/>
                  <a:gd name="connsiteY1" fmla="*/ 244699 h 489398"/>
                  <a:gd name="connsiteX2" fmla="*/ 132114 w 267342"/>
                  <a:gd name="connsiteY2" fmla="*/ 489398 h 489398"/>
                  <a:gd name="connsiteX3" fmla="*/ 7513 w 267342"/>
                  <a:gd name="connsiteY3" fmla="*/ 339947 h 489398"/>
                  <a:gd name="connsiteX4" fmla="*/ 4071 w 267342"/>
                  <a:gd name="connsiteY4" fmla="*/ 309093 h 489398"/>
                  <a:gd name="connsiteX5" fmla="*/ 69464 w 267342"/>
                  <a:gd name="connsiteY5" fmla="*/ 309093 h 489398"/>
                  <a:gd name="connsiteX6" fmla="*/ 69814 w 267342"/>
                  <a:gd name="connsiteY6" fmla="*/ 313628 h 489398"/>
                  <a:gd name="connsiteX7" fmla="*/ 132114 w 267342"/>
                  <a:gd name="connsiteY7" fmla="*/ 421784 h 489398"/>
                  <a:gd name="connsiteX8" fmla="*/ 199728 w 267342"/>
                  <a:gd name="connsiteY8" fmla="*/ 244699 h 489398"/>
                  <a:gd name="connsiteX9" fmla="*/ 132114 w 267342"/>
                  <a:gd name="connsiteY9" fmla="*/ 67614 h 489398"/>
                  <a:gd name="connsiteX10" fmla="*/ 69814 w 267342"/>
                  <a:gd name="connsiteY10" fmla="*/ 175770 h 489398"/>
                  <a:gd name="connsiteX11" fmla="*/ 66651 w 267342"/>
                  <a:gd name="connsiteY11" fmla="*/ 216794 h 489398"/>
                  <a:gd name="connsiteX12" fmla="*/ 0 w 267342"/>
                  <a:gd name="connsiteY12" fmla="*/ 216794 h 489398"/>
                  <a:gd name="connsiteX13" fmla="*/ 7513 w 267342"/>
                  <a:gd name="connsiteY13" fmla="*/ 149451 h 489398"/>
                  <a:gd name="connsiteX14" fmla="*/ 132114 w 267342"/>
                  <a:gd name="connsiteY14" fmla="*/ 0 h 48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7342" h="489398">
                    <a:moveTo>
                      <a:pt x="132114" y="0"/>
                    </a:moveTo>
                    <a:cubicBezTo>
                      <a:pt x="206798" y="0"/>
                      <a:pt x="267342" y="109555"/>
                      <a:pt x="267342" y="244699"/>
                    </a:cubicBezTo>
                    <a:cubicBezTo>
                      <a:pt x="267342" y="379843"/>
                      <a:pt x="206798" y="489398"/>
                      <a:pt x="132114" y="489398"/>
                    </a:cubicBezTo>
                    <a:cubicBezTo>
                      <a:pt x="76101" y="489398"/>
                      <a:pt x="28042" y="427773"/>
                      <a:pt x="7513" y="339947"/>
                    </a:cubicBezTo>
                    <a:lnTo>
                      <a:pt x="4071" y="309093"/>
                    </a:lnTo>
                    <a:lnTo>
                      <a:pt x="69464" y="309093"/>
                    </a:lnTo>
                    <a:lnTo>
                      <a:pt x="69814" y="313628"/>
                    </a:lnTo>
                    <a:cubicBezTo>
                      <a:pt x="80078" y="377187"/>
                      <a:pt x="104108" y="421784"/>
                      <a:pt x="132114" y="421784"/>
                    </a:cubicBezTo>
                    <a:cubicBezTo>
                      <a:pt x="169456" y="421784"/>
                      <a:pt x="199728" y="342500"/>
                      <a:pt x="199728" y="244699"/>
                    </a:cubicBezTo>
                    <a:cubicBezTo>
                      <a:pt x="199728" y="146898"/>
                      <a:pt x="169456" y="67614"/>
                      <a:pt x="132114" y="67614"/>
                    </a:cubicBezTo>
                    <a:cubicBezTo>
                      <a:pt x="104108" y="67614"/>
                      <a:pt x="80078" y="112211"/>
                      <a:pt x="69814" y="175770"/>
                    </a:cubicBezTo>
                    <a:lnTo>
                      <a:pt x="66651" y="216794"/>
                    </a:lnTo>
                    <a:lnTo>
                      <a:pt x="0" y="216794"/>
                    </a:lnTo>
                    <a:lnTo>
                      <a:pt x="7513" y="149451"/>
                    </a:lnTo>
                    <a:cubicBezTo>
                      <a:pt x="28042" y="61625"/>
                      <a:pt x="76101" y="0"/>
                      <a:pt x="13211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Down Arrow 6"/>
              <p:cNvSpPr/>
              <p:nvPr/>
            </p:nvSpPr>
            <p:spPr>
              <a:xfrm>
                <a:off x="-2240762" y="1100338"/>
                <a:ext cx="174507" cy="2369713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-2207922" y="3585962"/>
                <a:ext cx="154547" cy="1545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11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6966 -0.02777 L 2.70833E-6 0.25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90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664 -0.00371 L 1.875E-6 0.25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20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6419 -0.00973 L -1.875E-6 0.25 " pathEditMode="relative" rAng="0" ptsTypes="AA">
                                      <p:cBhvr>
                                        <p:cTn id="12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16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656 -0.00949 L -1.875E-6 0.25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28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4518 -0.00324 L 4.79167E-6 0.25 " pathEditMode="relative" rAng="0" ptsTypes="AA">
                                      <p:cBhvr>
                                        <p:cTn id="18" dur="2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53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30919" cy="6858000"/>
            <a:chOff x="-28575" y="0"/>
            <a:chExt cx="12130919" cy="6858000"/>
          </a:xfrm>
        </p:grpSpPr>
        <p:sp>
          <p:nvSpPr>
            <p:cNvPr id="70" name="Rounded Rectangle 69"/>
            <p:cNvSpPr/>
            <p:nvPr/>
          </p:nvSpPr>
          <p:spPr>
            <a:xfrm>
              <a:off x="1092148" y="268456"/>
              <a:ext cx="10008008" cy="6400800"/>
            </a:xfrm>
            <a:prstGeom prst="roundRect">
              <a:avLst>
                <a:gd name="adj" fmla="val 2381"/>
              </a:avLst>
            </a:prstGeom>
            <a:solidFill>
              <a:schemeClr val="accent2">
                <a:lumMod val="50000"/>
                <a:alpha val="75000"/>
              </a:schemeClr>
            </a:solidFill>
            <a:ln>
              <a:noFill/>
            </a:ln>
            <a:effectLst>
              <a:outerShdw dist="50800" dir="5400000"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-28575" y="0"/>
              <a:ext cx="12130919" cy="6858000"/>
            </a:xfrm>
            <a:prstGeom prst="roundRect">
              <a:avLst>
                <a:gd name="adj" fmla="val 2381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21088" y="457200"/>
              <a:ext cx="11482117" cy="59436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889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Triangle 72"/>
            <p:cNvSpPr/>
            <p:nvPr/>
          </p:nvSpPr>
          <p:spPr>
            <a:xfrm flipH="1" flipV="1">
              <a:off x="6734052" y="1466193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ight Triangle 73"/>
            <p:cNvSpPr/>
            <p:nvPr/>
          </p:nvSpPr>
          <p:spPr>
            <a:xfrm flipH="1" flipV="1">
              <a:off x="6765475" y="2438400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ight Triangle 74"/>
            <p:cNvSpPr/>
            <p:nvPr/>
          </p:nvSpPr>
          <p:spPr>
            <a:xfrm flipH="1" flipV="1">
              <a:off x="6740337" y="3429000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ight Triangle 75"/>
            <p:cNvSpPr/>
            <p:nvPr/>
          </p:nvSpPr>
          <p:spPr>
            <a:xfrm flipH="1" flipV="1">
              <a:off x="6715199" y="4451132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ight Triangle 76"/>
            <p:cNvSpPr/>
            <p:nvPr/>
          </p:nvSpPr>
          <p:spPr>
            <a:xfrm flipH="1" flipV="1">
              <a:off x="6727771" y="5425966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1693611" y="457257"/>
              <a:ext cx="209526" cy="5944305"/>
              <a:chOff x="10721340" y="457257"/>
              <a:chExt cx="175203" cy="5944305"/>
            </a:xfrm>
          </p:grpSpPr>
          <p:sp>
            <p:nvSpPr>
              <p:cNvPr id="79" name="Flowchart: Process 78"/>
              <p:cNvSpPr/>
              <p:nvPr/>
            </p:nvSpPr>
            <p:spPr>
              <a:xfrm>
                <a:off x="10721340" y="457257"/>
                <a:ext cx="175203" cy="987552"/>
              </a:xfrm>
              <a:prstGeom prst="flowChartProcess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Process 79"/>
              <p:cNvSpPr/>
              <p:nvPr/>
            </p:nvSpPr>
            <p:spPr>
              <a:xfrm>
                <a:off x="10721340" y="1463623"/>
                <a:ext cx="175203" cy="987552"/>
              </a:xfrm>
              <a:prstGeom prst="flowChartProcess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lowchart: Process 80"/>
              <p:cNvSpPr/>
              <p:nvPr/>
            </p:nvSpPr>
            <p:spPr>
              <a:xfrm>
                <a:off x="10721340" y="2453404"/>
                <a:ext cx="175203" cy="987552"/>
              </a:xfrm>
              <a:prstGeom prst="flowChartProcess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lowchart: Process 81"/>
              <p:cNvSpPr/>
              <p:nvPr/>
            </p:nvSpPr>
            <p:spPr>
              <a:xfrm>
                <a:off x="10721340" y="3444766"/>
                <a:ext cx="175203" cy="987552"/>
              </a:xfrm>
              <a:prstGeom prst="flowChart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lowchart: Process 82"/>
              <p:cNvSpPr/>
              <p:nvPr/>
            </p:nvSpPr>
            <p:spPr>
              <a:xfrm>
                <a:off x="10721340" y="4423410"/>
                <a:ext cx="175203" cy="987552"/>
              </a:xfrm>
              <a:prstGeom prst="flowChartProcess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lowchart: Process 83"/>
              <p:cNvSpPr/>
              <p:nvPr/>
            </p:nvSpPr>
            <p:spPr>
              <a:xfrm>
                <a:off x="10721340" y="5414010"/>
                <a:ext cx="175203" cy="987552"/>
              </a:xfrm>
              <a:prstGeom prst="flowChartProcess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709448"/>
              <a:ext cx="735308" cy="77302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1700578"/>
              <a:ext cx="735308" cy="77302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2691708"/>
              <a:ext cx="735308" cy="77302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3682837"/>
              <a:ext cx="735308" cy="773020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4673966"/>
              <a:ext cx="735308" cy="773020"/>
            </a:xfrm>
            <a:prstGeom prst="rect">
              <a:avLst/>
            </a:prstGeom>
          </p:spPr>
        </p:pic>
        <p:grpSp>
          <p:nvGrpSpPr>
            <p:cNvPr id="90" name="Group 89"/>
            <p:cNvGrpSpPr/>
            <p:nvPr/>
          </p:nvGrpSpPr>
          <p:grpSpPr>
            <a:xfrm>
              <a:off x="408517" y="457200"/>
              <a:ext cx="11507258" cy="5943600"/>
              <a:chOff x="1051034" y="914400"/>
              <a:chExt cx="9622222" cy="5943600"/>
            </a:xfrm>
          </p:grpSpPr>
          <p:sp>
            <p:nvSpPr>
              <p:cNvPr id="91" name="Flowchart: Process 90"/>
              <p:cNvSpPr/>
              <p:nvPr/>
            </p:nvSpPr>
            <p:spPr>
              <a:xfrm>
                <a:off x="1051034" y="914400"/>
                <a:ext cx="9601200" cy="5943600"/>
              </a:xfrm>
              <a:prstGeom prst="flowChartProcess">
                <a:avLst/>
              </a:prstGeom>
              <a:gradFill>
                <a:gsLst>
                  <a:gs pos="100000">
                    <a:srgbClr val="F3F6F9"/>
                  </a:gs>
                  <a:gs pos="0">
                    <a:schemeClr val="bg1">
                      <a:lumMod val="6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lowchart: Process 91"/>
              <p:cNvSpPr/>
              <p:nvPr/>
            </p:nvSpPr>
            <p:spPr>
              <a:xfrm>
                <a:off x="10531366" y="914400"/>
                <a:ext cx="141890" cy="5943600"/>
              </a:xfrm>
              <a:prstGeom prst="flowChartProcess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1" y="228599"/>
              <a:ext cx="971550" cy="6315075"/>
              <a:chOff x="943292" y="539532"/>
              <a:chExt cx="627024" cy="5721826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943292" y="539532"/>
                <a:ext cx="627024" cy="228600"/>
                <a:chOff x="943292" y="539532"/>
                <a:chExt cx="627024" cy="228600"/>
              </a:xfrm>
            </p:grpSpPr>
            <p:sp>
              <p:nvSpPr>
                <p:cNvPr id="131" name="Flowchart: Connector 130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lowchart: Terminator 131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Flowchart: Terminator 132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943292" y="1149890"/>
                <a:ext cx="627024" cy="228600"/>
                <a:chOff x="943292" y="539532"/>
                <a:chExt cx="627024" cy="228600"/>
              </a:xfrm>
            </p:grpSpPr>
            <p:sp>
              <p:nvSpPr>
                <p:cNvPr id="128" name="Flowchart: Connector 127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Flowchart: Terminator 128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lowchart: Terminator 129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943292" y="1760248"/>
                <a:ext cx="627024" cy="228600"/>
                <a:chOff x="943292" y="539532"/>
                <a:chExt cx="627024" cy="228600"/>
              </a:xfrm>
            </p:grpSpPr>
            <p:sp>
              <p:nvSpPr>
                <p:cNvPr id="125" name="Flowchart: Connector 124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lowchart: Terminator 125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lowchart: Terminator 126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943292" y="2370606"/>
                <a:ext cx="627024" cy="228600"/>
                <a:chOff x="943292" y="539532"/>
                <a:chExt cx="627024" cy="228600"/>
              </a:xfrm>
            </p:grpSpPr>
            <p:sp>
              <p:nvSpPr>
                <p:cNvPr id="122" name="Flowchart: Connector 121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Flowchart: Terminator 122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lowchart: Terminator 123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943292" y="4201680"/>
                <a:ext cx="627024" cy="228600"/>
                <a:chOff x="943292" y="539532"/>
                <a:chExt cx="627024" cy="228600"/>
              </a:xfrm>
            </p:grpSpPr>
            <p:sp>
              <p:nvSpPr>
                <p:cNvPr id="119" name="Flowchart: Connector 118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lowchart: Terminator 119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Flowchart: Terminator 120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943292" y="4812038"/>
                <a:ext cx="627024" cy="228600"/>
                <a:chOff x="943292" y="539532"/>
                <a:chExt cx="627024" cy="228600"/>
              </a:xfrm>
            </p:grpSpPr>
            <p:sp>
              <p:nvSpPr>
                <p:cNvPr id="116" name="Flowchart: Connector 115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Flowchart: Terminator 116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lowchart: Terminator 117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943292" y="5422396"/>
                <a:ext cx="627024" cy="228600"/>
                <a:chOff x="943292" y="539532"/>
                <a:chExt cx="627024" cy="228600"/>
              </a:xfrm>
            </p:grpSpPr>
            <p:sp>
              <p:nvSpPr>
                <p:cNvPr id="113" name="Flowchart: Connector 112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lowchart: Terminator 113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lowchart: Terminator 114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943292" y="6032758"/>
                <a:ext cx="627024" cy="228600"/>
                <a:chOff x="943292" y="539532"/>
                <a:chExt cx="627024" cy="228600"/>
              </a:xfrm>
            </p:grpSpPr>
            <p:sp>
              <p:nvSpPr>
                <p:cNvPr id="110" name="Flowchart: Connector 109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lowchart: Terminator 110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lowchart: Terminator 111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943292" y="2980964"/>
                <a:ext cx="627024" cy="228600"/>
                <a:chOff x="943292" y="539532"/>
                <a:chExt cx="627024" cy="228600"/>
              </a:xfrm>
            </p:grpSpPr>
            <p:sp>
              <p:nvSpPr>
                <p:cNvPr id="107" name="Flowchart: Connector 106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Flowchart: Terminator 107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lowchart: Terminator 108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943292" y="3591322"/>
                <a:ext cx="627024" cy="228600"/>
                <a:chOff x="943292" y="539532"/>
                <a:chExt cx="627024" cy="228600"/>
              </a:xfrm>
            </p:grpSpPr>
            <p:sp>
              <p:nvSpPr>
                <p:cNvPr id="104" name="Flowchart: Connector 103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Flowchart: Terminator 104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Flowchart: Terminator 105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9" name="TextBox 68"/>
          <p:cNvSpPr txBox="1"/>
          <p:nvPr/>
        </p:nvSpPr>
        <p:spPr>
          <a:xfrm>
            <a:off x="12058958" y="5993676"/>
            <a:ext cx="998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আহমদ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কবির</a:t>
            </a:r>
            <a:r>
              <a:rPr lang="en-US" dirty="0">
                <a:solidFill>
                  <a:srgbClr val="FF0000"/>
                </a:solidFill>
              </a:rPr>
              <a:t> ,</a:t>
            </a:r>
            <a:r>
              <a:rPr lang="en-US" dirty="0" err="1">
                <a:solidFill>
                  <a:srgbClr val="FF0000"/>
                </a:solidFill>
              </a:rPr>
              <a:t>সহকারি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প্রধান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শিক্ষক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আর.কে.নুরুল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আমিন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চৌধুরী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উচ্চ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বিদ্যালয়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চকরিয়া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কক্সবাজার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1434905" y="1414532"/>
            <a:ext cx="983331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b="1" dirty="0">
                <a:solidFill>
                  <a:srgbClr val="202122"/>
                </a:solidFill>
                <a:latin typeface="Arial" panose="020B0604020202020204" pitchFamily="34" charset="0"/>
              </a:rPr>
              <a:t>মাইটোসিস</a:t>
            </a:r>
            <a:r>
              <a:rPr lang="as-IN" sz="3200" dirty="0">
                <a:solidFill>
                  <a:srgbClr val="202122"/>
                </a:solidFill>
                <a:latin typeface="Arial" panose="020B0604020202020204" pitchFamily="34" charset="0"/>
              </a:rPr>
              <a:t> (</a:t>
            </a:r>
            <a:r>
              <a:rPr lang="en-US" sz="3200" dirty="0">
                <a:solidFill>
                  <a:srgbClr val="202122"/>
                </a:solidFill>
                <a:latin typeface="Arial" panose="020B0604020202020204" pitchFamily="34" charset="0"/>
              </a:rPr>
              <a:t>Mitosis) </a:t>
            </a:r>
            <a:r>
              <a:rPr lang="en-US" sz="3200" dirty="0" smtClean="0">
                <a:solidFill>
                  <a:srgbClr val="202122"/>
                </a:solidFill>
                <a:latin typeface="Arial" panose="020B0604020202020204" pitchFamily="34" charset="0"/>
              </a:rPr>
              <a:t>- </a:t>
            </a:r>
            <a:r>
              <a:rPr lang="as-IN" sz="3200" dirty="0" smtClean="0">
                <a:solidFill>
                  <a:srgbClr val="202122"/>
                </a:solidFill>
                <a:latin typeface="Arial" panose="020B0604020202020204" pitchFamily="34" charset="0"/>
              </a:rPr>
              <a:t>বলতে </a:t>
            </a:r>
            <a:r>
              <a:rPr lang="as-IN" sz="3200" dirty="0">
                <a:solidFill>
                  <a:srgbClr val="202122"/>
                </a:solidFill>
                <a:latin typeface="Arial" panose="020B0604020202020204" pitchFamily="34" charset="0"/>
              </a:rPr>
              <a:t>বুঝায় যে পরোক্ষ কোষ বিভাজন প্রক্রিয়ায় মাতৃকোষের সমসংখ্যক ও সমগুণসম্পন্ন </a:t>
            </a:r>
            <a:r>
              <a:rPr lang="as-IN" sz="3200" dirty="0">
                <a:solidFill>
                  <a:srgbClr val="0B0080"/>
                </a:solidFill>
                <a:latin typeface="Arial" panose="020B0604020202020204" pitchFamily="34" charset="0"/>
                <a:hlinkClick r:id="rId3" tooltip="ক্রোমোজোম"/>
              </a:rPr>
              <a:t>ক্রোমোজোম</a:t>
            </a:r>
            <a:r>
              <a:rPr lang="as-IN" sz="32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as-IN" sz="3200" dirty="0" smtClean="0">
                <a:solidFill>
                  <a:srgbClr val="202122"/>
                </a:solidFill>
                <a:latin typeface="Arial" panose="020B0604020202020204" pitchFamily="34" charset="0"/>
              </a:rPr>
              <a:t>ওসমপরিমাণ</a:t>
            </a:r>
            <a:r>
              <a:rPr lang="as-IN" sz="32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as-IN" sz="3200" dirty="0">
                <a:solidFill>
                  <a:srgbClr val="A55858"/>
                </a:solidFill>
                <a:latin typeface="Arial" panose="020B0604020202020204" pitchFamily="34" charset="0"/>
                <a:hlinkClick r:id="rId4" tooltip="সাইটোপ্লাসম (পাতার অস্তিত্ব নেই)"/>
              </a:rPr>
              <a:t>সাইটোপ্লাসম</a:t>
            </a:r>
            <a:r>
              <a:rPr lang="as-IN" sz="3200" dirty="0">
                <a:solidFill>
                  <a:srgbClr val="202122"/>
                </a:solidFill>
                <a:latin typeface="Arial" panose="020B0604020202020204" pitchFamily="34" charset="0"/>
              </a:rPr>
              <a:t> সহ দুইটি অপত্য </a:t>
            </a:r>
            <a:r>
              <a:rPr lang="as-IN" sz="3200" dirty="0">
                <a:solidFill>
                  <a:srgbClr val="0B0080"/>
                </a:solidFill>
                <a:latin typeface="Arial" panose="020B0604020202020204" pitchFamily="34" charset="0"/>
                <a:hlinkClick r:id="rId5" tooltip="নিউক্লিয়াস"/>
              </a:rPr>
              <a:t>নিউক্লিয়াসের</a:t>
            </a:r>
            <a:r>
              <a:rPr lang="as-IN" sz="3200" dirty="0">
                <a:solidFill>
                  <a:srgbClr val="202122"/>
                </a:solidFill>
                <a:latin typeface="Arial" panose="020B0604020202020204" pitchFamily="34" charset="0"/>
              </a:rPr>
              <a:t> সৃষ্টি হওয়াকে। </a:t>
            </a:r>
            <a:endParaRPr lang="en-US" sz="3200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as-IN" sz="3200" dirty="0">
                <a:solidFill>
                  <a:srgbClr val="202122"/>
                </a:solidFill>
                <a:latin typeface="Arial" panose="020B0604020202020204" pitchFamily="34" charset="0"/>
              </a:rPr>
              <a:t>মাইটোসিস কোষ বিভাজন দুই ভাগে </a:t>
            </a:r>
            <a:r>
              <a:rPr lang="as-IN" sz="3200" dirty="0" smtClean="0">
                <a:solidFill>
                  <a:srgbClr val="202122"/>
                </a:solidFill>
                <a:latin typeface="Arial" panose="020B0604020202020204" pitchFamily="34" charset="0"/>
              </a:rPr>
              <a:t>ঘটে</a:t>
            </a:r>
            <a:r>
              <a:rPr lang="en-US" sz="3200" dirty="0" smtClean="0">
                <a:solidFill>
                  <a:srgbClr val="202122"/>
                </a:solidFill>
                <a:latin typeface="Arial" panose="020B0604020202020204" pitchFamily="34" charset="0"/>
              </a:rPr>
              <a:t> : </a:t>
            </a:r>
            <a:endParaRPr lang="as-IN" sz="32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US" sz="3200" dirty="0" smtClean="0">
                <a:solidFill>
                  <a:srgbClr val="202122"/>
                </a:solidFill>
                <a:latin typeface="Arial" panose="020B0604020202020204" pitchFamily="34" charset="0"/>
              </a:rPr>
              <a:t>	</a:t>
            </a:r>
            <a:r>
              <a:rPr lang="as-IN" sz="3200" dirty="0" smtClean="0">
                <a:solidFill>
                  <a:srgbClr val="202122"/>
                </a:solidFill>
                <a:latin typeface="Arial" panose="020B0604020202020204" pitchFamily="34" charset="0"/>
              </a:rPr>
              <a:t>১</a:t>
            </a:r>
            <a:r>
              <a:rPr lang="as-IN" sz="3200" dirty="0">
                <a:solidFill>
                  <a:srgbClr val="202122"/>
                </a:solidFill>
                <a:latin typeface="Arial" panose="020B0604020202020204" pitchFamily="34" charset="0"/>
              </a:rPr>
              <a:t>. ক্যারিওকাইনেসিস(নিউক্লিয়াসের বিভাজন) </a:t>
            </a:r>
            <a:r>
              <a:rPr lang="en-US" sz="3200" dirty="0" smtClean="0">
                <a:solidFill>
                  <a:srgbClr val="202122"/>
                </a:solidFill>
                <a:latin typeface="Arial" panose="020B0604020202020204" pitchFamily="34" charset="0"/>
              </a:rPr>
              <a:t>	</a:t>
            </a:r>
            <a:r>
              <a:rPr lang="as-IN" sz="3200" dirty="0" smtClean="0">
                <a:solidFill>
                  <a:srgbClr val="202122"/>
                </a:solidFill>
                <a:latin typeface="Arial" panose="020B0604020202020204" pitchFamily="34" charset="0"/>
              </a:rPr>
              <a:t>২.সাইটোকাইনেসিস(সাইটোপ্লাজমের </a:t>
            </a:r>
            <a:r>
              <a:rPr lang="as-IN" sz="3200" dirty="0">
                <a:solidFill>
                  <a:srgbClr val="202122"/>
                </a:solidFill>
                <a:latin typeface="Arial" panose="020B0604020202020204" pitchFamily="34" charset="0"/>
              </a:rPr>
              <a:t>বিভাজন)</a:t>
            </a:r>
          </a:p>
        </p:txBody>
      </p:sp>
    </p:spTree>
    <p:extLst>
      <p:ext uri="{BB962C8B-B14F-4D97-AF65-F5344CB8AC3E}">
        <p14:creationId xmlns:p14="http://schemas.microsoft.com/office/powerpoint/2010/main" val="1170365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041 L -1.79883 -0.00649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4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30919" cy="6858000"/>
            <a:chOff x="-28575" y="0"/>
            <a:chExt cx="12130919" cy="6858000"/>
          </a:xfrm>
        </p:grpSpPr>
        <p:sp>
          <p:nvSpPr>
            <p:cNvPr id="70" name="Rounded Rectangle 69"/>
            <p:cNvSpPr/>
            <p:nvPr/>
          </p:nvSpPr>
          <p:spPr>
            <a:xfrm>
              <a:off x="1092148" y="268456"/>
              <a:ext cx="10008008" cy="6400800"/>
            </a:xfrm>
            <a:prstGeom prst="roundRect">
              <a:avLst>
                <a:gd name="adj" fmla="val 2381"/>
              </a:avLst>
            </a:prstGeom>
            <a:solidFill>
              <a:schemeClr val="accent2">
                <a:lumMod val="50000"/>
                <a:alpha val="75000"/>
              </a:schemeClr>
            </a:solidFill>
            <a:ln>
              <a:noFill/>
            </a:ln>
            <a:effectLst>
              <a:outerShdw dist="50800" dir="5400000"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-28575" y="0"/>
              <a:ext cx="12130919" cy="6858000"/>
            </a:xfrm>
            <a:prstGeom prst="roundRect">
              <a:avLst>
                <a:gd name="adj" fmla="val 2381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21088" y="457200"/>
              <a:ext cx="11482117" cy="59436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889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Triangle 72"/>
            <p:cNvSpPr/>
            <p:nvPr/>
          </p:nvSpPr>
          <p:spPr>
            <a:xfrm flipH="1" flipV="1">
              <a:off x="6734052" y="1466193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ight Triangle 73"/>
            <p:cNvSpPr/>
            <p:nvPr/>
          </p:nvSpPr>
          <p:spPr>
            <a:xfrm flipH="1" flipV="1">
              <a:off x="6765475" y="2438400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ight Triangle 74"/>
            <p:cNvSpPr/>
            <p:nvPr/>
          </p:nvSpPr>
          <p:spPr>
            <a:xfrm flipH="1" flipV="1">
              <a:off x="6740337" y="3429000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ight Triangle 75"/>
            <p:cNvSpPr/>
            <p:nvPr/>
          </p:nvSpPr>
          <p:spPr>
            <a:xfrm flipH="1" flipV="1">
              <a:off x="6715199" y="4451132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ight Triangle 76"/>
            <p:cNvSpPr/>
            <p:nvPr/>
          </p:nvSpPr>
          <p:spPr>
            <a:xfrm flipH="1" flipV="1">
              <a:off x="6727771" y="5425966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1693611" y="457257"/>
              <a:ext cx="209526" cy="5944305"/>
              <a:chOff x="10721340" y="457257"/>
              <a:chExt cx="175203" cy="5944305"/>
            </a:xfrm>
          </p:grpSpPr>
          <p:sp>
            <p:nvSpPr>
              <p:cNvPr id="79" name="Flowchart: Process 78"/>
              <p:cNvSpPr/>
              <p:nvPr/>
            </p:nvSpPr>
            <p:spPr>
              <a:xfrm>
                <a:off x="10721340" y="457257"/>
                <a:ext cx="175203" cy="987552"/>
              </a:xfrm>
              <a:prstGeom prst="flowChartProcess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Process 79"/>
              <p:cNvSpPr/>
              <p:nvPr/>
            </p:nvSpPr>
            <p:spPr>
              <a:xfrm>
                <a:off x="10721340" y="1463623"/>
                <a:ext cx="175203" cy="987552"/>
              </a:xfrm>
              <a:prstGeom prst="flowChartProcess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lowchart: Process 80"/>
              <p:cNvSpPr/>
              <p:nvPr/>
            </p:nvSpPr>
            <p:spPr>
              <a:xfrm>
                <a:off x="10721340" y="2453404"/>
                <a:ext cx="175203" cy="987552"/>
              </a:xfrm>
              <a:prstGeom prst="flowChartProcess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lowchart: Process 81"/>
              <p:cNvSpPr/>
              <p:nvPr/>
            </p:nvSpPr>
            <p:spPr>
              <a:xfrm>
                <a:off x="10721340" y="3444766"/>
                <a:ext cx="175203" cy="987552"/>
              </a:xfrm>
              <a:prstGeom prst="flowChart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lowchart: Process 82"/>
              <p:cNvSpPr/>
              <p:nvPr/>
            </p:nvSpPr>
            <p:spPr>
              <a:xfrm>
                <a:off x="10721340" y="4423410"/>
                <a:ext cx="175203" cy="987552"/>
              </a:xfrm>
              <a:prstGeom prst="flowChartProcess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lowchart: Process 83"/>
              <p:cNvSpPr/>
              <p:nvPr/>
            </p:nvSpPr>
            <p:spPr>
              <a:xfrm>
                <a:off x="10721340" y="5414010"/>
                <a:ext cx="175203" cy="987552"/>
              </a:xfrm>
              <a:prstGeom prst="flowChartProcess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709448"/>
              <a:ext cx="735308" cy="77302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1700578"/>
              <a:ext cx="735308" cy="77302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2691708"/>
              <a:ext cx="735308" cy="77302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3682837"/>
              <a:ext cx="735308" cy="773020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4673966"/>
              <a:ext cx="735308" cy="773020"/>
            </a:xfrm>
            <a:prstGeom prst="rect">
              <a:avLst/>
            </a:prstGeom>
          </p:spPr>
        </p:pic>
        <p:grpSp>
          <p:nvGrpSpPr>
            <p:cNvPr id="90" name="Group 89"/>
            <p:cNvGrpSpPr/>
            <p:nvPr/>
          </p:nvGrpSpPr>
          <p:grpSpPr>
            <a:xfrm>
              <a:off x="408517" y="457200"/>
              <a:ext cx="11507258" cy="5943600"/>
              <a:chOff x="1051034" y="914400"/>
              <a:chExt cx="9622222" cy="5943600"/>
            </a:xfrm>
          </p:grpSpPr>
          <p:sp>
            <p:nvSpPr>
              <p:cNvPr id="91" name="Flowchart: Process 90"/>
              <p:cNvSpPr/>
              <p:nvPr/>
            </p:nvSpPr>
            <p:spPr>
              <a:xfrm>
                <a:off x="1051034" y="914400"/>
                <a:ext cx="9601200" cy="5943600"/>
              </a:xfrm>
              <a:prstGeom prst="flowChartProcess">
                <a:avLst/>
              </a:prstGeom>
              <a:gradFill>
                <a:gsLst>
                  <a:gs pos="100000">
                    <a:srgbClr val="F3F6F9"/>
                  </a:gs>
                  <a:gs pos="0">
                    <a:schemeClr val="bg1">
                      <a:lumMod val="6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lowchart: Process 91"/>
              <p:cNvSpPr/>
              <p:nvPr/>
            </p:nvSpPr>
            <p:spPr>
              <a:xfrm>
                <a:off x="10531366" y="914400"/>
                <a:ext cx="141890" cy="5943600"/>
              </a:xfrm>
              <a:prstGeom prst="flowChartProcess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1" y="228599"/>
              <a:ext cx="971550" cy="6315075"/>
              <a:chOff x="943292" y="539532"/>
              <a:chExt cx="627024" cy="5721826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943292" y="539532"/>
                <a:ext cx="627024" cy="228600"/>
                <a:chOff x="943292" y="539532"/>
                <a:chExt cx="627024" cy="228600"/>
              </a:xfrm>
            </p:grpSpPr>
            <p:sp>
              <p:nvSpPr>
                <p:cNvPr id="131" name="Flowchart: Connector 130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lowchart: Terminator 131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Flowchart: Terminator 132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943292" y="1149890"/>
                <a:ext cx="627024" cy="228600"/>
                <a:chOff x="943292" y="539532"/>
                <a:chExt cx="627024" cy="228600"/>
              </a:xfrm>
            </p:grpSpPr>
            <p:sp>
              <p:nvSpPr>
                <p:cNvPr id="128" name="Flowchart: Connector 127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Flowchart: Terminator 128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lowchart: Terminator 129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943292" y="1760248"/>
                <a:ext cx="627024" cy="228600"/>
                <a:chOff x="943292" y="539532"/>
                <a:chExt cx="627024" cy="228600"/>
              </a:xfrm>
            </p:grpSpPr>
            <p:sp>
              <p:nvSpPr>
                <p:cNvPr id="125" name="Flowchart: Connector 124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lowchart: Terminator 125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lowchart: Terminator 126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943292" y="2370606"/>
                <a:ext cx="627024" cy="228600"/>
                <a:chOff x="943292" y="539532"/>
                <a:chExt cx="627024" cy="228600"/>
              </a:xfrm>
            </p:grpSpPr>
            <p:sp>
              <p:nvSpPr>
                <p:cNvPr id="122" name="Flowchart: Connector 121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Flowchart: Terminator 122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lowchart: Terminator 123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943292" y="4201680"/>
                <a:ext cx="627024" cy="228600"/>
                <a:chOff x="943292" y="539532"/>
                <a:chExt cx="627024" cy="228600"/>
              </a:xfrm>
            </p:grpSpPr>
            <p:sp>
              <p:nvSpPr>
                <p:cNvPr id="119" name="Flowchart: Connector 118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lowchart: Terminator 119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Flowchart: Terminator 120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943292" y="4812038"/>
                <a:ext cx="627024" cy="228600"/>
                <a:chOff x="943292" y="539532"/>
                <a:chExt cx="627024" cy="228600"/>
              </a:xfrm>
            </p:grpSpPr>
            <p:sp>
              <p:nvSpPr>
                <p:cNvPr id="116" name="Flowchart: Connector 115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Flowchart: Terminator 116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lowchart: Terminator 117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943292" y="5422396"/>
                <a:ext cx="627024" cy="228600"/>
                <a:chOff x="943292" y="539532"/>
                <a:chExt cx="627024" cy="228600"/>
              </a:xfrm>
            </p:grpSpPr>
            <p:sp>
              <p:nvSpPr>
                <p:cNvPr id="113" name="Flowchart: Connector 112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lowchart: Terminator 113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lowchart: Terminator 114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943292" y="6032758"/>
                <a:ext cx="627024" cy="228600"/>
                <a:chOff x="943292" y="539532"/>
                <a:chExt cx="627024" cy="228600"/>
              </a:xfrm>
            </p:grpSpPr>
            <p:sp>
              <p:nvSpPr>
                <p:cNvPr id="110" name="Flowchart: Connector 109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lowchart: Terminator 110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lowchart: Terminator 111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943292" y="2980964"/>
                <a:ext cx="627024" cy="228600"/>
                <a:chOff x="943292" y="539532"/>
                <a:chExt cx="627024" cy="228600"/>
              </a:xfrm>
            </p:grpSpPr>
            <p:sp>
              <p:nvSpPr>
                <p:cNvPr id="107" name="Flowchart: Connector 106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Flowchart: Terminator 107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lowchart: Terminator 108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943292" y="3591322"/>
                <a:ext cx="627024" cy="228600"/>
                <a:chOff x="943292" y="539532"/>
                <a:chExt cx="627024" cy="228600"/>
              </a:xfrm>
            </p:grpSpPr>
            <p:sp>
              <p:nvSpPr>
                <p:cNvPr id="104" name="Flowchart: Connector 103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Flowchart: Terminator 104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Flowchart: Terminator 105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9" name="TextBox 68"/>
          <p:cNvSpPr txBox="1"/>
          <p:nvPr/>
        </p:nvSpPr>
        <p:spPr>
          <a:xfrm>
            <a:off x="12058958" y="5993676"/>
            <a:ext cx="998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আহমদ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কবির</a:t>
            </a:r>
            <a:r>
              <a:rPr lang="en-US" dirty="0">
                <a:solidFill>
                  <a:srgbClr val="FF0000"/>
                </a:solidFill>
              </a:rPr>
              <a:t> ,</a:t>
            </a:r>
            <a:r>
              <a:rPr lang="en-US" dirty="0" err="1">
                <a:solidFill>
                  <a:srgbClr val="FF0000"/>
                </a:solidFill>
              </a:rPr>
              <a:t>সহকারি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প্রধান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শিক্ষক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আর.কে.নুরুল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আমিন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চৌধুরী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উচ্চ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বিদ্যালয়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চকরিয়া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কক্সবাজার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4228" y="1480515"/>
            <a:ext cx="998806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প্রাণীর বর্ধনশীল সমস্ত দেহকোষে মাইটোসিস হয়। </a:t>
            </a:r>
            <a:endParaRPr lang="en-US" sz="3200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as-IN" sz="3200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মেরুদণ্ডী প্রাণী"/>
              </a:rPr>
              <a:t>মেরুদণ্ডী প্রাণীর</a:t>
            </a:r>
            <a:r>
              <a:rPr lang="as-IN" sz="32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অস্থিমজ্জায় , </a:t>
            </a:r>
            <a:r>
              <a:rPr lang="en-US" sz="3200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লো</a:t>
            </a:r>
            <a:r>
              <a:rPr lang="as-IN" sz="32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মকূপে, </a:t>
            </a:r>
            <a:endParaRPr lang="en-US" sz="3200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as-IN" sz="32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অন্ত্রের ভিলাসগুলির অন্তর্বর্তী কূপে, অণ্ডকোষে, </a:t>
            </a:r>
            <a:endParaRPr lang="en-US" sz="3200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as-IN" sz="32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ক্ষতস্থানের আশে পাশে সবথেকে বেশি মাইটোসিস হয়। </a:t>
            </a:r>
            <a:endParaRPr lang="en-US" sz="3200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en-US" sz="3200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32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as-IN" sz="32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তবে, </a:t>
            </a:r>
            <a:r>
              <a:rPr lang="as-IN" sz="3200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উদ্ভিদ"/>
              </a:rPr>
              <a:t>উদ্ভিদের</a:t>
            </a:r>
            <a:r>
              <a:rPr lang="en-US" sz="3200" dirty="0" smtClean="0">
                <a:solidFill>
                  <a:srgbClr val="202122"/>
                </a:solidFill>
                <a:latin typeface="Arial" panose="020B0604020202020204" pitchFamily="34" charset="0"/>
              </a:rPr>
              <a:t>- </a:t>
            </a:r>
            <a:r>
              <a:rPr lang="as-IN" sz="32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বর্ধনশীল কান্ডে, </a:t>
            </a:r>
            <a:endParaRPr lang="en-US" sz="3200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32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         </a:t>
            </a:r>
            <a:r>
              <a:rPr lang="as-IN" sz="32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ভূণমুকুলে, ভূণমূলে ও </a:t>
            </a:r>
            <a:endParaRPr lang="en-US" sz="3200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3200" b="0" i="0" u="sng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5" tooltip="ভাজক কলা"/>
              </a:rPr>
              <a:t>	   </a:t>
            </a:r>
            <a:r>
              <a:rPr lang="as-IN" sz="3200" b="0" i="0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ভাজক কলা"/>
              </a:rPr>
              <a:t>ভাজক কলায়</a:t>
            </a:r>
            <a:r>
              <a:rPr lang="as-IN" sz="32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মাইটোসিস হয়।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346369" y="740286"/>
            <a:ext cx="67890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</a:rPr>
              <a:t>মাইটোসিস </a:t>
            </a:r>
            <a:r>
              <a:rPr lang="as-IN" sz="4800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Linux Libertine"/>
              </a:rPr>
              <a:t>কোথায় ঘটে</a:t>
            </a:r>
            <a:r>
              <a:rPr lang="en-US" sz="4800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Linux Libertine"/>
              </a:rPr>
              <a:t> </a:t>
            </a:r>
            <a:r>
              <a:rPr lang="as-IN" sz="4800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Linux Libertine"/>
              </a:rPr>
              <a:t>?</a:t>
            </a:r>
            <a:endParaRPr lang="as-IN" sz="4800" b="0" i="0" dirty="0">
              <a:solidFill>
                <a:schemeClr val="accent2">
                  <a:lumMod val="75000"/>
                </a:schemeClr>
              </a:solidFill>
              <a:effectLst/>
              <a:latin typeface="Linux Libertine"/>
            </a:endParaRPr>
          </a:p>
        </p:txBody>
      </p:sp>
    </p:spTree>
    <p:extLst>
      <p:ext uri="{BB962C8B-B14F-4D97-AF65-F5344CB8AC3E}">
        <p14:creationId xmlns:p14="http://schemas.microsoft.com/office/powerpoint/2010/main" val="732652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041 L -1.79883 -0.00649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4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8575" y="0"/>
            <a:ext cx="12130919" cy="6858000"/>
            <a:chOff x="-28575" y="0"/>
            <a:chExt cx="12130919" cy="6858000"/>
          </a:xfrm>
        </p:grpSpPr>
        <p:sp>
          <p:nvSpPr>
            <p:cNvPr id="70" name="Rounded Rectangle 69"/>
            <p:cNvSpPr/>
            <p:nvPr/>
          </p:nvSpPr>
          <p:spPr>
            <a:xfrm>
              <a:off x="1092148" y="268456"/>
              <a:ext cx="10008008" cy="6400800"/>
            </a:xfrm>
            <a:prstGeom prst="roundRect">
              <a:avLst>
                <a:gd name="adj" fmla="val 2381"/>
              </a:avLst>
            </a:prstGeom>
            <a:solidFill>
              <a:schemeClr val="accent2">
                <a:lumMod val="50000"/>
                <a:alpha val="75000"/>
              </a:schemeClr>
            </a:solidFill>
            <a:ln>
              <a:noFill/>
            </a:ln>
            <a:effectLst>
              <a:outerShdw dist="50800" dir="5400000"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-28575" y="0"/>
              <a:ext cx="12130919" cy="6858000"/>
            </a:xfrm>
            <a:prstGeom prst="roundRect">
              <a:avLst>
                <a:gd name="adj" fmla="val 2381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21088" y="457200"/>
              <a:ext cx="11482117" cy="59436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889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Triangle 72"/>
            <p:cNvSpPr/>
            <p:nvPr/>
          </p:nvSpPr>
          <p:spPr>
            <a:xfrm flipH="1" flipV="1">
              <a:off x="6734052" y="1466193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ight Triangle 73"/>
            <p:cNvSpPr/>
            <p:nvPr/>
          </p:nvSpPr>
          <p:spPr>
            <a:xfrm flipH="1" flipV="1">
              <a:off x="6765475" y="2438400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ight Triangle 74"/>
            <p:cNvSpPr/>
            <p:nvPr/>
          </p:nvSpPr>
          <p:spPr>
            <a:xfrm flipH="1" flipV="1">
              <a:off x="6740337" y="3429000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ight Triangle 75"/>
            <p:cNvSpPr/>
            <p:nvPr/>
          </p:nvSpPr>
          <p:spPr>
            <a:xfrm flipH="1" flipV="1">
              <a:off x="6715199" y="4451132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ight Triangle 76"/>
            <p:cNvSpPr/>
            <p:nvPr/>
          </p:nvSpPr>
          <p:spPr>
            <a:xfrm flipH="1" flipV="1">
              <a:off x="6727771" y="5425966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1693611" y="457257"/>
              <a:ext cx="209526" cy="5944305"/>
              <a:chOff x="10721340" y="457257"/>
              <a:chExt cx="175203" cy="5944305"/>
            </a:xfrm>
          </p:grpSpPr>
          <p:sp>
            <p:nvSpPr>
              <p:cNvPr id="79" name="Flowchart: Process 78"/>
              <p:cNvSpPr/>
              <p:nvPr/>
            </p:nvSpPr>
            <p:spPr>
              <a:xfrm>
                <a:off x="10721340" y="457257"/>
                <a:ext cx="175203" cy="987552"/>
              </a:xfrm>
              <a:prstGeom prst="flowChartProcess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Process 79"/>
              <p:cNvSpPr/>
              <p:nvPr/>
            </p:nvSpPr>
            <p:spPr>
              <a:xfrm>
                <a:off x="10721340" y="1463623"/>
                <a:ext cx="175203" cy="987552"/>
              </a:xfrm>
              <a:prstGeom prst="flowChartProcess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lowchart: Process 80"/>
              <p:cNvSpPr/>
              <p:nvPr/>
            </p:nvSpPr>
            <p:spPr>
              <a:xfrm>
                <a:off x="10721340" y="2453404"/>
                <a:ext cx="175203" cy="987552"/>
              </a:xfrm>
              <a:prstGeom prst="flowChartProcess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lowchart: Process 81"/>
              <p:cNvSpPr/>
              <p:nvPr/>
            </p:nvSpPr>
            <p:spPr>
              <a:xfrm>
                <a:off x="10721340" y="3444766"/>
                <a:ext cx="175203" cy="987552"/>
              </a:xfrm>
              <a:prstGeom prst="flowChart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lowchart: Process 82"/>
              <p:cNvSpPr/>
              <p:nvPr/>
            </p:nvSpPr>
            <p:spPr>
              <a:xfrm>
                <a:off x="10721340" y="4423410"/>
                <a:ext cx="175203" cy="987552"/>
              </a:xfrm>
              <a:prstGeom prst="flowChartProcess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lowchart: Process 83"/>
              <p:cNvSpPr/>
              <p:nvPr/>
            </p:nvSpPr>
            <p:spPr>
              <a:xfrm>
                <a:off x="10721340" y="5414010"/>
                <a:ext cx="175203" cy="987552"/>
              </a:xfrm>
              <a:prstGeom prst="flowChartProcess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709448"/>
              <a:ext cx="735308" cy="77302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1700578"/>
              <a:ext cx="735308" cy="77302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2691708"/>
              <a:ext cx="735308" cy="77302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3682837"/>
              <a:ext cx="735308" cy="773020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4673966"/>
              <a:ext cx="735308" cy="773020"/>
            </a:xfrm>
            <a:prstGeom prst="rect">
              <a:avLst/>
            </a:prstGeom>
          </p:spPr>
        </p:pic>
        <p:grpSp>
          <p:nvGrpSpPr>
            <p:cNvPr id="90" name="Group 89"/>
            <p:cNvGrpSpPr/>
            <p:nvPr/>
          </p:nvGrpSpPr>
          <p:grpSpPr>
            <a:xfrm>
              <a:off x="408517" y="457200"/>
              <a:ext cx="11507258" cy="5943600"/>
              <a:chOff x="1051034" y="914400"/>
              <a:chExt cx="9622222" cy="5943600"/>
            </a:xfrm>
          </p:grpSpPr>
          <p:sp>
            <p:nvSpPr>
              <p:cNvPr id="91" name="Flowchart: Process 90"/>
              <p:cNvSpPr/>
              <p:nvPr/>
            </p:nvSpPr>
            <p:spPr>
              <a:xfrm>
                <a:off x="1051034" y="914400"/>
                <a:ext cx="9601200" cy="5943600"/>
              </a:xfrm>
              <a:prstGeom prst="flowChartProcess">
                <a:avLst/>
              </a:prstGeom>
              <a:gradFill>
                <a:gsLst>
                  <a:gs pos="100000">
                    <a:srgbClr val="F3F6F9"/>
                  </a:gs>
                  <a:gs pos="0">
                    <a:schemeClr val="bg1">
                      <a:lumMod val="6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lowchart: Process 91"/>
              <p:cNvSpPr/>
              <p:nvPr/>
            </p:nvSpPr>
            <p:spPr>
              <a:xfrm>
                <a:off x="10531366" y="914400"/>
                <a:ext cx="141890" cy="5943600"/>
              </a:xfrm>
              <a:prstGeom prst="flowChartProcess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1" y="228599"/>
              <a:ext cx="971550" cy="6315075"/>
              <a:chOff x="943292" y="539532"/>
              <a:chExt cx="627024" cy="5721826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943292" y="539532"/>
                <a:ext cx="627024" cy="228600"/>
                <a:chOff x="943292" y="539532"/>
                <a:chExt cx="627024" cy="228600"/>
              </a:xfrm>
            </p:grpSpPr>
            <p:sp>
              <p:nvSpPr>
                <p:cNvPr id="131" name="Flowchart: Connector 130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lowchart: Terminator 131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Flowchart: Terminator 132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943292" y="1149890"/>
                <a:ext cx="627024" cy="228600"/>
                <a:chOff x="943292" y="539532"/>
                <a:chExt cx="627024" cy="228600"/>
              </a:xfrm>
            </p:grpSpPr>
            <p:sp>
              <p:nvSpPr>
                <p:cNvPr id="128" name="Flowchart: Connector 127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Flowchart: Terminator 128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lowchart: Terminator 129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943292" y="1760248"/>
                <a:ext cx="627024" cy="228600"/>
                <a:chOff x="943292" y="539532"/>
                <a:chExt cx="627024" cy="228600"/>
              </a:xfrm>
            </p:grpSpPr>
            <p:sp>
              <p:nvSpPr>
                <p:cNvPr id="125" name="Flowchart: Connector 124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lowchart: Terminator 125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lowchart: Terminator 126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943292" y="2370606"/>
                <a:ext cx="627024" cy="228600"/>
                <a:chOff x="943292" y="539532"/>
                <a:chExt cx="627024" cy="228600"/>
              </a:xfrm>
            </p:grpSpPr>
            <p:sp>
              <p:nvSpPr>
                <p:cNvPr id="122" name="Flowchart: Connector 121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Flowchart: Terminator 122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lowchart: Terminator 123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943292" y="4201680"/>
                <a:ext cx="627024" cy="228600"/>
                <a:chOff x="943292" y="539532"/>
                <a:chExt cx="627024" cy="228600"/>
              </a:xfrm>
            </p:grpSpPr>
            <p:sp>
              <p:nvSpPr>
                <p:cNvPr id="119" name="Flowchart: Connector 118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lowchart: Terminator 119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Flowchart: Terminator 120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943292" y="4812038"/>
                <a:ext cx="627024" cy="228600"/>
                <a:chOff x="943292" y="539532"/>
                <a:chExt cx="627024" cy="228600"/>
              </a:xfrm>
            </p:grpSpPr>
            <p:sp>
              <p:nvSpPr>
                <p:cNvPr id="116" name="Flowchart: Connector 115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Flowchart: Terminator 116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lowchart: Terminator 117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943292" y="5422396"/>
                <a:ext cx="627024" cy="228600"/>
                <a:chOff x="943292" y="539532"/>
                <a:chExt cx="627024" cy="228600"/>
              </a:xfrm>
            </p:grpSpPr>
            <p:sp>
              <p:nvSpPr>
                <p:cNvPr id="113" name="Flowchart: Connector 112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lowchart: Terminator 113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lowchart: Terminator 114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943292" y="6032758"/>
                <a:ext cx="627024" cy="228600"/>
                <a:chOff x="943292" y="539532"/>
                <a:chExt cx="627024" cy="228600"/>
              </a:xfrm>
            </p:grpSpPr>
            <p:sp>
              <p:nvSpPr>
                <p:cNvPr id="110" name="Flowchart: Connector 109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lowchart: Terminator 110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lowchart: Terminator 111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943292" y="2980964"/>
                <a:ext cx="627024" cy="228600"/>
                <a:chOff x="943292" y="539532"/>
                <a:chExt cx="627024" cy="228600"/>
              </a:xfrm>
            </p:grpSpPr>
            <p:sp>
              <p:nvSpPr>
                <p:cNvPr id="107" name="Flowchart: Connector 106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Flowchart: Terminator 107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lowchart: Terminator 108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943292" y="3591322"/>
                <a:ext cx="627024" cy="228600"/>
                <a:chOff x="943292" y="539532"/>
                <a:chExt cx="627024" cy="228600"/>
              </a:xfrm>
            </p:grpSpPr>
            <p:sp>
              <p:nvSpPr>
                <p:cNvPr id="104" name="Flowchart: Connector 103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Flowchart: Terminator 104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Flowchart: Terminator 105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9" name="TextBox 68"/>
          <p:cNvSpPr txBox="1"/>
          <p:nvPr/>
        </p:nvSpPr>
        <p:spPr>
          <a:xfrm>
            <a:off x="12058958" y="5993676"/>
            <a:ext cx="998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আহমদ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কবির</a:t>
            </a:r>
            <a:r>
              <a:rPr lang="en-US" dirty="0">
                <a:solidFill>
                  <a:srgbClr val="FF0000"/>
                </a:solidFill>
              </a:rPr>
              <a:t> ,</a:t>
            </a:r>
            <a:r>
              <a:rPr lang="en-US" dirty="0" err="1">
                <a:solidFill>
                  <a:srgbClr val="FF0000"/>
                </a:solidFill>
              </a:rPr>
              <a:t>সহকারি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প্রধান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শিক্ষক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আর.কে.নুরুল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আমিন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চৌধুরী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উচ্চ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বিদ্যালয়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চকরিয়া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কক্সবাজার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323" y="1086509"/>
            <a:ext cx="76200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10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041 L -1.79883 -0.00649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4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30919" cy="6858000"/>
            <a:chOff x="-28575" y="0"/>
            <a:chExt cx="12130919" cy="6858000"/>
          </a:xfrm>
        </p:grpSpPr>
        <p:sp>
          <p:nvSpPr>
            <p:cNvPr id="70" name="Rounded Rectangle 69"/>
            <p:cNvSpPr/>
            <p:nvPr/>
          </p:nvSpPr>
          <p:spPr>
            <a:xfrm>
              <a:off x="1092148" y="268456"/>
              <a:ext cx="10008008" cy="6400800"/>
            </a:xfrm>
            <a:prstGeom prst="roundRect">
              <a:avLst>
                <a:gd name="adj" fmla="val 2381"/>
              </a:avLst>
            </a:prstGeom>
            <a:solidFill>
              <a:schemeClr val="accent2">
                <a:lumMod val="50000"/>
                <a:alpha val="75000"/>
              </a:schemeClr>
            </a:solidFill>
            <a:ln>
              <a:noFill/>
            </a:ln>
            <a:effectLst>
              <a:outerShdw dist="50800" dir="5400000"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-28575" y="0"/>
              <a:ext cx="12130919" cy="6858000"/>
            </a:xfrm>
            <a:prstGeom prst="roundRect">
              <a:avLst>
                <a:gd name="adj" fmla="val 2381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21088" y="457200"/>
              <a:ext cx="11482117" cy="59436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889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Triangle 72"/>
            <p:cNvSpPr/>
            <p:nvPr/>
          </p:nvSpPr>
          <p:spPr>
            <a:xfrm flipH="1" flipV="1">
              <a:off x="6734052" y="1466193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ight Triangle 73"/>
            <p:cNvSpPr/>
            <p:nvPr/>
          </p:nvSpPr>
          <p:spPr>
            <a:xfrm flipH="1" flipV="1">
              <a:off x="6765475" y="2438400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ight Triangle 74"/>
            <p:cNvSpPr/>
            <p:nvPr/>
          </p:nvSpPr>
          <p:spPr>
            <a:xfrm flipH="1" flipV="1">
              <a:off x="6740337" y="3429000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ight Triangle 75"/>
            <p:cNvSpPr/>
            <p:nvPr/>
          </p:nvSpPr>
          <p:spPr>
            <a:xfrm flipH="1" flipV="1">
              <a:off x="6715199" y="4451132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ight Triangle 76"/>
            <p:cNvSpPr/>
            <p:nvPr/>
          </p:nvSpPr>
          <p:spPr>
            <a:xfrm flipH="1" flipV="1">
              <a:off x="6727771" y="5425966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1693611" y="457257"/>
              <a:ext cx="209526" cy="5944305"/>
              <a:chOff x="10721340" y="457257"/>
              <a:chExt cx="175203" cy="5944305"/>
            </a:xfrm>
          </p:grpSpPr>
          <p:sp>
            <p:nvSpPr>
              <p:cNvPr id="79" name="Flowchart: Process 78"/>
              <p:cNvSpPr/>
              <p:nvPr/>
            </p:nvSpPr>
            <p:spPr>
              <a:xfrm>
                <a:off x="10721340" y="457257"/>
                <a:ext cx="175203" cy="987552"/>
              </a:xfrm>
              <a:prstGeom prst="flowChartProcess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Process 79"/>
              <p:cNvSpPr/>
              <p:nvPr/>
            </p:nvSpPr>
            <p:spPr>
              <a:xfrm>
                <a:off x="10721340" y="1463623"/>
                <a:ext cx="175203" cy="987552"/>
              </a:xfrm>
              <a:prstGeom prst="flowChartProcess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lowchart: Process 80"/>
              <p:cNvSpPr/>
              <p:nvPr/>
            </p:nvSpPr>
            <p:spPr>
              <a:xfrm>
                <a:off x="10721340" y="2453404"/>
                <a:ext cx="175203" cy="987552"/>
              </a:xfrm>
              <a:prstGeom prst="flowChartProcess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lowchart: Process 81"/>
              <p:cNvSpPr/>
              <p:nvPr/>
            </p:nvSpPr>
            <p:spPr>
              <a:xfrm>
                <a:off x="10721340" y="3444766"/>
                <a:ext cx="175203" cy="987552"/>
              </a:xfrm>
              <a:prstGeom prst="flowChart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lowchart: Process 82"/>
              <p:cNvSpPr/>
              <p:nvPr/>
            </p:nvSpPr>
            <p:spPr>
              <a:xfrm>
                <a:off x="10721340" y="4423410"/>
                <a:ext cx="175203" cy="987552"/>
              </a:xfrm>
              <a:prstGeom prst="flowChartProcess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lowchart: Process 83"/>
              <p:cNvSpPr/>
              <p:nvPr/>
            </p:nvSpPr>
            <p:spPr>
              <a:xfrm>
                <a:off x="10721340" y="5414010"/>
                <a:ext cx="175203" cy="987552"/>
              </a:xfrm>
              <a:prstGeom prst="flowChartProcess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709448"/>
              <a:ext cx="735308" cy="77302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1700578"/>
              <a:ext cx="735308" cy="77302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2691708"/>
              <a:ext cx="735308" cy="77302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3682837"/>
              <a:ext cx="735308" cy="773020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4673966"/>
              <a:ext cx="735308" cy="773020"/>
            </a:xfrm>
            <a:prstGeom prst="rect">
              <a:avLst/>
            </a:prstGeom>
          </p:spPr>
        </p:pic>
        <p:grpSp>
          <p:nvGrpSpPr>
            <p:cNvPr id="90" name="Group 89"/>
            <p:cNvGrpSpPr/>
            <p:nvPr/>
          </p:nvGrpSpPr>
          <p:grpSpPr>
            <a:xfrm>
              <a:off x="408517" y="457200"/>
              <a:ext cx="11507258" cy="5943600"/>
              <a:chOff x="1051034" y="914400"/>
              <a:chExt cx="9622222" cy="5943600"/>
            </a:xfrm>
          </p:grpSpPr>
          <p:sp>
            <p:nvSpPr>
              <p:cNvPr id="91" name="Flowchart: Process 90"/>
              <p:cNvSpPr/>
              <p:nvPr/>
            </p:nvSpPr>
            <p:spPr>
              <a:xfrm>
                <a:off x="1051034" y="914400"/>
                <a:ext cx="9601200" cy="5943600"/>
              </a:xfrm>
              <a:prstGeom prst="flowChartProcess">
                <a:avLst/>
              </a:prstGeom>
              <a:gradFill>
                <a:gsLst>
                  <a:gs pos="100000">
                    <a:srgbClr val="F3F6F9"/>
                  </a:gs>
                  <a:gs pos="0">
                    <a:schemeClr val="bg1">
                      <a:lumMod val="6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lowchart: Process 91"/>
              <p:cNvSpPr/>
              <p:nvPr/>
            </p:nvSpPr>
            <p:spPr>
              <a:xfrm>
                <a:off x="10531366" y="914400"/>
                <a:ext cx="141890" cy="5943600"/>
              </a:xfrm>
              <a:prstGeom prst="flowChartProcess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1" y="228599"/>
              <a:ext cx="971550" cy="6315075"/>
              <a:chOff x="943292" y="539532"/>
              <a:chExt cx="627024" cy="5721826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943292" y="539532"/>
                <a:ext cx="627024" cy="228600"/>
                <a:chOff x="943292" y="539532"/>
                <a:chExt cx="627024" cy="228600"/>
              </a:xfrm>
            </p:grpSpPr>
            <p:sp>
              <p:nvSpPr>
                <p:cNvPr id="131" name="Flowchart: Connector 130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lowchart: Terminator 131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Flowchart: Terminator 132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943292" y="1149890"/>
                <a:ext cx="627024" cy="228600"/>
                <a:chOff x="943292" y="539532"/>
                <a:chExt cx="627024" cy="228600"/>
              </a:xfrm>
            </p:grpSpPr>
            <p:sp>
              <p:nvSpPr>
                <p:cNvPr id="128" name="Flowchart: Connector 127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Flowchart: Terminator 128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lowchart: Terminator 129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943292" y="1760248"/>
                <a:ext cx="627024" cy="228600"/>
                <a:chOff x="943292" y="539532"/>
                <a:chExt cx="627024" cy="228600"/>
              </a:xfrm>
            </p:grpSpPr>
            <p:sp>
              <p:nvSpPr>
                <p:cNvPr id="125" name="Flowchart: Connector 124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lowchart: Terminator 125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lowchart: Terminator 126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943292" y="2370606"/>
                <a:ext cx="627024" cy="228600"/>
                <a:chOff x="943292" y="539532"/>
                <a:chExt cx="627024" cy="228600"/>
              </a:xfrm>
            </p:grpSpPr>
            <p:sp>
              <p:nvSpPr>
                <p:cNvPr id="122" name="Flowchart: Connector 121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Flowchart: Terminator 122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lowchart: Terminator 123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943292" y="4201680"/>
                <a:ext cx="627024" cy="228600"/>
                <a:chOff x="943292" y="539532"/>
                <a:chExt cx="627024" cy="228600"/>
              </a:xfrm>
            </p:grpSpPr>
            <p:sp>
              <p:nvSpPr>
                <p:cNvPr id="119" name="Flowchart: Connector 118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lowchart: Terminator 119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Flowchart: Terminator 120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943292" y="4812038"/>
                <a:ext cx="627024" cy="228600"/>
                <a:chOff x="943292" y="539532"/>
                <a:chExt cx="627024" cy="228600"/>
              </a:xfrm>
            </p:grpSpPr>
            <p:sp>
              <p:nvSpPr>
                <p:cNvPr id="116" name="Flowchart: Connector 115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Flowchart: Terminator 116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lowchart: Terminator 117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943292" y="5422396"/>
                <a:ext cx="627024" cy="228600"/>
                <a:chOff x="943292" y="539532"/>
                <a:chExt cx="627024" cy="228600"/>
              </a:xfrm>
            </p:grpSpPr>
            <p:sp>
              <p:nvSpPr>
                <p:cNvPr id="113" name="Flowchart: Connector 112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lowchart: Terminator 113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lowchart: Terminator 114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943292" y="6032758"/>
                <a:ext cx="627024" cy="228600"/>
                <a:chOff x="943292" y="539532"/>
                <a:chExt cx="627024" cy="228600"/>
              </a:xfrm>
            </p:grpSpPr>
            <p:sp>
              <p:nvSpPr>
                <p:cNvPr id="110" name="Flowchart: Connector 109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lowchart: Terminator 110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lowchart: Terminator 111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943292" y="2980964"/>
                <a:ext cx="627024" cy="228600"/>
                <a:chOff x="943292" y="539532"/>
                <a:chExt cx="627024" cy="228600"/>
              </a:xfrm>
            </p:grpSpPr>
            <p:sp>
              <p:nvSpPr>
                <p:cNvPr id="107" name="Flowchart: Connector 106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Flowchart: Terminator 107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lowchart: Terminator 108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943292" y="3591322"/>
                <a:ext cx="627024" cy="228600"/>
                <a:chOff x="943292" y="539532"/>
                <a:chExt cx="627024" cy="228600"/>
              </a:xfrm>
            </p:grpSpPr>
            <p:sp>
              <p:nvSpPr>
                <p:cNvPr id="104" name="Flowchart: Connector 103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Flowchart: Terminator 104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Flowchart: Terminator 105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9" name="TextBox 68"/>
          <p:cNvSpPr txBox="1"/>
          <p:nvPr/>
        </p:nvSpPr>
        <p:spPr>
          <a:xfrm>
            <a:off x="12058958" y="5993676"/>
            <a:ext cx="998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আহমদ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কবির</a:t>
            </a:r>
            <a:r>
              <a:rPr lang="en-US" dirty="0">
                <a:solidFill>
                  <a:srgbClr val="FF0000"/>
                </a:solidFill>
              </a:rPr>
              <a:t> ,</a:t>
            </a:r>
            <a:r>
              <a:rPr lang="en-US" dirty="0" err="1">
                <a:solidFill>
                  <a:srgbClr val="FF0000"/>
                </a:solidFill>
              </a:rPr>
              <a:t>সহকারি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প্রধান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শিক্ষক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আর.কে.নুরুল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আমিন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চৌধুরী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উচ্চ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বিদ্যালয়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চকরিয়া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কক্সবাজার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3595434" y="923164"/>
            <a:ext cx="6370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0" i="0" dirty="0" smtClean="0">
                <a:solidFill>
                  <a:srgbClr val="000000"/>
                </a:solidFill>
                <a:effectLst/>
                <a:latin typeface="Linux Libertine"/>
              </a:rPr>
              <a:t>মাইটোসিস বিভাজনের ধাপসমূহ</a:t>
            </a:r>
            <a:endParaRPr lang="as-IN" sz="3600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8123" y="1702417"/>
            <a:ext cx="962230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0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প্রথমে ইন্টারফেজ দশা শুরু হয়। এই পর্যায়ে কোষের নিউক্লিয়াস পুষ্টি গ্রহণ করে আকারে বড় হয়।</a:t>
            </a:r>
          </a:p>
          <a:p>
            <a:r>
              <a:rPr lang="as-IN" sz="3200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মাইটোসিসকে পাচঁটি পযার্য়ে ভাগ করা যায় :</a:t>
            </a:r>
            <a:endParaRPr lang="en-US" sz="3200" b="0" i="0" dirty="0" smtClean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r>
              <a:rPr lang="en-US" sz="36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      </a:t>
            </a:r>
            <a:r>
              <a:rPr lang="en-US" sz="3600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প্রোফেজ</a:t>
            </a:r>
            <a:endParaRPr lang="en-US" sz="3600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36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as-IN" sz="36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প্রো-মেটাফেজ</a:t>
            </a:r>
          </a:p>
          <a:p>
            <a:r>
              <a:rPr lang="en-US" sz="36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as-IN" sz="36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মেটাফেজ</a:t>
            </a:r>
          </a:p>
          <a:p>
            <a:r>
              <a:rPr lang="en-US" sz="36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	</a:t>
            </a:r>
            <a:r>
              <a:rPr lang="as-IN" sz="36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অ্যানাফেজ</a:t>
            </a:r>
          </a:p>
          <a:p>
            <a:r>
              <a:rPr lang="en-US" sz="36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	</a:t>
            </a:r>
            <a:r>
              <a:rPr lang="as-IN" sz="36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টেলোফেজ</a:t>
            </a:r>
          </a:p>
          <a:p>
            <a:endParaRPr lang="as-IN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995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041 L -1.79883 -0.00649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4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8575" y="0"/>
            <a:ext cx="12130919" cy="6858000"/>
            <a:chOff x="-28575" y="0"/>
            <a:chExt cx="12130919" cy="6858000"/>
          </a:xfrm>
        </p:grpSpPr>
        <p:sp>
          <p:nvSpPr>
            <p:cNvPr id="70" name="Rounded Rectangle 69"/>
            <p:cNvSpPr/>
            <p:nvPr/>
          </p:nvSpPr>
          <p:spPr>
            <a:xfrm>
              <a:off x="1092148" y="268456"/>
              <a:ext cx="10008008" cy="6400800"/>
            </a:xfrm>
            <a:prstGeom prst="roundRect">
              <a:avLst>
                <a:gd name="adj" fmla="val 2381"/>
              </a:avLst>
            </a:prstGeom>
            <a:solidFill>
              <a:schemeClr val="accent2">
                <a:lumMod val="50000"/>
                <a:alpha val="75000"/>
              </a:schemeClr>
            </a:solidFill>
            <a:ln>
              <a:noFill/>
            </a:ln>
            <a:effectLst>
              <a:outerShdw dist="50800" dir="5400000"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-28575" y="0"/>
              <a:ext cx="12130919" cy="6858000"/>
            </a:xfrm>
            <a:prstGeom prst="roundRect">
              <a:avLst>
                <a:gd name="adj" fmla="val 2381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21088" y="457200"/>
              <a:ext cx="11482117" cy="59436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889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Triangle 72"/>
            <p:cNvSpPr/>
            <p:nvPr/>
          </p:nvSpPr>
          <p:spPr>
            <a:xfrm flipH="1" flipV="1">
              <a:off x="6734052" y="1466193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ight Triangle 73"/>
            <p:cNvSpPr/>
            <p:nvPr/>
          </p:nvSpPr>
          <p:spPr>
            <a:xfrm flipH="1" flipV="1">
              <a:off x="6765475" y="2438400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ight Triangle 74"/>
            <p:cNvSpPr/>
            <p:nvPr/>
          </p:nvSpPr>
          <p:spPr>
            <a:xfrm flipH="1" flipV="1">
              <a:off x="6740337" y="3429000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ight Triangle 75"/>
            <p:cNvSpPr/>
            <p:nvPr/>
          </p:nvSpPr>
          <p:spPr>
            <a:xfrm flipH="1" flipV="1">
              <a:off x="6715199" y="4451132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ight Triangle 76"/>
            <p:cNvSpPr/>
            <p:nvPr/>
          </p:nvSpPr>
          <p:spPr>
            <a:xfrm flipH="1" flipV="1">
              <a:off x="6727771" y="5425966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1693611" y="457257"/>
              <a:ext cx="209526" cy="5944305"/>
              <a:chOff x="10721340" y="457257"/>
              <a:chExt cx="175203" cy="5944305"/>
            </a:xfrm>
          </p:grpSpPr>
          <p:sp>
            <p:nvSpPr>
              <p:cNvPr id="79" name="Flowchart: Process 78"/>
              <p:cNvSpPr/>
              <p:nvPr/>
            </p:nvSpPr>
            <p:spPr>
              <a:xfrm>
                <a:off x="10721340" y="457257"/>
                <a:ext cx="175203" cy="987552"/>
              </a:xfrm>
              <a:prstGeom prst="flowChartProcess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Process 79"/>
              <p:cNvSpPr/>
              <p:nvPr/>
            </p:nvSpPr>
            <p:spPr>
              <a:xfrm>
                <a:off x="10721340" y="1463623"/>
                <a:ext cx="175203" cy="987552"/>
              </a:xfrm>
              <a:prstGeom prst="flowChartProcess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lowchart: Process 80"/>
              <p:cNvSpPr/>
              <p:nvPr/>
            </p:nvSpPr>
            <p:spPr>
              <a:xfrm>
                <a:off x="10721340" y="2453404"/>
                <a:ext cx="175203" cy="987552"/>
              </a:xfrm>
              <a:prstGeom prst="flowChartProcess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lowchart: Process 81"/>
              <p:cNvSpPr/>
              <p:nvPr/>
            </p:nvSpPr>
            <p:spPr>
              <a:xfrm>
                <a:off x="10721340" y="3444766"/>
                <a:ext cx="175203" cy="987552"/>
              </a:xfrm>
              <a:prstGeom prst="flowChart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lowchart: Process 82"/>
              <p:cNvSpPr/>
              <p:nvPr/>
            </p:nvSpPr>
            <p:spPr>
              <a:xfrm>
                <a:off x="10721340" y="4423410"/>
                <a:ext cx="175203" cy="987552"/>
              </a:xfrm>
              <a:prstGeom prst="flowChartProcess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lowchart: Process 83"/>
              <p:cNvSpPr/>
              <p:nvPr/>
            </p:nvSpPr>
            <p:spPr>
              <a:xfrm>
                <a:off x="10721340" y="5414010"/>
                <a:ext cx="175203" cy="987552"/>
              </a:xfrm>
              <a:prstGeom prst="flowChartProcess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709448"/>
              <a:ext cx="735308" cy="77302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1700578"/>
              <a:ext cx="735308" cy="77302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2691708"/>
              <a:ext cx="735308" cy="77302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3682837"/>
              <a:ext cx="735308" cy="773020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4673966"/>
              <a:ext cx="735308" cy="773020"/>
            </a:xfrm>
            <a:prstGeom prst="rect">
              <a:avLst/>
            </a:prstGeom>
          </p:spPr>
        </p:pic>
        <p:grpSp>
          <p:nvGrpSpPr>
            <p:cNvPr id="90" name="Group 89"/>
            <p:cNvGrpSpPr/>
            <p:nvPr/>
          </p:nvGrpSpPr>
          <p:grpSpPr>
            <a:xfrm>
              <a:off x="408517" y="457200"/>
              <a:ext cx="11507258" cy="5943600"/>
              <a:chOff x="1051034" y="914400"/>
              <a:chExt cx="9622222" cy="5943600"/>
            </a:xfrm>
          </p:grpSpPr>
          <p:sp>
            <p:nvSpPr>
              <p:cNvPr id="91" name="Flowchart: Process 90"/>
              <p:cNvSpPr/>
              <p:nvPr/>
            </p:nvSpPr>
            <p:spPr>
              <a:xfrm>
                <a:off x="1051034" y="914400"/>
                <a:ext cx="9601200" cy="5943600"/>
              </a:xfrm>
              <a:prstGeom prst="flowChartProcess">
                <a:avLst/>
              </a:prstGeom>
              <a:gradFill>
                <a:gsLst>
                  <a:gs pos="100000">
                    <a:srgbClr val="F3F6F9"/>
                  </a:gs>
                  <a:gs pos="0">
                    <a:schemeClr val="bg1">
                      <a:lumMod val="6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lowchart: Process 91"/>
              <p:cNvSpPr/>
              <p:nvPr/>
            </p:nvSpPr>
            <p:spPr>
              <a:xfrm>
                <a:off x="10531366" y="914400"/>
                <a:ext cx="141890" cy="5943600"/>
              </a:xfrm>
              <a:prstGeom prst="flowChartProcess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1" y="228599"/>
              <a:ext cx="971550" cy="6315075"/>
              <a:chOff x="943292" y="539532"/>
              <a:chExt cx="627024" cy="5721826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943292" y="539532"/>
                <a:ext cx="627024" cy="228600"/>
                <a:chOff x="943292" y="539532"/>
                <a:chExt cx="627024" cy="228600"/>
              </a:xfrm>
            </p:grpSpPr>
            <p:sp>
              <p:nvSpPr>
                <p:cNvPr id="131" name="Flowchart: Connector 130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lowchart: Terminator 131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Flowchart: Terminator 132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943292" y="1149890"/>
                <a:ext cx="627024" cy="228600"/>
                <a:chOff x="943292" y="539532"/>
                <a:chExt cx="627024" cy="228600"/>
              </a:xfrm>
            </p:grpSpPr>
            <p:sp>
              <p:nvSpPr>
                <p:cNvPr id="128" name="Flowchart: Connector 127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Flowchart: Terminator 128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lowchart: Terminator 129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943292" y="1760248"/>
                <a:ext cx="627024" cy="228600"/>
                <a:chOff x="943292" y="539532"/>
                <a:chExt cx="627024" cy="228600"/>
              </a:xfrm>
            </p:grpSpPr>
            <p:sp>
              <p:nvSpPr>
                <p:cNvPr id="125" name="Flowchart: Connector 124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lowchart: Terminator 125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lowchart: Terminator 126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943292" y="2370606"/>
                <a:ext cx="627024" cy="228600"/>
                <a:chOff x="943292" y="539532"/>
                <a:chExt cx="627024" cy="228600"/>
              </a:xfrm>
            </p:grpSpPr>
            <p:sp>
              <p:nvSpPr>
                <p:cNvPr id="122" name="Flowchart: Connector 121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Flowchart: Terminator 122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lowchart: Terminator 123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943292" y="4201680"/>
                <a:ext cx="627024" cy="228600"/>
                <a:chOff x="943292" y="539532"/>
                <a:chExt cx="627024" cy="228600"/>
              </a:xfrm>
            </p:grpSpPr>
            <p:sp>
              <p:nvSpPr>
                <p:cNvPr id="119" name="Flowchart: Connector 118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lowchart: Terminator 119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Flowchart: Terminator 120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943292" y="4812038"/>
                <a:ext cx="627024" cy="228600"/>
                <a:chOff x="943292" y="539532"/>
                <a:chExt cx="627024" cy="228600"/>
              </a:xfrm>
            </p:grpSpPr>
            <p:sp>
              <p:nvSpPr>
                <p:cNvPr id="116" name="Flowchart: Connector 115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Flowchart: Terminator 116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lowchart: Terminator 117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943292" y="5422396"/>
                <a:ext cx="627024" cy="228600"/>
                <a:chOff x="943292" y="539532"/>
                <a:chExt cx="627024" cy="228600"/>
              </a:xfrm>
            </p:grpSpPr>
            <p:sp>
              <p:nvSpPr>
                <p:cNvPr id="113" name="Flowchart: Connector 112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lowchart: Terminator 113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lowchart: Terminator 114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943292" y="6032758"/>
                <a:ext cx="627024" cy="228600"/>
                <a:chOff x="943292" y="539532"/>
                <a:chExt cx="627024" cy="228600"/>
              </a:xfrm>
            </p:grpSpPr>
            <p:sp>
              <p:nvSpPr>
                <p:cNvPr id="110" name="Flowchart: Connector 109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lowchart: Terminator 110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lowchart: Terminator 111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943292" y="2980964"/>
                <a:ext cx="627024" cy="228600"/>
                <a:chOff x="943292" y="539532"/>
                <a:chExt cx="627024" cy="228600"/>
              </a:xfrm>
            </p:grpSpPr>
            <p:sp>
              <p:nvSpPr>
                <p:cNvPr id="107" name="Flowchart: Connector 106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Flowchart: Terminator 107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lowchart: Terminator 108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943292" y="3591322"/>
                <a:ext cx="627024" cy="228600"/>
                <a:chOff x="943292" y="539532"/>
                <a:chExt cx="627024" cy="228600"/>
              </a:xfrm>
            </p:grpSpPr>
            <p:sp>
              <p:nvSpPr>
                <p:cNvPr id="104" name="Flowchart: Connector 103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Flowchart: Terminator 104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Flowchart: Terminator 105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9" name="TextBox 68"/>
          <p:cNvSpPr txBox="1"/>
          <p:nvPr/>
        </p:nvSpPr>
        <p:spPr>
          <a:xfrm>
            <a:off x="12058958" y="5993676"/>
            <a:ext cx="998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আহমদ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কবির</a:t>
            </a:r>
            <a:r>
              <a:rPr lang="en-US" dirty="0">
                <a:solidFill>
                  <a:srgbClr val="FF0000"/>
                </a:solidFill>
              </a:rPr>
              <a:t> ,</a:t>
            </a:r>
            <a:r>
              <a:rPr lang="en-US" dirty="0" err="1">
                <a:solidFill>
                  <a:srgbClr val="FF0000"/>
                </a:solidFill>
              </a:rPr>
              <a:t>সহকারি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প্রধান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শিক্ষক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আর.কে.নুরুল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আমিন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চৌধুরী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উচ্চ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বিদ্যালয়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চকরিয়া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কক্সবাজার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4"/>
          <a:stretch/>
        </p:blipFill>
        <p:spPr>
          <a:xfrm>
            <a:off x="983770" y="1733550"/>
            <a:ext cx="8458817" cy="4629150"/>
          </a:xfrm>
          <a:prstGeom prst="rect">
            <a:avLst/>
          </a:prstGeom>
        </p:spPr>
      </p:pic>
      <p:sp>
        <p:nvSpPr>
          <p:cNvPr id="134" name="TextBox 133"/>
          <p:cNvSpPr txBox="1"/>
          <p:nvPr/>
        </p:nvSpPr>
        <p:spPr>
          <a:xfrm>
            <a:off x="2698384" y="567360"/>
            <a:ext cx="707426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প্রোফেজ</a:t>
            </a: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(Prophase)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82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041 L -1.79883 -0.00649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4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  <p:bldP spid="1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8575" y="0"/>
            <a:ext cx="12130919" cy="6858000"/>
            <a:chOff x="-28575" y="0"/>
            <a:chExt cx="12130919" cy="6858000"/>
          </a:xfrm>
        </p:grpSpPr>
        <p:sp>
          <p:nvSpPr>
            <p:cNvPr id="70" name="Rounded Rectangle 69"/>
            <p:cNvSpPr/>
            <p:nvPr/>
          </p:nvSpPr>
          <p:spPr>
            <a:xfrm>
              <a:off x="1092148" y="268456"/>
              <a:ext cx="10008008" cy="6400800"/>
            </a:xfrm>
            <a:prstGeom prst="roundRect">
              <a:avLst>
                <a:gd name="adj" fmla="val 2381"/>
              </a:avLst>
            </a:prstGeom>
            <a:solidFill>
              <a:schemeClr val="accent2">
                <a:lumMod val="50000"/>
                <a:alpha val="75000"/>
              </a:schemeClr>
            </a:solidFill>
            <a:ln>
              <a:noFill/>
            </a:ln>
            <a:effectLst>
              <a:outerShdw dist="50800" dir="5400000"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-28575" y="0"/>
              <a:ext cx="12130919" cy="6858000"/>
            </a:xfrm>
            <a:prstGeom prst="roundRect">
              <a:avLst>
                <a:gd name="adj" fmla="val 2381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21088" y="457200"/>
              <a:ext cx="11482117" cy="59436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889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Triangle 72"/>
            <p:cNvSpPr/>
            <p:nvPr/>
          </p:nvSpPr>
          <p:spPr>
            <a:xfrm flipH="1" flipV="1">
              <a:off x="6734052" y="1466193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ight Triangle 73"/>
            <p:cNvSpPr/>
            <p:nvPr/>
          </p:nvSpPr>
          <p:spPr>
            <a:xfrm flipH="1" flipV="1">
              <a:off x="6765475" y="2438400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ight Triangle 74"/>
            <p:cNvSpPr/>
            <p:nvPr/>
          </p:nvSpPr>
          <p:spPr>
            <a:xfrm flipH="1" flipV="1">
              <a:off x="6740337" y="3429000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ight Triangle 75"/>
            <p:cNvSpPr/>
            <p:nvPr/>
          </p:nvSpPr>
          <p:spPr>
            <a:xfrm flipH="1" flipV="1">
              <a:off x="6715199" y="4451132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ight Triangle 76"/>
            <p:cNvSpPr/>
            <p:nvPr/>
          </p:nvSpPr>
          <p:spPr>
            <a:xfrm flipH="1" flipV="1">
              <a:off x="6727771" y="5425966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1693611" y="457257"/>
              <a:ext cx="209526" cy="5944305"/>
              <a:chOff x="10721340" y="457257"/>
              <a:chExt cx="175203" cy="5944305"/>
            </a:xfrm>
          </p:grpSpPr>
          <p:sp>
            <p:nvSpPr>
              <p:cNvPr id="79" name="Flowchart: Process 78"/>
              <p:cNvSpPr/>
              <p:nvPr/>
            </p:nvSpPr>
            <p:spPr>
              <a:xfrm>
                <a:off x="10721340" y="457257"/>
                <a:ext cx="175203" cy="987552"/>
              </a:xfrm>
              <a:prstGeom prst="flowChartProcess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Process 79"/>
              <p:cNvSpPr/>
              <p:nvPr/>
            </p:nvSpPr>
            <p:spPr>
              <a:xfrm>
                <a:off x="10721340" y="1463623"/>
                <a:ext cx="175203" cy="987552"/>
              </a:xfrm>
              <a:prstGeom prst="flowChartProcess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lowchart: Process 80"/>
              <p:cNvSpPr/>
              <p:nvPr/>
            </p:nvSpPr>
            <p:spPr>
              <a:xfrm>
                <a:off x="10721340" y="2453404"/>
                <a:ext cx="175203" cy="987552"/>
              </a:xfrm>
              <a:prstGeom prst="flowChartProcess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lowchart: Process 81"/>
              <p:cNvSpPr/>
              <p:nvPr/>
            </p:nvSpPr>
            <p:spPr>
              <a:xfrm>
                <a:off x="10721340" y="3444766"/>
                <a:ext cx="175203" cy="987552"/>
              </a:xfrm>
              <a:prstGeom prst="flowChart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lowchart: Process 82"/>
              <p:cNvSpPr/>
              <p:nvPr/>
            </p:nvSpPr>
            <p:spPr>
              <a:xfrm>
                <a:off x="10721340" y="4423410"/>
                <a:ext cx="175203" cy="987552"/>
              </a:xfrm>
              <a:prstGeom prst="flowChartProcess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lowchart: Process 83"/>
              <p:cNvSpPr/>
              <p:nvPr/>
            </p:nvSpPr>
            <p:spPr>
              <a:xfrm>
                <a:off x="10721340" y="5414010"/>
                <a:ext cx="175203" cy="987552"/>
              </a:xfrm>
              <a:prstGeom prst="flowChartProcess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709448"/>
              <a:ext cx="735308" cy="77302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1700578"/>
              <a:ext cx="735308" cy="77302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2691708"/>
              <a:ext cx="735308" cy="77302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3682837"/>
              <a:ext cx="735308" cy="773020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4673966"/>
              <a:ext cx="735308" cy="773020"/>
            </a:xfrm>
            <a:prstGeom prst="rect">
              <a:avLst/>
            </a:prstGeom>
          </p:spPr>
        </p:pic>
        <p:grpSp>
          <p:nvGrpSpPr>
            <p:cNvPr id="90" name="Group 89"/>
            <p:cNvGrpSpPr/>
            <p:nvPr/>
          </p:nvGrpSpPr>
          <p:grpSpPr>
            <a:xfrm>
              <a:off x="408517" y="457200"/>
              <a:ext cx="11507258" cy="5943600"/>
              <a:chOff x="1051034" y="914400"/>
              <a:chExt cx="9622222" cy="5943600"/>
            </a:xfrm>
          </p:grpSpPr>
          <p:sp>
            <p:nvSpPr>
              <p:cNvPr id="91" name="Flowchart: Process 90"/>
              <p:cNvSpPr/>
              <p:nvPr/>
            </p:nvSpPr>
            <p:spPr>
              <a:xfrm>
                <a:off x="1051034" y="914400"/>
                <a:ext cx="9601200" cy="5943600"/>
              </a:xfrm>
              <a:prstGeom prst="flowChartProcess">
                <a:avLst/>
              </a:prstGeom>
              <a:gradFill>
                <a:gsLst>
                  <a:gs pos="100000">
                    <a:srgbClr val="F3F6F9"/>
                  </a:gs>
                  <a:gs pos="0">
                    <a:schemeClr val="bg1">
                      <a:lumMod val="6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lowchart: Process 91"/>
              <p:cNvSpPr/>
              <p:nvPr/>
            </p:nvSpPr>
            <p:spPr>
              <a:xfrm>
                <a:off x="10531366" y="914400"/>
                <a:ext cx="141890" cy="5943600"/>
              </a:xfrm>
              <a:prstGeom prst="flowChartProcess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1" y="228599"/>
              <a:ext cx="971550" cy="6315075"/>
              <a:chOff x="943292" y="539532"/>
              <a:chExt cx="627024" cy="5721826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943292" y="539532"/>
                <a:ext cx="627024" cy="228600"/>
                <a:chOff x="943292" y="539532"/>
                <a:chExt cx="627024" cy="228600"/>
              </a:xfrm>
            </p:grpSpPr>
            <p:sp>
              <p:nvSpPr>
                <p:cNvPr id="131" name="Flowchart: Connector 130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lowchart: Terminator 131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Flowchart: Terminator 132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943292" y="1149890"/>
                <a:ext cx="627024" cy="228600"/>
                <a:chOff x="943292" y="539532"/>
                <a:chExt cx="627024" cy="228600"/>
              </a:xfrm>
            </p:grpSpPr>
            <p:sp>
              <p:nvSpPr>
                <p:cNvPr id="128" name="Flowchart: Connector 127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Flowchart: Terminator 128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lowchart: Terminator 129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943292" y="1760248"/>
                <a:ext cx="627024" cy="228600"/>
                <a:chOff x="943292" y="539532"/>
                <a:chExt cx="627024" cy="228600"/>
              </a:xfrm>
            </p:grpSpPr>
            <p:sp>
              <p:nvSpPr>
                <p:cNvPr id="125" name="Flowchart: Connector 124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lowchart: Terminator 125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lowchart: Terminator 126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943292" y="2370606"/>
                <a:ext cx="627024" cy="228600"/>
                <a:chOff x="943292" y="539532"/>
                <a:chExt cx="627024" cy="228600"/>
              </a:xfrm>
            </p:grpSpPr>
            <p:sp>
              <p:nvSpPr>
                <p:cNvPr id="122" name="Flowchart: Connector 121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Flowchart: Terminator 122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lowchart: Terminator 123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943292" y="4201680"/>
                <a:ext cx="627024" cy="228600"/>
                <a:chOff x="943292" y="539532"/>
                <a:chExt cx="627024" cy="228600"/>
              </a:xfrm>
            </p:grpSpPr>
            <p:sp>
              <p:nvSpPr>
                <p:cNvPr id="119" name="Flowchart: Connector 118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lowchart: Terminator 119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Flowchart: Terminator 120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943292" y="4812038"/>
                <a:ext cx="627024" cy="228600"/>
                <a:chOff x="943292" y="539532"/>
                <a:chExt cx="627024" cy="228600"/>
              </a:xfrm>
            </p:grpSpPr>
            <p:sp>
              <p:nvSpPr>
                <p:cNvPr id="116" name="Flowchart: Connector 115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Flowchart: Terminator 116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lowchart: Terminator 117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943292" y="5422396"/>
                <a:ext cx="627024" cy="228600"/>
                <a:chOff x="943292" y="539532"/>
                <a:chExt cx="627024" cy="228600"/>
              </a:xfrm>
            </p:grpSpPr>
            <p:sp>
              <p:nvSpPr>
                <p:cNvPr id="113" name="Flowchart: Connector 112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lowchart: Terminator 113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lowchart: Terminator 114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943292" y="6032758"/>
                <a:ext cx="627024" cy="228600"/>
                <a:chOff x="943292" y="539532"/>
                <a:chExt cx="627024" cy="228600"/>
              </a:xfrm>
            </p:grpSpPr>
            <p:sp>
              <p:nvSpPr>
                <p:cNvPr id="110" name="Flowchart: Connector 109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lowchart: Terminator 110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lowchart: Terminator 111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943292" y="2980964"/>
                <a:ext cx="627024" cy="228600"/>
                <a:chOff x="943292" y="539532"/>
                <a:chExt cx="627024" cy="228600"/>
              </a:xfrm>
            </p:grpSpPr>
            <p:sp>
              <p:nvSpPr>
                <p:cNvPr id="107" name="Flowchart: Connector 106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Flowchart: Terminator 107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lowchart: Terminator 108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943292" y="3591322"/>
                <a:ext cx="627024" cy="228600"/>
                <a:chOff x="943292" y="539532"/>
                <a:chExt cx="627024" cy="228600"/>
              </a:xfrm>
            </p:grpSpPr>
            <p:sp>
              <p:nvSpPr>
                <p:cNvPr id="104" name="Flowchart: Connector 103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Flowchart: Terminator 104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Flowchart: Terminator 105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9" name="TextBox 68"/>
          <p:cNvSpPr txBox="1"/>
          <p:nvPr/>
        </p:nvSpPr>
        <p:spPr>
          <a:xfrm>
            <a:off x="12058958" y="5993676"/>
            <a:ext cx="998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আহমদ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কবির</a:t>
            </a:r>
            <a:r>
              <a:rPr lang="en-US" dirty="0">
                <a:solidFill>
                  <a:srgbClr val="FF0000"/>
                </a:solidFill>
              </a:rPr>
              <a:t> ,</a:t>
            </a:r>
            <a:r>
              <a:rPr lang="en-US" dirty="0" err="1">
                <a:solidFill>
                  <a:srgbClr val="FF0000"/>
                </a:solidFill>
              </a:rPr>
              <a:t>সহকারি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প্রধান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শিক্ষক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আর.কে.নুরুল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আমিন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চৌধুরী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উচ্চ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বিদ্যালয়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চকরিয়া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কক্সবাজার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86" y="1869129"/>
            <a:ext cx="8546664" cy="3712521"/>
          </a:xfrm>
          <a:prstGeom prst="rect">
            <a:avLst/>
          </a:prstGeom>
        </p:spPr>
      </p:pic>
      <p:sp>
        <p:nvSpPr>
          <p:cNvPr id="134" name="TextBox 133"/>
          <p:cNvSpPr txBox="1"/>
          <p:nvPr/>
        </p:nvSpPr>
        <p:spPr>
          <a:xfrm>
            <a:off x="2209800" y="834060"/>
            <a:ext cx="85344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প্রো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মেটাফেজ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(Pro-metaphase)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512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041 L -1.79883 -0.00649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4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  <p:bldP spid="1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8575" y="0"/>
            <a:ext cx="12130919" cy="6858000"/>
            <a:chOff x="-28575" y="0"/>
            <a:chExt cx="12130919" cy="6858000"/>
          </a:xfrm>
        </p:grpSpPr>
        <p:sp>
          <p:nvSpPr>
            <p:cNvPr id="70" name="Rounded Rectangle 69"/>
            <p:cNvSpPr/>
            <p:nvPr/>
          </p:nvSpPr>
          <p:spPr>
            <a:xfrm>
              <a:off x="1092148" y="268456"/>
              <a:ext cx="10008008" cy="6400800"/>
            </a:xfrm>
            <a:prstGeom prst="roundRect">
              <a:avLst>
                <a:gd name="adj" fmla="val 2381"/>
              </a:avLst>
            </a:prstGeom>
            <a:solidFill>
              <a:schemeClr val="accent2">
                <a:lumMod val="50000"/>
                <a:alpha val="75000"/>
              </a:schemeClr>
            </a:solidFill>
            <a:ln>
              <a:noFill/>
            </a:ln>
            <a:effectLst>
              <a:outerShdw dist="50800" dir="5400000"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-28575" y="0"/>
              <a:ext cx="12130919" cy="6858000"/>
            </a:xfrm>
            <a:prstGeom prst="roundRect">
              <a:avLst>
                <a:gd name="adj" fmla="val 2381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21088" y="457200"/>
              <a:ext cx="11482117" cy="59436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889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Triangle 72"/>
            <p:cNvSpPr/>
            <p:nvPr/>
          </p:nvSpPr>
          <p:spPr>
            <a:xfrm flipH="1" flipV="1">
              <a:off x="6734052" y="1466193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ight Triangle 73"/>
            <p:cNvSpPr/>
            <p:nvPr/>
          </p:nvSpPr>
          <p:spPr>
            <a:xfrm flipH="1" flipV="1">
              <a:off x="6765475" y="2438400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ight Triangle 74"/>
            <p:cNvSpPr/>
            <p:nvPr/>
          </p:nvSpPr>
          <p:spPr>
            <a:xfrm flipH="1" flipV="1">
              <a:off x="6740337" y="3429000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ight Triangle 75"/>
            <p:cNvSpPr/>
            <p:nvPr/>
          </p:nvSpPr>
          <p:spPr>
            <a:xfrm flipH="1" flipV="1">
              <a:off x="6715199" y="4451132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ight Triangle 76"/>
            <p:cNvSpPr/>
            <p:nvPr/>
          </p:nvSpPr>
          <p:spPr>
            <a:xfrm flipH="1" flipV="1">
              <a:off x="6727771" y="5425966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1693611" y="457257"/>
              <a:ext cx="209526" cy="5944305"/>
              <a:chOff x="10721340" y="457257"/>
              <a:chExt cx="175203" cy="5944305"/>
            </a:xfrm>
          </p:grpSpPr>
          <p:sp>
            <p:nvSpPr>
              <p:cNvPr id="79" name="Flowchart: Process 78"/>
              <p:cNvSpPr/>
              <p:nvPr/>
            </p:nvSpPr>
            <p:spPr>
              <a:xfrm>
                <a:off x="10721340" y="457257"/>
                <a:ext cx="175203" cy="987552"/>
              </a:xfrm>
              <a:prstGeom prst="flowChartProcess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Process 79"/>
              <p:cNvSpPr/>
              <p:nvPr/>
            </p:nvSpPr>
            <p:spPr>
              <a:xfrm>
                <a:off x="10721340" y="1463623"/>
                <a:ext cx="175203" cy="987552"/>
              </a:xfrm>
              <a:prstGeom prst="flowChartProcess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lowchart: Process 80"/>
              <p:cNvSpPr/>
              <p:nvPr/>
            </p:nvSpPr>
            <p:spPr>
              <a:xfrm>
                <a:off x="10721340" y="2453404"/>
                <a:ext cx="175203" cy="987552"/>
              </a:xfrm>
              <a:prstGeom prst="flowChartProcess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lowchart: Process 81"/>
              <p:cNvSpPr/>
              <p:nvPr/>
            </p:nvSpPr>
            <p:spPr>
              <a:xfrm>
                <a:off x="10721340" y="3444766"/>
                <a:ext cx="175203" cy="987552"/>
              </a:xfrm>
              <a:prstGeom prst="flowChart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lowchart: Process 82"/>
              <p:cNvSpPr/>
              <p:nvPr/>
            </p:nvSpPr>
            <p:spPr>
              <a:xfrm>
                <a:off x="10721340" y="4423410"/>
                <a:ext cx="175203" cy="987552"/>
              </a:xfrm>
              <a:prstGeom prst="flowChartProcess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lowchart: Process 83"/>
              <p:cNvSpPr/>
              <p:nvPr/>
            </p:nvSpPr>
            <p:spPr>
              <a:xfrm>
                <a:off x="10721340" y="5414010"/>
                <a:ext cx="175203" cy="987552"/>
              </a:xfrm>
              <a:prstGeom prst="flowChartProcess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709448"/>
              <a:ext cx="735308" cy="77302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1700578"/>
              <a:ext cx="735308" cy="77302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2691708"/>
              <a:ext cx="735308" cy="77302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3682837"/>
              <a:ext cx="735308" cy="773020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4673966"/>
              <a:ext cx="735308" cy="773020"/>
            </a:xfrm>
            <a:prstGeom prst="rect">
              <a:avLst/>
            </a:prstGeom>
          </p:spPr>
        </p:pic>
        <p:grpSp>
          <p:nvGrpSpPr>
            <p:cNvPr id="90" name="Group 89"/>
            <p:cNvGrpSpPr/>
            <p:nvPr/>
          </p:nvGrpSpPr>
          <p:grpSpPr>
            <a:xfrm>
              <a:off x="408517" y="457200"/>
              <a:ext cx="11507258" cy="5943600"/>
              <a:chOff x="1051034" y="914400"/>
              <a:chExt cx="9622222" cy="5943600"/>
            </a:xfrm>
          </p:grpSpPr>
          <p:sp>
            <p:nvSpPr>
              <p:cNvPr id="91" name="Flowchart: Process 90"/>
              <p:cNvSpPr/>
              <p:nvPr/>
            </p:nvSpPr>
            <p:spPr>
              <a:xfrm>
                <a:off x="1051034" y="914400"/>
                <a:ext cx="9601200" cy="5943600"/>
              </a:xfrm>
              <a:prstGeom prst="flowChartProcess">
                <a:avLst/>
              </a:prstGeom>
              <a:gradFill>
                <a:gsLst>
                  <a:gs pos="100000">
                    <a:srgbClr val="F3F6F9"/>
                  </a:gs>
                  <a:gs pos="0">
                    <a:schemeClr val="bg1">
                      <a:lumMod val="6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lowchart: Process 91"/>
              <p:cNvSpPr/>
              <p:nvPr/>
            </p:nvSpPr>
            <p:spPr>
              <a:xfrm>
                <a:off x="10531366" y="914400"/>
                <a:ext cx="141890" cy="5943600"/>
              </a:xfrm>
              <a:prstGeom prst="flowChartProcess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1" y="228599"/>
              <a:ext cx="971550" cy="6315075"/>
              <a:chOff x="943292" y="539532"/>
              <a:chExt cx="627024" cy="5721826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943292" y="539532"/>
                <a:ext cx="627024" cy="228600"/>
                <a:chOff x="943292" y="539532"/>
                <a:chExt cx="627024" cy="228600"/>
              </a:xfrm>
            </p:grpSpPr>
            <p:sp>
              <p:nvSpPr>
                <p:cNvPr id="131" name="Flowchart: Connector 130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lowchart: Terminator 131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Flowchart: Terminator 132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943292" y="1149890"/>
                <a:ext cx="627024" cy="228600"/>
                <a:chOff x="943292" y="539532"/>
                <a:chExt cx="627024" cy="228600"/>
              </a:xfrm>
            </p:grpSpPr>
            <p:sp>
              <p:nvSpPr>
                <p:cNvPr id="128" name="Flowchart: Connector 127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Flowchart: Terminator 128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lowchart: Terminator 129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943292" y="1760248"/>
                <a:ext cx="627024" cy="228600"/>
                <a:chOff x="943292" y="539532"/>
                <a:chExt cx="627024" cy="228600"/>
              </a:xfrm>
            </p:grpSpPr>
            <p:sp>
              <p:nvSpPr>
                <p:cNvPr id="125" name="Flowchart: Connector 124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lowchart: Terminator 125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lowchart: Terminator 126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943292" y="2370606"/>
                <a:ext cx="627024" cy="228600"/>
                <a:chOff x="943292" y="539532"/>
                <a:chExt cx="627024" cy="228600"/>
              </a:xfrm>
            </p:grpSpPr>
            <p:sp>
              <p:nvSpPr>
                <p:cNvPr id="122" name="Flowchart: Connector 121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Flowchart: Terminator 122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lowchart: Terminator 123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943292" y="4201680"/>
                <a:ext cx="627024" cy="228600"/>
                <a:chOff x="943292" y="539532"/>
                <a:chExt cx="627024" cy="228600"/>
              </a:xfrm>
            </p:grpSpPr>
            <p:sp>
              <p:nvSpPr>
                <p:cNvPr id="119" name="Flowchart: Connector 118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lowchart: Terminator 119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Flowchart: Terminator 120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943292" y="4812038"/>
                <a:ext cx="627024" cy="228600"/>
                <a:chOff x="943292" y="539532"/>
                <a:chExt cx="627024" cy="228600"/>
              </a:xfrm>
            </p:grpSpPr>
            <p:sp>
              <p:nvSpPr>
                <p:cNvPr id="116" name="Flowchart: Connector 115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Flowchart: Terminator 116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lowchart: Terminator 117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943292" y="5422396"/>
                <a:ext cx="627024" cy="228600"/>
                <a:chOff x="943292" y="539532"/>
                <a:chExt cx="627024" cy="228600"/>
              </a:xfrm>
            </p:grpSpPr>
            <p:sp>
              <p:nvSpPr>
                <p:cNvPr id="113" name="Flowchart: Connector 112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lowchart: Terminator 113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lowchart: Terminator 114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943292" y="6032758"/>
                <a:ext cx="627024" cy="228600"/>
                <a:chOff x="943292" y="539532"/>
                <a:chExt cx="627024" cy="228600"/>
              </a:xfrm>
            </p:grpSpPr>
            <p:sp>
              <p:nvSpPr>
                <p:cNvPr id="110" name="Flowchart: Connector 109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lowchart: Terminator 110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lowchart: Terminator 111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943292" y="2980964"/>
                <a:ext cx="627024" cy="228600"/>
                <a:chOff x="943292" y="539532"/>
                <a:chExt cx="627024" cy="228600"/>
              </a:xfrm>
            </p:grpSpPr>
            <p:sp>
              <p:nvSpPr>
                <p:cNvPr id="107" name="Flowchart: Connector 106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Flowchart: Terminator 107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lowchart: Terminator 108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943292" y="3591322"/>
                <a:ext cx="627024" cy="228600"/>
                <a:chOff x="943292" y="539532"/>
                <a:chExt cx="627024" cy="228600"/>
              </a:xfrm>
            </p:grpSpPr>
            <p:sp>
              <p:nvSpPr>
                <p:cNvPr id="104" name="Flowchart: Connector 103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Flowchart: Terminator 104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Flowchart: Terminator 105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9" name="TextBox 68"/>
          <p:cNvSpPr txBox="1"/>
          <p:nvPr/>
        </p:nvSpPr>
        <p:spPr>
          <a:xfrm>
            <a:off x="12058958" y="5993676"/>
            <a:ext cx="998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আহমদ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কবির</a:t>
            </a:r>
            <a:r>
              <a:rPr lang="en-US" dirty="0">
                <a:solidFill>
                  <a:srgbClr val="FF0000"/>
                </a:solidFill>
              </a:rPr>
              <a:t> ,</a:t>
            </a:r>
            <a:r>
              <a:rPr lang="en-US" dirty="0" err="1">
                <a:solidFill>
                  <a:srgbClr val="FF0000"/>
                </a:solidFill>
              </a:rPr>
              <a:t>সহকারি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প্রধান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শিক্ষক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আর.কে.নুরুল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আমিন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চৌধুরী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উচ্চ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বিদ্যালয়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চকরিয়া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কক্সবাজার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623" y="2093605"/>
            <a:ext cx="9581527" cy="3744184"/>
          </a:xfrm>
          <a:prstGeom prst="rect">
            <a:avLst/>
          </a:prstGeom>
        </p:spPr>
      </p:pic>
      <p:sp>
        <p:nvSpPr>
          <p:cNvPr id="134" name="TextBox 133"/>
          <p:cNvSpPr txBox="1"/>
          <p:nvPr/>
        </p:nvSpPr>
        <p:spPr>
          <a:xfrm>
            <a:off x="1390650" y="834060"/>
            <a:ext cx="98298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মেটাফেজ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(Metaphase)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390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041 L -1.79883 -0.00649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4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  <p:bldP spid="1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8575" y="0"/>
            <a:ext cx="12130919" cy="6858000"/>
            <a:chOff x="-28575" y="0"/>
            <a:chExt cx="12130919" cy="6858000"/>
          </a:xfrm>
        </p:grpSpPr>
        <p:sp>
          <p:nvSpPr>
            <p:cNvPr id="70" name="Rounded Rectangle 69"/>
            <p:cNvSpPr/>
            <p:nvPr/>
          </p:nvSpPr>
          <p:spPr>
            <a:xfrm>
              <a:off x="1092148" y="268456"/>
              <a:ext cx="10008008" cy="6400800"/>
            </a:xfrm>
            <a:prstGeom prst="roundRect">
              <a:avLst>
                <a:gd name="adj" fmla="val 2381"/>
              </a:avLst>
            </a:prstGeom>
            <a:solidFill>
              <a:schemeClr val="accent2">
                <a:lumMod val="50000"/>
                <a:alpha val="75000"/>
              </a:schemeClr>
            </a:solidFill>
            <a:ln>
              <a:noFill/>
            </a:ln>
            <a:effectLst>
              <a:outerShdw dist="50800" dir="5400000"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-28575" y="0"/>
              <a:ext cx="12130919" cy="6858000"/>
            </a:xfrm>
            <a:prstGeom prst="roundRect">
              <a:avLst>
                <a:gd name="adj" fmla="val 2381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21088" y="457200"/>
              <a:ext cx="11482117" cy="59436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889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Triangle 72"/>
            <p:cNvSpPr/>
            <p:nvPr/>
          </p:nvSpPr>
          <p:spPr>
            <a:xfrm flipH="1" flipV="1">
              <a:off x="6734052" y="1466193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ight Triangle 73"/>
            <p:cNvSpPr/>
            <p:nvPr/>
          </p:nvSpPr>
          <p:spPr>
            <a:xfrm flipH="1" flipV="1">
              <a:off x="6765475" y="2438400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ight Triangle 74"/>
            <p:cNvSpPr/>
            <p:nvPr/>
          </p:nvSpPr>
          <p:spPr>
            <a:xfrm flipH="1" flipV="1">
              <a:off x="6740337" y="3429000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ight Triangle 75"/>
            <p:cNvSpPr/>
            <p:nvPr/>
          </p:nvSpPr>
          <p:spPr>
            <a:xfrm flipH="1" flipV="1">
              <a:off x="6715199" y="4451132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ight Triangle 76"/>
            <p:cNvSpPr/>
            <p:nvPr/>
          </p:nvSpPr>
          <p:spPr>
            <a:xfrm flipH="1" flipV="1">
              <a:off x="6727771" y="5425966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1693611" y="457257"/>
              <a:ext cx="209526" cy="5944305"/>
              <a:chOff x="10721340" y="457257"/>
              <a:chExt cx="175203" cy="5944305"/>
            </a:xfrm>
          </p:grpSpPr>
          <p:sp>
            <p:nvSpPr>
              <p:cNvPr id="79" name="Flowchart: Process 78"/>
              <p:cNvSpPr/>
              <p:nvPr/>
            </p:nvSpPr>
            <p:spPr>
              <a:xfrm>
                <a:off x="10721340" y="457257"/>
                <a:ext cx="175203" cy="987552"/>
              </a:xfrm>
              <a:prstGeom prst="flowChartProcess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Process 79"/>
              <p:cNvSpPr/>
              <p:nvPr/>
            </p:nvSpPr>
            <p:spPr>
              <a:xfrm>
                <a:off x="10721340" y="1463623"/>
                <a:ext cx="175203" cy="987552"/>
              </a:xfrm>
              <a:prstGeom prst="flowChartProcess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lowchart: Process 80"/>
              <p:cNvSpPr/>
              <p:nvPr/>
            </p:nvSpPr>
            <p:spPr>
              <a:xfrm>
                <a:off x="10721340" y="2453404"/>
                <a:ext cx="175203" cy="987552"/>
              </a:xfrm>
              <a:prstGeom prst="flowChartProcess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lowchart: Process 81"/>
              <p:cNvSpPr/>
              <p:nvPr/>
            </p:nvSpPr>
            <p:spPr>
              <a:xfrm>
                <a:off x="10721340" y="3444766"/>
                <a:ext cx="175203" cy="987552"/>
              </a:xfrm>
              <a:prstGeom prst="flowChart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lowchart: Process 82"/>
              <p:cNvSpPr/>
              <p:nvPr/>
            </p:nvSpPr>
            <p:spPr>
              <a:xfrm>
                <a:off x="10721340" y="4423410"/>
                <a:ext cx="175203" cy="987552"/>
              </a:xfrm>
              <a:prstGeom prst="flowChartProcess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lowchart: Process 83"/>
              <p:cNvSpPr/>
              <p:nvPr/>
            </p:nvSpPr>
            <p:spPr>
              <a:xfrm>
                <a:off x="10721340" y="5414010"/>
                <a:ext cx="175203" cy="987552"/>
              </a:xfrm>
              <a:prstGeom prst="flowChartProcess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709448"/>
              <a:ext cx="735308" cy="77302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1700578"/>
              <a:ext cx="735308" cy="77302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2691708"/>
              <a:ext cx="735308" cy="77302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3682837"/>
              <a:ext cx="735308" cy="773020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4673966"/>
              <a:ext cx="735308" cy="773020"/>
            </a:xfrm>
            <a:prstGeom prst="rect">
              <a:avLst/>
            </a:prstGeom>
          </p:spPr>
        </p:pic>
        <p:grpSp>
          <p:nvGrpSpPr>
            <p:cNvPr id="90" name="Group 89"/>
            <p:cNvGrpSpPr/>
            <p:nvPr/>
          </p:nvGrpSpPr>
          <p:grpSpPr>
            <a:xfrm>
              <a:off x="408517" y="457200"/>
              <a:ext cx="11507258" cy="5943600"/>
              <a:chOff x="1051034" y="914400"/>
              <a:chExt cx="9622222" cy="5943600"/>
            </a:xfrm>
          </p:grpSpPr>
          <p:sp>
            <p:nvSpPr>
              <p:cNvPr id="91" name="Flowchart: Process 90"/>
              <p:cNvSpPr/>
              <p:nvPr/>
            </p:nvSpPr>
            <p:spPr>
              <a:xfrm>
                <a:off x="1051034" y="914400"/>
                <a:ext cx="9601200" cy="5943600"/>
              </a:xfrm>
              <a:prstGeom prst="flowChartProcess">
                <a:avLst/>
              </a:prstGeom>
              <a:gradFill>
                <a:gsLst>
                  <a:gs pos="100000">
                    <a:srgbClr val="F3F6F9"/>
                  </a:gs>
                  <a:gs pos="0">
                    <a:schemeClr val="bg1">
                      <a:lumMod val="6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lowchart: Process 91"/>
              <p:cNvSpPr/>
              <p:nvPr/>
            </p:nvSpPr>
            <p:spPr>
              <a:xfrm>
                <a:off x="10531366" y="914400"/>
                <a:ext cx="141890" cy="5943600"/>
              </a:xfrm>
              <a:prstGeom prst="flowChartProcess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1" y="228599"/>
              <a:ext cx="971550" cy="6315075"/>
              <a:chOff x="943292" y="539532"/>
              <a:chExt cx="627024" cy="5721826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943292" y="539532"/>
                <a:ext cx="627024" cy="228600"/>
                <a:chOff x="943292" y="539532"/>
                <a:chExt cx="627024" cy="228600"/>
              </a:xfrm>
            </p:grpSpPr>
            <p:sp>
              <p:nvSpPr>
                <p:cNvPr id="131" name="Flowchart: Connector 130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lowchart: Terminator 131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Flowchart: Terminator 132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943292" y="1149890"/>
                <a:ext cx="627024" cy="228600"/>
                <a:chOff x="943292" y="539532"/>
                <a:chExt cx="627024" cy="228600"/>
              </a:xfrm>
            </p:grpSpPr>
            <p:sp>
              <p:nvSpPr>
                <p:cNvPr id="128" name="Flowchart: Connector 127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Flowchart: Terminator 128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lowchart: Terminator 129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943292" y="1760248"/>
                <a:ext cx="627024" cy="228600"/>
                <a:chOff x="943292" y="539532"/>
                <a:chExt cx="627024" cy="228600"/>
              </a:xfrm>
            </p:grpSpPr>
            <p:sp>
              <p:nvSpPr>
                <p:cNvPr id="125" name="Flowchart: Connector 124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lowchart: Terminator 125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lowchart: Terminator 126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943292" y="2370606"/>
                <a:ext cx="627024" cy="228600"/>
                <a:chOff x="943292" y="539532"/>
                <a:chExt cx="627024" cy="228600"/>
              </a:xfrm>
            </p:grpSpPr>
            <p:sp>
              <p:nvSpPr>
                <p:cNvPr id="122" name="Flowchart: Connector 121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Flowchart: Terminator 122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lowchart: Terminator 123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943292" y="4201680"/>
                <a:ext cx="627024" cy="228600"/>
                <a:chOff x="943292" y="539532"/>
                <a:chExt cx="627024" cy="228600"/>
              </a:xfrm>
            </p:grpSpPr>
            <p:sp>
              <p:nvSpPr>
                <p:cNvPr id="119" name="Flowchart: Connector 118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lowchart: Terminator 119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Flowchart: Terminator 120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943292" y="4812038"/>
                <a:ext cx="627024" cy="228600"/>
                <a:chOff x="943292" y="539532"/>
                <a:chExt cx="627024" cy="228600"/>
              </a:xfrm>
            </p:grpSpPr>
            <p:sp>
              <p:nvSpPr>
                <p:cNvPr id="116" name="Flowchart: Connector 115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Flowchart: Terminator 116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lowchart: Terminator 117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943292" y="5422396"/>
                <a:ext cx="627024" cy="228600"/>
                <a:chOff x="943292" y="539532"/>
                <a:chExt cx="627024" cy="228600"/>
              </a:xfrm>
            </p:grpSpPr>
            <p:sp>
              <p:nvSpPr>
                <p:cNvPr id="113" name="Flowchart: Connector 112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lowchart: Terminator 113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lowchart: Terminator 114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943292" y="6032758"/>
                <a:ext cx="627024" cy="228600"/>
                <a:chOff x="943292" y="539532"/>
                <a:chExt cx="627024" cy="228600"/>
              </a:xfrm>
            </p:grpSpPr>
            <p:sp>
              <p:nvSpPr>
                <p:cNvPr id="110" name="Flowchart: Connector 109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lowchart: Terminator 110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lowchart: Terminator 111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943292" y="2980964"/>
                <a:ext cx="627024" cy="228600"/>
                <a:chOff x="943292" y="539532"/>
                <a:chExt cx="627024" cy="228600"/>
              </a:xfrm>
            </p:grpSpPr>
            <p:sp>
              <p:nvSpPr>
                <p:cNvPr id="107" name="Flowchart: Connector 106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Flowchart: Terminator 107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lowchart: Terminator 108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943292" y="3591322"/>
                <a:ext cx="627024" cy="228600"/>
                <a:chOff x="943292" y="539532"/>
                <a:chExt cx="627024" cy="228600"/>
              </a:xfrm>
            </p:grpSpPr>
            <p:sp>
              <p:nvSpPr>
                <p:cNvPr id="104" name="Flowchart: Connector 103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Flowchart: Terminator 104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Flowchart: Terminator 105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9" name="TextBox 68"/>
          <p:cNvSpPr txBox="1"/>
          <p:nvPr/>
        </p:nvSpPr>
        <p:spPr>
          <a:xfrm>
            <a:off x="12058958" y="5993676"/>
            <a:ext cx="998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আহমদ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কবির</a:t>
            </a:r>
            <a:r>
              <a:rPr lang="en-US" dirty="0">
                <a:solidFill>
                  <a:srgbClr val="FF0000"/>
                </a:solidFill>
              </a:rPr>
              <a:t> ,</a:t>
            </a:r>
            <a:r>
              <a:rPr lang="en-US" dirty="0" err="1">
                <a:solidFill>
                  <a:srgbClr val="FF0000"/>
                </a:solidFill>
              </a:rPr>
              <a:t>সহকারি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প্রধান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শিক্ষক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আর.কে.নুরুল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আমিন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চৌধুরী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উচ্চ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বিদ্যালয়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চকরিয়া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কক্সবাজার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1983934"/>
            <a:ext cx="8648700" cy="4035866"/>
          </a:xfrm>
          <a:prstGeom prst="rect">
            <a:avLst/>
          </a:prstGeom>
        </p:spPr>
      </p:pic>
      <p:sp>
        <p:nvSpPr>
          <p:cNvPr id="134" name="TextBox 133"/>
          <p:cNvSpPr txBox="1"/>
          <p:nvPr/>
        </p:nvSpPr>
        <p:spPr>
          <a:xfrm>
            <a:off x="2209800" y="834060"/>
            <a:ext cx="8801100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অ্যানাফেজ</a:t>
            </a:r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(Anaphase)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748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041 L -1.79883 -0.00649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4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  <p:bldP spid="1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8575" y="0"/>
            <a:ext cx="12130919" cy="6858000"/>
            <a:chOff x="-28575" y="0"/>
            <a:chExt cx="12130919" cy="6858000"/>
          </a:xfrm>
        </p:grpSpPr>
        <p:sp>
          <p:nvSpPr>
            <p:cNvPr id="70" name="Rounded Rectangle 69"/>
            <p:cNvSpPr/>
            <p:nvPr/>
          </p:nvSpPr>
          <p:spPr>
            <a:xfrm>
              <a:off x="1092148" y="268456"/>
              <a:ext cx="10008008" cy="6400800"/>
            </a:xfrm>
            <a:prstGeom prst="roundRect">
              <a:avLst>
                <a:gd name="adj" fmla="val 2381"/>
              </a:avLst>
            </a:prstGeom>
            <a:solidFill>
              <a:schemeClr val="accent2">
                <a:lumMod val="50000"/>
                <a:alpha val="75000"/>
              </a:schemeClr>
            </a:solidFill>
            <a:ln>
              <a:noFill/>
            </a:ln>
            <a:effectLst>
              <a:outerShdw dist="50800" dir="5400000"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-28575" y="0"/>
              <a:ext cx="12130919" cy="6858000"/>
            </a:xfrm>
            <a:prstGeom prst="roundRect">
              <a:avLst>
                <a:gd name="adj" fmla="val 2381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21088" y="457200"/>
              <a:ext cx="11482117" cy="59436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889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Triangle 72"/>
            <p:cNvSpPr/>
            <p:nvPr/>
          </p:nvSpPr>
          <p:spPr>
            <a:xfrm flipH="1" flipV="1">
              <a:off x="6734052" y="1466193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ight Triangle 73"/>
            <p:cNvSpPr/>
            <p:nvPr/>
          </p:nvSpPr>
          <p:spPr>
            <a:xfrm flipH="1" flipV="1">
              <a:off x="6765475" y="2438400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ight Triangle 74"/>
            <p:cNvSpPr/>
            <p:nvPr/>
          </p:nvSpPr>
          <p:spPr>
            <a:xfrm flipH="1" flipV="1">
              <a:off x="6740337" y="3429000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ight Triangle 75"/>
            <p:cNvSpPr/>
            <p:nvPr/>
          </p:nvSpPr>
          <p:spPr>
            <a:xfrm flipH="1" flipV="1">
              <a:off x="6715199" y="4451132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ight Triangle 76"/>
            <p:cNvSpPr/>
            <p:nvPr/>
          </p:nvSpPr>
          <p:spPr>
            <a:xfrm flipH="1" flipV="1">
              <a:off x="6727771" y="5425966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1693611" y="457257"/>
              <a:ext cx="209526" cy="5944305"/>
              <a:chOff x="10721340" y="457257"/>
              <a:chExt cx="175203" cy="5944305"/>
            </a:xfrm>
          </p:grpSpPr>
          <p:sp>
            <p:nvSpPr>
              <p:cNvPr id="79" name="Flowchart: Process 78"/>
              <p:cNvSpPr/>
              <p:nvPr/>
            </p:nvSpPr>
            <p:spPr>
              <a:xfrm>
                <a:off x="10721340" y="457257"/>
                <a:ext cx="175203" cy="987552"/>
              </a:xfrm>
              <a:prstGeom prst="flowChartProcess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Process 79"/>
              <p:cNvSpPr/>
              <p:nvPr/>
            </p:nvSpPr>
            <p:spPr>
              <a:xfrm>
                <a:off x="10721340" y="1463623"/>
                <a:ext cx="175203" cy="987552"/>
              </a:xfrm>
              <a:prstGeom prst="flowChartProcess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lowchart: Process 80"/>
              <p:cNvSpPr/>
              <p:nvPr/>
            </p:nvSpPr>
            <p:spPr>
              <a:xfrm>
                <a:off x="10721340" y="2453404"/>
                <a:ext cx="175203" cy="987552"/>
              </a:xfrm>
              <a:prstGeom prst="flowChartProcess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lowchart: Process 81"/>
              <p:cNvSpPr/>
              <p:nvPr/>
            </p:nvSpPr>
            <p:spPr>
              <a:xfrm>
                <a:off x="10721340" y="3444766"/>
                <a:ext cx="175203" cy="987552"/>
              </a:xfrm>
              <a:prstGeom prst="flowChart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lowchart: Process 82"/>
              <p:cNvSpPr/>
              <p:nvPr/>
            </p:nvSpPr>
            <p:spPr>
              <a:xfrm>
                <a:off x="10721340" y="4423410"/>
                <a:ext cx="175203" cy="987552"/>
              </a:xfrm>
              <a:prstGeom prst="flowChartProcess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lowchart: Process 83"/>
              <p:cNvSpPr/>
              <p:nvPr/>
            </p:nvSpPr>
            <p:spPr>
              <a:xfrm>
                <a:off x="10721340" y="5414010"/>
                <a:ext cx="175203" cy="987552"/>
              </a:xfrm>
              <a:prstGeom prst="flowChartProcess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709448"/>
              <a:ext cx="735308" cy="77302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1700578"/>
              <a:ext cx="735308" cy="77302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2691708"/>
              <a:ext cx="735308" cy="77302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3682837"/>
              <a:ext cx="735308" cy="773020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4673966"/>
              <a:ext cx="735308" cy="773020"/>
            </a:xfrm>
            <a:prstGeom prst="rect">
              <a:avLst/>
            </a:prstGeom>
          </p:spPr>
        </p:pic>
        <p:grpSp>
          <p:nvGrpSpPr>
            <p:cNvPr id="90" name="Group 89"/>
            <p:cNvGrpSpPr/>
            <p:nvPr/>
          </p:nvGrpSpPr>
          <p:grpSpPr>
            <a:xfrm>
              <a:off x="408517" y="457200"/>
              <a:ext cx="11507258" cy="5943600"/>
              <a:chOff x="1051034" y="914400"/>
              <a:chExt cx="9622222" cy="5943600"/>
            </a:xfrm>
          </p:grpSpPr>
          <p:sp>
            <p:nvSpPr>
              <p:cNvPr id="91" name="Flowchart: Process 90"/>
              <p:cNvSpPr/>
              <p:nvPr/>
            </p:nvSpPr>
            <p:spPr>
              <a:xfrm>
                <a:off x="1051034" y="914400"/>
                <a:ext cx="9601200" cy="5943600"/>
              </a:xfrm>
              <a:prstGeom prst="flowChartProcess">
                <a:avLst/>
              </a:prstGeom>
              <a:gradFill>
                <a:gsLst>
                  <a:gs pos="100000">
                    <a:srgbClr val="F3F6F9"/>
                  </a:gs>
                  <a:gs pos="0">
                    <a:schemeClr val="bg1">
                      <a:lumMod val="6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lowchart: Process 91"/>
              <p:cNvSpPr/>
              <p:nvPr/>
            </p:nvSpPr>
            <p:spPr>
              <a:xfrm>
                <a:off x="10531366" y="914400"/>
                <a:ext cx="141890" cy="5943600"/>
              </a:xfrm>
              <a:prstGeom prst="flowChartProcess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1" y="228599"/>
              <a:ext cx="971550" cy="6315075"/>
              <a:chOff x="943292" y="539532"/>
              <a:chExt cx="627024" cy="5721826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943292" y="539532"/>
                <a:ext cx="627024" cy="228600"/>
                <a:chOff x="943292" y="539532"/>
                <a:chExt cx="627024" cy="228600"/>
              </a:xfrm>
            </p:grpSpPr>
            <p:sp>
              <p:nvSpPr>
                <p:cNvPr id="131" name="Flowchart: Connector 130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lowchart: Terminator 131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Flowchart: Terminator 132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943292" y="1149890"/>
                <a:ext cx="627024" cy="228600"/>
                <a:chOff x="943292" y="539532"/>
                <a:chExt cx="627024" cy="228600"/>
              </a:xfrm>
            </p:grpSpPr>
            <p:sp>
              <p:nvSpPr>
                <p:cNvPr id="128" name="Flowchart: Connector 127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Flowchart: Terminator 128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lowchart: Terminator 129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943292" y="1760248"/>
                <a:ext cx="627024" cy="228600"/>
                <a:chOff x="943292" y="539532"/>
                <a:chExt cx="627024" cy="228600"/>
              </a:xfrm>
            </p:grpSpPr>
            <p:sp>
              <p:nvSpPr>
                <p:cNvPr id="125" name="Flowchart: Connector 124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lowchart: Terminator 125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lowchart: Terminator 126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943292" y="2370606"/>
                <a:ext cx="627024" cy="228600"/>
                <a:chOff x="943292" y="539532"/>
                <a:chExt cx="627024" cy="228600"/>
              </a:xfrm>
            </p:grpSpPr>
            <p:sp>
              <p:nvSpPr>
                <p:cNvPr id="122" name="Flowchart: Connector 121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Flowchart: Terminator 122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lowchart: Terminator 123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943292" y="4201680"/>
                <a:ext cx="627024" cy="228600"/>
                <a:chOff x="943292" y="539532"/>
                <a:chExt cx="627024" cy="228600"/>
              </a:xfrm>
            </p:grpSpPr>
            <p:sp>
              <p:nvSpPr>
                <p:cNvPr id="119" name="Flowchart: Connector 118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lowchart: Terminator 119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Flowchart: Terminator 120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943292" y="4812038"/>
                <a:ext cx="627024" cy="228600"/>
                <a:chOff x="943292" y="539532"/>
                <a:chExt cx="627024" cy="228600"/>
              </a:xfrm>
            </p:grpSpPr>
            <p:sp>
              <p:nvSpPr>
                <p:cNvPr id="116" name="Flowchart: Connector 115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Flowchart: Terminator 116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lowchart: Terminator 117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943292" y="5422396"/>
                <a:ext cx="627024" cy="228600"/>
                <a:chOff x="943292" y="539532"/>
                <a:chExt cx="627024" cy="228600"/>
              </a:xfrm>
            </p:grpSpPr>
            <p:sp>
              <p:nvSpPr>
                <p:cNvPr id="113" name="Flowchart: Connector 112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lowchart: Terminator 113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lowchart: Terminator 114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943292" y="6032758"/>
                <a:ext cx="627024" cy="228600"/>
                <a:chOff x="943292" y="539532"/>
                <a:chExt cx="627024" cy="228600"/>
              </a:xfrm>
            </p:grpSpPr>
            <p:sp>
              <p:nvSpPr>
                <p:cNvPr id="110" name="Flowchart: Connector 109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lowchart: Terminator 110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lowchart: Terminator 111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943292" y="2980964"/>
                <a:ext cx="627024" cy="228600"/>
                <a:chOff x="943292" y="539532"/>
                <a:chExt cx="627024" cy="228600"/>
              </a:xfrm>
            </p:grpSpPr>
            <p:sp>
              <p:nvSpPr>
                <p:cNvPr id="107" name="Flowchart: Connector 106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Flowchart: Terminator 107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lowchart: Terminator 108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943292" y="3591322"/>
                <a:ext cx="627024" cy="228600"/>
                <a:chOff x="943292" y="539532"/>
                <a:chExt cx="627024" cy="228600"/>
              </a:xfrm>
            </p:grpSpPr>
            <p:sp>
              <p:nvSpPr>
                <p:cNvPr id="104" name="Flowchart: Connector 103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Flowchart: Terminator 104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Flowchart: Terminator 105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9" name="TextBox 68"/>
          <p:cNvSpPr txBox="1"/>
          <p:nvPr/>
        </p:nvSpPr>
        <p:spPr>
          <a:xfrm>
            <a:off x="12058958" y="5993676"/>
            <a:ext cx="998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আহমদ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কবির</a:t>
            </a:r>
            <a:r>
              <a:rPr lang="en-US" dirty="0">
                <a:solidFill>
                  <a:srgbClr val="FF0000"/>
                </a:solidFill>
              </a:rPr>
              <a:t> ,</a:t>
            </a:r>
            <a:r>
              <a:rPr lang="en-US" dirty="0" err="1">
                <a:solidFill>
                  <a:srgbClr val="FF0000"/>
                </a:solidFill>
              </a:rPr>
              <a:t>সহকারি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প্রধান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শিক্ষক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আর.কে.নুরুল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আমিন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চৌধুরী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উচ্চ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বিদ্যালয়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চকরিয়া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কক্সবাজার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486" y="2068502"/>
            <a:ext cx="9067214" cy="3979896"/>
          </a:xfrm>
          <a:prstGeom prst="rect">
            <a:avLst/>
          </a:prstGeom>
        </p:spPr>
      </p:pic>
      <p:sp>
        <p:nvSpPr>
          <p:cNvPr id="134" name="TextBox 133"/>
          <p:cNvSpPr txBox="1"/>
          <p:nvPr/>
        </p:nvSpPr>
        <p:spPr>
          <a:xfrm>
            <a:off x="2209800" y="834060"/>
            <a:ext cx="935355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টেলোফেজ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7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Telophase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928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041 L -1.79883 -0.00649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4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  <p:bldP spid="1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8575" y="0"/>
            <a:ext cx="12130919" cy="6858000"/>
            <a:chOff x="-28575" y="0"/>
            <a:chExt cx="12130919" cy="6858000"/>
          </a:xfrm>
        </p:grpSpPr>
        <p:sp>
          <p:nvSpPr>
            <p:cNvPr id="70" name="Rounded Rectangle 69"/>
            <p:cNvSpPr/>
            <p:nvPr/>
          </p:nvSpPr>
          <p:spPr>
            <a:xfrm>
              <a:off x="1092148" y="268456"/>
              <a:ext cx="10008008" cy="6400800"/>
            </a:xfrm>
            <a:prstGeom prst="roundRect">
              <a:avLst>
                <a:gd name="adj" fmla="val 2381"/>
              </a:avLst>
            </a:prstGeom>
            <a:solidFill>
              <a:schemeClr val="accent2">
                <a:lumMod val="50000"/>
                <a:alpha val="75000"/>
              </a:schemeClr>
            </a:solidFill>
            <a:ln>
              <a:noFill/>
            </a:ln>
            <a:effectLst>
              <a:outerShdw dist="50800" dir="5400000"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-28575" y="0"/>
              <a:ext cx="12130919" cy="6858000"/>
            </a:xfrm>
            <a:prstGeom prst="roundRect">
              <a:avLst>
                <a:gd name="adj" fmla="val 2381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21088" y="457200"/>
              <a:ext cx="11482117" cy="59436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889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Triangle 72"/>
            <p:cNvSpPr/>
            <p:nvPr/>
          </p:nvSpPr>
          <p:spPr>
            <a:xfrm flipH="1" flipV="1">
              <a:off x="6734052" y="1466193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ight Triangle 73"/>
            <p:cNvSpPr/>
            <p:nvPr/>
          </p:nvSpPr>
          <p:spPr>
            <a:xfrm flipH="1" flipV="1">
              <a:off x="6765475" y="2438400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ight Triangle 74"/>
            <p:cNvSpPr/>
            <p:nvPr/>
          </p:nvSpPr>
          <p:spPr>
            <a:xfrm flipH="1" flipV="1">
              <a:off x="6740337" y="3429000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ight Triangle 75"/>
            <p:cNvSpPr/>
            <p:nvPr/>
          </p:nvSpPr>
          <p:spPr>
            <a:xfrm flipH="1" flipV="1">
              <a:off x="6715199" y="4451132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ight Triangle 76"/>
            <p:cNvSpPr/>
            <p:nvPr/>
          </p:nvSpPr>
          <p:spPr>
            <a:xfrm flipH="1" flipV="1">
              <a:off x="6727771" y="5425966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1693611" y="457257"/>
              <a:ext cx="209526" cy="5944305"/>
              <a:chOff x="10721340" y="457257"/>
              <a:chExt cx="175203" cy="5944305"/>
            </a:xfrm>
          </p:grpSpPr>
          <p:sp>
            <p:nvSpPr>
              <p:cNvPr id="79" name="Flowchart: Process 78"/>
              <p:cNvSpPr/>
              <p:nvPr/>
            </p:nvSpPr>
            <p:spPr>
              <a:xfrm>
                <a:off x="10721340" y="457257"/>
                <a:ext cx="175203" cy="987552"/>
              </a:xfrm>
              <a:prstGeom prst="flowChartProcess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Process 79"/>
              <p:cNvSpPr/>
              <p:nvPr/>
            </p:nvSpPr>
            <p:spPr>
              <a:xfrm>
                <a:off x="10721340" y="1463623"/>
                <a:ext cx="175203" cy="987552"/>
              </a:xfrm>
              <a:prstGeom prst="flowChartProcess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lowchart: Process 80"/>
              <p:cNvSpPr/>
              <p:nvPr/>
            </p:nvSpPr>
            <p:spPr>
              <a:xfrm>
                <a:off x="10721340" y="2453404"/>
                <a:ext cx="175203" cy="987552"/>
              </a:xfrm>
              <a:prstGeom prst="flowChartProcess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lowchart: Process 81"/>
              <p:cNvSpPr/>
              <p:nvPr/>
            </p:nvSpPr>
            <p:spPr>
              <a:xfrm>
                <a:off x="10721340" y="3444766"/>
                <a:ext cx="175203" cy="987552"/>
              </a:xfrm>
              <a:prstGeom prst="flowChart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lowchart: Process 82"/>
              <p:cNvSpPr/>
              <p:nvPr/>
            </p:nvSpPr>
            <p:spPr>
              <a:xfrm>
                <a:off x="10721340" y="4423410"/>
                <a:ext cx="175203" cy="987552"/>
              </a:xfrm>
              <a:prstGeom prst="flowChartProcess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lowchart: Process 83"/>
              <p:cNvSpPr/>
              <p:nvPr/>
            </p:nvSpPr>
            <p:spPr>
              <a:xfrm>
                <a:off x="10721340" y="5414010"/>
                <a:ext cx="175203" cy="987552"/>
              </a:xfrm>
              <a:prstGeom prst="flowChartProcess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709448"/>
              <a:ext cx="735308" cy="77302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1700578"/>
              <a:ext cx="735308" cy="77302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2691708"/>
              <a:ext cx="735308" cy="77302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3682837"/>
              <a:ext cx="735308" cy="773020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4673966"/>
              <a:ext cx="735308" cy="773020"/>
            </a:xfrm>
            <a:prstGeom prst="rect">
              <a:avLst/>
            </a:prstGeom>
          </p:spPr>
        </p:pic>
        <p:grpSp>
          <p:nvGrpSpPr>
            <p:cNvPr id="90" name="Group 89"/>
            <p:cNvGrpSpPr/>
            <p:nvPr/>
          </p:nvGrpSpPr>
          <p:grpSpPr>
            <a:xfrm>
              <a:off x="408517" y="457200"/>
              <a:ext cx="11507258" cy="5943600"/>
              <a:chOff x="1051034" y="914400"/>
              <a:chExt cx="9622222" cy="5943600"/>
            </a:xfrm>
          </p:grpSpPr>
          <p:sp>
            <p:nvSpPr>
              <p:cNvPr id="91" name="Flowchart: Process 90"/>
              <p:cNvSpPr/>
              <p:nvPr/>
            </p:nvSpPr>
            <p:spPr>
              <a:xfrm>
                <a:off x="1051034" y="914400"/>
                <a:ext cx="9601200" cy="5943600"/>
              </a:xfrm>
              <a:prstGeom prst="flowChartProcess">
                <a:avLst/>
              </a:prstGeom>
              <a:gradFill>
                <a:gsLst>
                  <a:gs pos="100000">
                    <a:srgbClr val="F3F6F9"/>
                  </a:gs>
                  <a:gs pos="0">
                    <a:schemeClr val="bg1">
                      <a:lumMod val="6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lowchart: Process 91"/>
              <p:cNvSpPr/>
              <p:nvPr/>
            </p:nvSpPr>
            <p:spPr>
              <a:xfrm>
                <a:off x="10531366" y="914400"/>
                <a:ext cx="141890" cy="5943600"/>
              </a:xfrm>
              <a:prstGeom prst="flowChartProcess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1" y="228599"/>
              <a:ext cx="971550" cy="6315075"/>
              <a:chOff x="943292" y="539532"/>
              <a:chExt cx="627024" cy="5721826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943292" y="539532"/>
                <a:ext cx="627024" cy="228600"/>
                <a:chOff x="943292" y="539532"/>
                <a:chExt cx="627024" cy="228600"/>
              </a:xfrm>
            </p:grpSpPr>
            <p:sp>
              <p:nvSpPr>
                <p:cNvPr id="131" name="Flowchart: Connector 130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lowchart: Terminator 131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Flowchart: Terminator 132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943292" y="1149890"/>
                <a:ext cx="627024" cy="228600"/>
                <a:chOff x="943292" y="539532"/>
                <a:chExt cx="627024" cy="228600"/>
              </a:xfrm>
            </p:grpSpPr>
            <p:sp>
              <p:nvSpPr>
                <p:cNvPr id="128" name="Flowchart: Connector 127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Flowchart: Terminator 128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lowchart: Terminator 129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943292" y="1760248"/>
                <a:ext cx="627024" cy="228600"/>
                <a:chOff x="943292" y="539532"/>
                <a:chExt cx="627024" cy="228600"/>
              </a:xfrm>
            </p:grpSpPr>
            <p:sp>
              <p:nvSpPr>
                <p:cNvPr id="125" name="Flowchart: Connector 124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lowchart: Terminator 125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lowchart: Terminator 126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943292" y="2370606"/>
                <a:ext cx="627024" cy="228600"/>
                <a:chOff x="943292" y="539532"/>
                <a:chExt cx="627024" cy="228600"/>
              </a:xfrm>
            </p:grpSpPr>
            <p:sp>
              <p:nvSpPr>
                <p:cNvPr id="122" name="Flowchart: Connector 121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Flowchart: Terminator 122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lowchart: Terminator 123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943292" y="4201680"/>
                <a:ext cx="627024" cy="228600"/>
                <a:chOff x="943292" y="539532"/>
                <a:chExt cx="627024" cy="228600"/>
              </a:xfrm>
            </p:grpSpPr>
            <p:sp>
              <p:nvSpPr>
                <p:cNvPr id="119" name="Flowchart: Connector 118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lowchart: Terminator 119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Flowchart: Terminator 120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943292" y="4812038"/>
                <a:ext cx="627024" cy="228600"/>
                <a:chOff x="943292" y="539532"/>
                <a:chExt cx="627024" cy="228600"/>
              </a:xfrm>
            </p:grpSpPr>
            <p:sp>
              <p:nvSpPr>
                <p:cNvPr id="116" name="Flowchart: Connector 115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Flowchart: Terminator 116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lowchart: Terminator 117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943292" y="5422396"/>
                <a:ext cx="627024" cy="228600"/>
                <a:chOff x="943292" y="539532"/>
                <a:chExt cx="627024" cy="228600"/>
              </a:xfrm>
            </p:grpSpPr>
            <p:sp>
              <p:nvSpPr>
                <p:cNvPr id="113" name="Flowchart: Connector 112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lowchart: Terminator 113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lowchart: Terminator 114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943292" y="6032758"/>
                <a:ext cx="627024" cy="228600"/>
                <a:chOff x="943292" y="539532"/>
                <a:chExt cx="627024" cy="228600"/>
              </a:xfrm>
            </p:grpSpPr>
            <p:sp>
              <p:nvSpPr>
                <p:cNvPr id="110" name="Flowchart: Connector 109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lowchart: Terminator 110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lowchart: Terminator 111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943292" y="2980964"/>
                <a:ext cx="627024" cy="228600"/>
                <a:chOff x="943292" y="539532"/>
                <a:chExt cx="627024" cy="228600"/>
              </a:xfrm>
            </p:grpSpPr>
            <p:sp>
              <p:nvSpPr>
                <p:cNvPr id="107" name="Flowchart: Connector 106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Flowchart: Terminator 107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lowchart: Terminator 108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943292" y="3591322"/>
                <a:ext cx="627024" cy="228600"/>
                <a:chOff x="943292" y="539532"/>
                <a:chExt cx="627024" cy="228600"/>
              </a:xfrm>
            </p:grpSpPr>
            <p:sp>
              <p:nvSpPr>
                <p:cNvPr id="104" name="Flowchart: Connector 103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Flowchart: Terminator 104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Flowchart: Terminator 105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9" name="TextBox 68"/>
          <p:cNvSpPr txBox="1"/>
          <p:nvPr/>
        </p:nvSpPr>
        <p:spPr>
          <a:xfrm>
            <a:off x="12058958" y="5993676"/>
            <a:ext cx="998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আহমদ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কবির</a:t>
            </a:r>
            <a:r>
              <a:rPr lang="en-US" dirty="0">
                <a:solidFill>
                  <a:srgbClr val="FF0000"/>
                </a:solidFill>
              </a:rPr>
              <a:t> ,</a:t>
            </a:r>
            <a:r>
              <a:rPr lang="en-US" dirty="0" err="1">
                <a:solidFill>
                  <a:srgbClr val="FF0000"/>
                </a:solidFill>
              </a:rPr>
              <a:t>সহকারি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প্রধান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শিক্ষক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আর.কে.নুরুল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আমিন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চৌধুরী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উচ্চ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বিদ্যালয়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চকরিয়া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কক্সবাজার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4366257" y="824691"/>
            <a:ext cx="49552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4400" b="0" i="0" dirty="0" smtClean="0">
                <a:solidFill>
                  <a:srgbClr val="00B050"/>
                </a:solidFill>
                <a:effectLst/>
                <a:latin typeface="Linux Libertine"/>
              </a:rPr>
              <a:t>মাইটোসিসের গুরুত্ব</a:t>
            </a:r>
            <a:endParaRPr lang="as-IN" sz="4400" b="0" i="0" dirty="0">
              <a:solidFill>
                <a:srgbClr val="00B050"/>
              </a:solidFill>
              <a:effectLst/>
              <a:latin typeface="Linux Libertin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1741" y="1639615"/>
            <a:ext cx="98942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মাইটোসিস কোষ বিভাজন জীবের জন্য খুবই গুরুত্ত্বপূর্ণ; কারণ মাইটোসিস কোষ বিভাজনের মাধ্যমে জীব দৈর্ঘ্যে ও প্রস্থে বৃদ্ধি প্রাপ্ত হয়৷ মাইটোসিস কোষ বিভাজনের মাধ্যমেই উন্নত ধরনের জীব সৃষ্টি হতে পারে৷ এর মাধ্যমে জননাঙ্গ সৃষ্টি হয় বলে বংশবৃদ্ধির ক্রমধারা রক্ষিত হয়। প্রাণী দেহে কিছু কিছু কোষ আছে যাদের আয়ুষ্কাল নির্দিষ্ট; এসব কোষ বিনষ্ট হলে মাইটোসিসের মাধ্যমে পূরন হয়।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7242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041 L -1.79883 -0.00649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4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20724" y="268456"/>
            <a:ext cx="10058400" cy="6400800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  <a:alpha val="75000"/>
            </a:schemeClr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66800" y="228600"/>
            <a:ext cx="10058400" cy="6400800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5400" y="457200"/>
            <a:ext cx="9601200" cy="59436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flipH="1" flipV="1">
            <a:off x="6574220" y="1466193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flipH="1" flipV="1">
            <a:off x="6600496" y="2438400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flipH="1" flipV="1">
            <a:off x="6579476" y="3429000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flipH="1" flipV="1">
            <a:off x="6558456" y="4451132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flipH="1" flipV="1">
            <a:off x="6568968" y="5425966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0721340" y="457257"/>
            <a:ext cx="175203" cy="5944305"/>
            <a:chOff x="10721340" y="457257"/>
            <a:chExt cx="175203" cy="5944305"/>
          </a:xfrm>
        </p:grpSpPr>
        <p:sp>
          <p:nvSpPr>
            <p:cNvPr id="14" name="Flowchart: Process 13"/>
            <p:cNvSpPr/>
            <p:nvPr/>
          </p:nvSpPr>
          <p:spPr>
            <a:xfrm>
              <a:off x="10721340" y="457257"/>
              <a:ext cx="175203" cy="987552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10721340" y="1463623"/>
              <a:ext cx="175203" cy="987552"/>
            </a:xfrm>
            <a:prstGeom prst="flowChartProces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10721340" y="2453404"/>
              <a:ext cx="175203" cy="987552"/>
            </a:xfrm>
            <a:prstGeom prst="flowChartProcess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10721340" y="3444766"/>
              <a:ext cx="175203" cy="987552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10721340" y="4423410"/>
              <a:ext cx="175203" cy="987552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10721340" y="5414010"/>
              <a:ext cx="175203" cy="987552"/>
            </a:xfrm>
            <a:prstGeom prst="flowChartProcess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709448"/>
            <a:ext cx="614855" cy="7730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1700578"/>
            <a:ext cx="614855" cy="7730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2691708"/>
            <a:ext cx="614855" cy="7730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3682837"/>
            <a:ext cx="614855" cy="7730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4673966"/>
            <a:ext cx="614855" cy="77302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299178" y="457200"/>
            <a:ext cx="9622222" cy="5943600"/>
            <a:chOff x="1051034" y="914400"/>
            <a:chExt cx="9622222" cy="5943600"/>
          </a:xfrm>
        </p:grpSpPr>
        <p:sp>
          <p:nvSpPr>
            <p:cNvPr id="26" name="Flowchart: Process 25"/>
            <p:cNvSpPr/>
            <p:nvPr/>
          </p:nvSpPr>
          <p:spPr>
            <a:xfrm>
              <a:off x="1051034" y="914400"/>
              <a:ext cx="9601200" cy="5943600"/>
            </a:xfrm>
            <a:prstGeom prst="flowChartProcess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Process 26"/>
            <p:cNvSpPr/>
            <p:nvPr/>
          </p:nvSpPr>
          <p:spPr>
            <a:xfrm>
              <a:off x="10531366" y="914400"/>
              <a:ext cx="141890" cy="5943600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43292" y="539532"/>
            <a:ext cx="627024" cy="5721826"/>
            <a:chOff x="943292" y="539532"/>
            <a:chExt cx="627024" cy="5721826"/>
          </a:xfrm>
        </p:grpSpPr>
        <p:grpSp>
          <p:nvGrpSpPr>
            <p:cNvPr id="29" name="Group 28"/>
            <p:cNvGrpSpPr/>
            <p:nvPr/>
          </p:nvGrpSpPr>
          <p:grpSpPr>
            <a:xfrm>
              <a:off x="943292" y="539532"/>
              <a:ext cx="627024" cy="228600"/>
              <a:chOff x="943292" y="539532"/>
              <a:chExt cx="627024" cy="228600"/>
            </a:xfrm>
          </p:grpSpPr>
          <p:sp>
            <p:nvSpPr>
              <p:cNvPr id="66" name="Flowchart: Connector 65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lowchart: Terminator 66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Terminator 67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943292" y="1149890"/>
              <a:ext cx="627024" cy="228600"/>
              <a:chOff x="943292" y="539532"/>
              <a:chExt cx="627024" cy="228600"/>
            </a:xfrm>
          </p:grpSpPr>
          <p:sp>
            <p:nvSpPr>
              <p:cNvPr id="63" name="Flowchart: Connector 62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Terminator 64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943292" y="1760248"/>
              <a:ext cx="627024" cy="228600"/>
              <a:chOff x="943292" y="539532"/>
              <a:chExt cx="627024" cy="228600"/>
            </a:xfrm>
          </p:grpSpPr>
          <p:sp>
            <p:nvSpPr>
              <p:cNvPr id="60" name="Flowchart: Connector 59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Terminator 60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lowchart: Terminator 61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943292" y="2370606"/>
              <a:ext cx="627024" cy="228600"/>
              <a:chOff x="943292" y="539532"/>
              <a:chExt cx="627024" cy="228600"/>
            </a:xfrm>
          </p:grpSpPr>
          <p:sp>
            <p:nvSpPr>
              <p:cNvPr id="57" name="Flowchart: Connector 56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Terminator 57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43292" y="4201680"/>
              <a:ext cx="627024" cy="228600"/>
              <a:chOff x="943292" y="539532"/>
              <a:chExt cx="627024" cy="228600"/>
            </a:xfrm>
          </p:grpSpPr>
          <p:sp>
            <p:nvSpPr>
              <p:cNvPr id="54" name="Flowchart: Connector 53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Terminator 54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Terminator 55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943292" y="4812038"/>
              <a:ext cx="627024" cy="228600"/>
              <a:chOff x="943292" y="539532"/>
              <a:chExt cx="627024" cy="228600"/>
            </a:xfrm>
          </p:grpSpPr>
          <p:sp>
            <p:nvSpPr>
              <p:cNvPr id="51" name="Flowchart: Connector 50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Terminator 51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Terminator 52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943292" y="5422396"/>
              <a:ext cx="627024" cy="228600"/>
              <a:chOff x="943292" y="539532"/>
              <a:chExt cx="627024" cy="228600"/>
            </a:xfrm>
          </p:grpSpPr>
          <p:sp>
            <p:nvSpPr>
              <p:cNvPr id="48" name="Flowchart: Connector 47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49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943292" y="6032758"/>
              <a:ext cx="627024" cy="228600"/>
              <a:chOff x="943292" y="539532"/>
              <a:chExt cx="627024" cy="228600"/>
            </a:xfrm>
          </p:grpSpPr>
          <p:sp>
            <p:nvSpPr>
              <p:cNvPr id="45" name="Flowchart: Connector 44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lowchart: Terminator 45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lowchart: Terminator 46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943292" y="2980964"/>
              <a:ext cx="627024" cy="228600"/>
              <a:chOff x="943292" y="539532"/>
              <a:chExt cx="627024" cy="228600"/>
            </a:xfrm>
          </p:grpSpPr>
          <p:sp>
            <p:nvSpPr>
              <p:cNvPr id="42" name="Flowchart: Connector 41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lowchart: Terminator 42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943292" y="3591322"/>
              <a:ext cx="627024" cy="228600"/>
              <a:chOff x="943292" y="539532"/>
              <a:chExt cx="627024" cy="228600"/>
            </a:xfrm>
          </p:grpSpPr>
          <p:sp>
            <p:nvSpPr>
              <p:cNvPr id="39" name="Flowchart: Connector 38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lowchart: Terminator 39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lowchart: Terminator 40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59" y="579902"/>
            <a:ext cx="26670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114300" dir="10800000" algn="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80" name="TextBox 79"/>
          <p:cNvSpPr txBox="1"/>
          <p:nvPr/>
        </p:nvSpPr>
        <p:spPr>
          <a:xfrm>
            <a:off x="1700214" y="728660"/>
            <a:ext cx="4395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BongshaiMJ" panose="00000400000000000000" pitchFamily="2" charset="0"/>
                <a:cs typeface="BongshaiMJ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BongshaiMJ" panose="00000400000000000000" pitchFamily="2" charset="0"/>
                <a:cs typeface="BongshaiMJ" panose="00000400000000000000" pitchFamily="2" charset="0"/>
              </a:rPr>
              <a:t>শিক্ষক</a:t>
            </a:r>
            <a:r>
              <a:rPr lang="en-US" sz="4000" b="1" dirty="0" smtClean="0">
                <a:solidFill>
                  <a:srgbClr val="7030A0"/>
                </a:solidFill>
                <a:latin typeface="BongshaiMJ" panose="00000400000000000000" pitchFamily="2" charset="0"/>
                <a:cs typeface="BongshaiMJ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BongshaiMJ" panose="00000400000000000000" pitchFamily="2" charset="0"/>
                <a:cs typeface="BongshaiMJ" panose="00000400000000000000" pitchFamily="2" charset="0"/>
              </a:rPr>
              <a:t>পরিচিতি</a:t>
            </a:r>
            <a:endParaRPr lang="en-US" sz="4000" b="1" dirty="0">
              <a:solidFill>
                <a:srgbClr val="7030A0"/>
              </a:solidFill>
              <a:latin typeface="BongshaiMJ" panose="00000400000000000000" pitchFamily="2" charset="0"/>
              <a:cs typeface="BongshaiMJ" panose="000004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57350" y="1881401"/>
            <a:ext cx="5180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  <a:latin typeface="SutonnyMJ" pitchFamily="2" charset="0"/>
                <a:cs typeface="BongshaiMJ" panose="00000400000000000000" pitchFamily="2" charset="0"/>
              </a:rPr>
              <a:t>আহমদ</a:t>
            </a:r>
            <a:r>
              <a:rPr lang="en-US" sz="5400" b="1" dirty="0" smtClean="0">
                <a:solidFill>
                  <a:srgbClr val="0070C0"/>
                </a:solidFill>
                <a:latin typeface="SutonnyMJ" pitchFamily="2" charset="0"/>
                <a:cs typeface="BongshaiMJ" panose="000004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SutonnyMJ" pitchFamily="2" charset="0"/>
                <a:cs typeface="BongshaiMJ" panose="00000400000000000000" pitchFamily="2" charset="0"/>
              </a:rPr>
              <a:t>কবির</a:t>
            </a:r>
            <a:endParaRPr lang="en-US" sz="6600" b="1" dirty="0">
              <a:solidFill>
                <a:srgbClr val="0070C0"/>
              </a:solidFill>
              <a:latin typeface="SutonnyMJ" pitchFamily="2" charset="0"/>
              <a:cs typeface="BongshaiMJ" panose="00000400000000000000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57350" y="2749720"/>
            <a:ext cx="4395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BongshaiMJ" panose="00000400000000000000" pitchFamily="2" charset="0"/>
              </a:rPr>
              <a:t>সহকারি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BongshaiMJ" panose="000004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BongshaiMJ" panose="00000400000000000000" pitchFamily="2" charset="0"/>
              </a:rPr>
              <a:t>প্রধান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BongshaiMJ" panose="000004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BongshaiMJ" panose="00000400000000000000" pitchFamily="2" charset="0"/>
              </a:rPr>
              <a:t>শিক্ষক</a:t>
            </a:r>
            <a:endParaRPr lang="en-US" sz="3200" b="1" dirty="0">
              <a:solidFill>
                <a:srgbClr val="002060"/>
              </a:solidFill>
              <a:latin typeface="SutonnyMJ" pitchFamily="2" charset="0"/>
              <a:cs typeface="BongshaiMJ" panose="00000400000000000000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57350" y="3780974"/>
            <a:ext cx="8958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BongshaiMJ" panose="00000400000000000000" pitchFamily="2" charset="0"/>
                <a:cs typeface="BongshaiMJ" panose="00000400000000000000" pitchFamily="2" charset="0"/>
              </a:rPr>
              <a:t>আর</a:t>
            </a:r>
            <a:r>
              <a:rPr lang="en-US" sz="3200" b="1" dirty="0" smtClean="0">
                <a:solidFill>
                  <a:srgbClr val="C00000"/>
                </a:solidFill>
                <a:latin typeface="BongshaiMJ" panose="00000400000000000000" pitchFamily="2" charset="0"/>
                <a:cs typeface="BongshaiMJ" panose="00000400000000000000" pitchFamily="2" charset="0"/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  <a:latin typeface="BongshaiMJ" panose="00000400000000000000" pitchFamily="2" charset="0"/>
                <a:cs typeface="BongshaiMJ" panose="00000400000000000000" pitchFamily="2" charset="0"/>
              </a:rPr>
              <a:t>কে</a:t>
            </a:r>
            <a:r>
              <a:rPr lang="en-US" sz="3200" b="1" dirty="0" smtClean="0">
                <a:solidFill>
                  <a:srgbClr val="C00000"/>
                </a:solidFill>
                <a:latin typeface="BongshaiMJ" panose="00000400000000000000" pitchFamily="2" charset="0"/>
                <a:cs typeface="BongshaiMJ" panose="00000400000000000000" pitchFamily="2" charset="0"/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  <a:latin typeface="BongshaiMJ" panose="00000400000000000000" pitchFamily="2" charset="0"/>
                <a:cs typeface="BongshaiMJ" panose="00000400000000000000" pitchFamily="2" charset="0"/>
              </a:rPr>
              <a:t>নুরুল</a:t>
            </a:r>
            <a:r>
              <a:rPr lang="en-US" sz="3200" b="1" dirty="0" smtClean="0">
                <a:solidFill>
                  <a:srgbClr val="C00000"/>
                </a:solidFill>
                <a:latin typeface="BongshaiMJ" panose="00000400000000000000" pitchFamily="2" charset="0"/>
                <a:cs typeface="BongshaiMJ" panose="000004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BongshaiMJ" panose="00000400000000000000" pitchFamily="2" charset="0"/>
                <a:cs typeface="BongshaiMJ" panose="00000400000000000000" pitchFamily="2" charset="0"/>
              </a:rPr>
              <a:t>আমিন</a:t>
            </a:r>
            <a:r>
              <a:rPr lang="en-US" sz="3200" b="1" dirty="0" smtClean="0">
                <a:solidFill>
                  <a:srgbClr val="C00000"/>
                </a:solidFill>
                <a:latin typeface="BongshaiMJ" panose="00000400000000000000" pitchFamily="2" charset="0"/>
                <a:cs typeface="BongshaiMJ" panose="000004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BongshaiMJ" panose="00000400000000000000" pitchFamily="2" charset="0"/>
                <a:cs typeface="BongshaiMJ" panose="00000400000000000000" pitchFamily="2" charset="0"/>
              </a:rPr>
              <a:t>চৌধুরী</a:t>
            </a:r>
            <a:r>
              <a:rPr lang="en-US" sz="3200" b="1" dirty="0" smtClean="0">
                <a:solidFill>
                  <a:srgbClr val="C00000"/>
                </a:solidFill>
                <a:latin typeface="BongshaiMJ" panose="00000400000000000000" pitchFamily="2" charset="0"/>
                <a:cs typeface="BongshaiMJ" panose="000004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BongshaiMJ" panose="00000400000000000000" pitchFamily="2" charset="0"/>
                <a:cs typeface="BongshaiMJ" panose="00000400000000000000" pitchFamily="2" charset="0"/>
              </a:rPr>
              <a:t>উচ্চ</a:t>
            </a:r>
            <a:r>
              <a:rPr lang="en-US" sz="3200" b="1" dirty="0" smtClean="0">
                <a:solidFill>
                  <a:srgbClr val="C00000"/>
                </a:solidFill>
                <a:latin typeface="BongshaiMJ" panose="00000400000000000000" pitchFamily="2" charset="0"/>
                <a:cs typeface="BongshaiMJ" panose="000004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BongshaiMJ" panose="00000400000000000000" pitchFamily="2" charset="0"/>
                <a:cs typeface="BongshaiMJ" panose="00000400000000000000" pitchFamily="2" charset="0"/>
              </a:rPr>
              <a:t>বিদ্যালয়</a:t>
            </a:r>
            <a:endParaRPr lang="en-US" sz="3200" b="1" dirty="0">
              <a:solidFill>
                <a:srgbClr val="C00000"/>
              </a:solidFill>
              <a:latin typeface="BongshaiMJ" panose="00000400000000000000" pitchFamily="2" charset="0"/>
              <a:cs typeface="BongshaiMJ" panose="00000400000000000000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57349" y="4307252"/>
            <a:ext cx="5125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BongshaiMJ" panose="00000400000000000000" pitchFamily="2" charset="0"/>
              </a:rPr>
              <a:t>চকরিয়া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BongshaiMJ" panose="000004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BongshaiMJ" panose="00000400000000000000" pitchFamily="2" charset="0"/>
              </a:rPr>
              <a:t>কক্সবাজার</a:t>
            </a:r>
            <a:endParaRPr lang="en-US" sz="3600" b="1" dirty="0">
              <a:solidFill>
                <a:srgbClr val="002060"/>
              </a:solidFill>
              <a:latin typeface="SutonnyMJ" pitchFamily="2" charset="0"/>
              <a:cs typeface="BongshaiMJ" panose="00000400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657350" y="4874474"/>
            <a:ext cx="5070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BongshaiMJ" panose="00000400000000000000" pitchFamily="2" charset="0"/>
              </a:rPr>
              <a:t>০১৬১৮৯২১৭২৪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BongshaiMJ" panose="00000400000000000000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657350" y="5605471"/>
            <a:ext cx="7186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akabirbabul@gmail.com</a:t>
            </a:r>
            <a:endParaRPr lang="en-US" sz="4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685921" y="1571627"/>
            <a:ext cx="4878652" cy="2516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276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081" y="0"/>
            <a:ext cx="12130919" cy="6858000"/>
            <a:chOff x="-28575" y="0"/>
            <a:chExt cx="12130919" cy="6858000"/>
          </a:xfrm>
        </p:grpSpPr>
        <p:sp>
          <p:nvSpPr>
            <p:cNvPr id="70" name="Rounded Rectangle 69"/>
            <p:cNvSpPr/>
            <p:nvPr/>
          </p:nvSpPr>
          <p:spPr>
            <a:xfrm>
              <a:off x="1092148" y="268456"/>
              <a:ext cx="10008008" cy="6400800"/>
            </a:xfrm>
            <a:prstGeom prst="roundRect">
              <a:avLst>
                <a:gd name="adj" fmla="val 2381"/>
              </a:avLst>
            </a:prstGeom>
            <a:solidFill>
              <a:schemeClr val="accent2">
                <a:lumMod val="50000"/>
                <a:alpha val="75000"/>
              </a:schemeClr>
            </a:solidFill>
            <a:ln>
              <a:noFill/>
            </a:ln>
            <a:effectLst>
              <a:outerShdw dist="50800" dir="5400000"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-28575" y="0"/>
              <a:ext cx="12130919" cy="6858000"/>
            </a:xfrm>
            <a:prstGeom prst="roundRect">
              <a:avLst>
                <a:gd name="adj" fmla="val 2381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21088" y="457200"/>
              <a:ext cx="11482117" cy="59436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889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Triangle 72"/>
            <p:cNvSpPr/>
            <p:nvPr/>
          </p:nvSpPr>
          <p:spPr>
            <a:xfrm flipH="1" flipV="1">
              <a:off x="6734052" y="1466193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ight Triangle 73"/>
            <p:cNvSpPr/>
            <p:nvPr/>
          </p:nvSpPr>
          <p:spPr>
            <a:xfrm flipH="1" flipV="1">
              <a:off x="6765475" y="2438400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ight Triangle 74"/>
            <p:cNvSpPr/>
            <p:nvPr/>
          </p:nvSpPr>
          <p:spPr>
            <a:xfrm flipH="1" flipV="1">
              <a:off x="6740337" y="3429000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ight Triangle 75"/>
            <p:cNvSpPr/>
            <p:nvPr/>
          </p:nvSpPr>
          <p:spPr>
            <a:xfrm flipH="1" flipV="1">
              <a:off x="6715199" y="4451132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ight Triangle 76"/>
            <p:cNvSpPr/>
            <p:nvPr/>
          </p:nvSpPr>
          <p:spPr>
            <a:xfrm flipH="1" flipV="1">
              <a:off x="6727771" y="5425966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1693611" y="457257"/>
              <a:ext cx="209526" cy="5944305"/>
              <a:chOff x="10721340" y="457257"/>
              <a:chExt cx="175203" cy="5944305"/>
            </a:xfrm>
          </p:grpSpPr>
          <p:sp>
            <p:nvSpPr>
              <p:cNvPr id="79" name="Flowchart: Process 78"/>
              <p:cNvSpPr/>
              <p:nvPr/>
            </p:nvSpPr>
            <p:spPr>
              <a:xfrm>
                <a:off x="10721340" y="457257"/>
                <a:ext cx="175203" cy="987552"/>
              </a:xfrm>
              <a:prstGeom prst="flowChartProcess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Process 79"/>
              <p:cNvSpPr/>
              <p:nvPr/>
            </p:nvSpPr>
            <p:spPr>
              <a:xfrm>
                <a:off x="10721340" y="1463623"/>
                <a:ext cx="175203" cy="987552"/>
              </a:xfrm>
              <a:prstGeom prst="flowChartProcess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lowchart: Process 80"/>
              <p:cNvSpPr/>
              <p:nvPr/>
            </p:nvSpPr>
            <p:spPr>
              <a:xfrm>
                <a:off x="10721340" y="2453404"/>
                <a:ext cx="175203" cy="987552"/>
              </a:xfrm>
              <a:prstGeom prst="flowChartProcess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lowchart: Process 81"/>
              <p:cNvSpPr/>
              <p:nvPr/>
            </p:nvSpPr>
            <p:spPr>
              <a:xfrm>
                <a:off x="10721340" y="3444766"/>
                <a:ext cx="175203" cy="987552"/>
              </a:xfrm>
              <a:prstGeom prst="flowChart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lowchart: Process 82"/>
              <p:cNvSpPr/>
              <p:nvPr/>
            </p:nvSpPr>
            <p:spPr>
              <a:xfrm>
                <a:off x="10721340" y="4423410"/>
                <a:ext cx="175203" cy="987552"/>
              </a:xfrm>
              <a:prstGeom prst="flowChartProcess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lowchart: Process 83"/>
              <p:cNvSpPr/>
              <p:nvPr/>
            </p:nvSpPr>
            <p:spPr>
              <a:xfrm>
                <a:off x="10721340" y="5414010"/>
                <a:ext cx="175203" cy="987552"/>
              </a:xfrm>
              <a:prstGeom prst="flowChartProcess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709448"/>
              <a:ext cx="735308" cy="77302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1700578"/>
              <a:ext cx="735308" cy="77302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2691708"/>
              <a:ext cx="735308" cy="77302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3682837"/>
              <a:ext cx="735308" cy="773020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4673966"/>
              <a:ext cx="735308" cy="773020"/>
            </a:xfrm>
            <a:prstGeom prst="rect">
              <a:avLst/>
            </a:prstGeom>
          </p:spPr>
        </p:pic>
        <p:grpSp>
          <p:nvGrpSpPr>
            <p:cNvPr id="90" name="Group 89"/>
            <p:cNvGrpSpPr/>
            <p:nvPr/>
          </p:nvGrpSpPr>
          <p:grpSpPr>
            <a:xfrm>
              <a:off x="408517" y="457200"/>
              <a:ext cx="11507258" cy="5943600"/>
              <a:chOff x="1051034" y="914400"/>
              <a:chExt cx="9622222" cy="5943600"/>
            </a:xfrm>
          </p:grpSpPr>
          <p:sp>
            <p:nvSpPr>
              <p:cNvPr id="91" name="Flowchart: Process 90"/>
              <p:cNvSpPr/>
              <p:nvPr/>
            </p:nvSpPr>
            <p:spPr>
              <a:xfrm>
                <a:off x="1051034" y="914400"/>
                <a:ext cx="9601200" cy="5943600"/>
              </a:xfrm>
              <a:prstGeom prst="flowChartProcess">
                <a:avLst/>
              </a:prstGeom>
              <a:gradFill>
                <a:gsLst>
                  <a:gs pos="100000">
                    <a:srgbClr val="F3F6F9"/>
                  </a:gs>
                  <a:gs pos="0">
                    <a:schemeClr val="bg1">
                      <a:lumMod val="6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lowchart: Process 91"/>
              <p:cNvSpPr/>
              <p:nvPr/>
            </p:nvSpPr>
            <p:spPr>
              <a:xfrm>
                <a:off x="10531366" y="914400"/>
                <a:ext cx="141890" cy="5943600"/>
              </a:xfrm>
              <a:prstGeom prst="flowChartProcess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1" y="228599"/>
              <a:ext cx="971550" cy="6315075"/>
              <a:chOff x="943292" y="539532"/>
              <a:chExt cx="627024" cy="5721826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943292" y="539532"/>
                <a:ext cx="627024" cy="228600"/>
                <a:chOff x="943292" y="539532"/>
                <a:chExt cx="627024" cy="228600"/>
              </a:xfrm>
            </p:grpSpPr>
            <p:sp>
              <p:nvSpPr>
                <p:cNvPr id="131" name="Flowchart: Connector 130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lowchart: Terminator 131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Flowchart: Terminator 132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943292" y="1149890"/>
                <a:ext cx="627024" cy="228600"/>
                <a:chOff x="943292" y="539532"/>
                <a:chExt cx="627024" cy="228600"/>
              </a:xfrm>
            </p:grpSpPr>
            <p:sp>
              <p:nvSpPr>
                <p:cNvPr id="128" name="Flowchart: Connector 127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Flowchart: Terminator 128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lowchart: Terminator 129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943292" y="1760248"/>
                <a:ext cx="627024" cy="228600"/>
                <a:chOff x="943292" y="539532"/>
                <a:chExt cx="627024" cy="228600"/>
              </a:xfrm>
            </p:grpSpPr>
            <p:sp>
              <p:nvSpPr>
                <p:cNvPr id="125" name="Flowchart: Connector 124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lowchart: Terminator 125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lowchart: Terminator 126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943292" y="2370606"/>
                <a:ext cx="627024" cy="228600"/>
                <a:chOff x="943292" y="539532"/>
                <a:chExt cx="627024" cy="228600"/>
              </a:xfrm>
            </p:grpSpPr>
            <p:sp>
              <p:nvSpPr>
                <p:cNvPr id="122" name="Flowchart: Connector 121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Flowchart: Terminator 122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lowchart: Terminator 123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943292" y="4201680"/>
                <a:ext cx="627024" cy="228600"/>
                <a:chOff x="943292" y="539532"/>
                <a:chExt cx="627024" cy="228600"/>
              </a:xfrm>
            </p:grpSpPr>
            <p:sp>
              <p:nvSpPr>
                <p:cNvPr id="119" name="Flowchart: Connector 118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lowchart: Terminator 119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Flowchart: Terminator 120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943292" y="4812038"/>
                <a:ext cx="627024" cy="228600"/>
                <a:chOff x="943292" y="539532"/>
                <a:chExt cx="627024" cy="228600"/>
              </a:xfrm>
            </p:grpSpPr>
            <p:sp>
              <p:nvSpPr>
                <p:cNvPr id="116" name="Flowchart: Connector 115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Flowchart: Terminator 116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lowchart: Terminator 117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943292" y="5422396"/>
                <a:ext cx="627024" cy="228600"/>
                <a:chOff x="943292" y="539532"/>
                <a:chExt cx="627024" cy="228600"/>
              </a:xfrm>
            </p:grpSpPr>
            <p:sp>
              <p:nvSpPr>
                <p:cNvPr id="113" name="Flowchart: Connector 112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lowchart: Terminator 113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lowchart: Terminator 114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943292" y="6032758"/>
                <a:ext cx="627024" cy="228600"/>
                <a:chOff x="943292" y="539532"/>
                <a:chExt cx="627024" cy="228600"/>
              </a:xfrm>
            </p:grpSpPr>
            <p:sp>
              <p:nvSpPr>
                <p:cNvPr id="110" name="Flowchart: Connector 109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lowchart: Terminator 110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lowchart: Terminator 111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943292" y="2980964"/>
                <a:ext cx="627024" cy="228600"/>
                <a:chOff x="943292" y="539532"/>
                <a:chExt cx="627024" cy="228600"/>
              </a:xfrm>
            </p:grpSpPr>
            <p:sp>
              <p:nvSpPr>
                <p:cNvPr id="107" name="Flowchart: Connector 106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Flowchart: Terminator 107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lowchart: Terminator 108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943292" y="3591322"/>
                <a:ext cx="627024" cy="228600"/>
                <a:chOff x="943292" y="539532"/>
                <a:chExt cx="627024" cy="228600"/>
              </a:xfrm>
            </p:grpSpPr>
            <p:sp>
              <p:nvSpPr>
                <p:cNvPr id="104" name="Flowchart: Connector 103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Flowchart: Terminator 104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Flowchart: Terminator 105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9" name="TextBox 68"/>
          <p:cNvSpPr txBox="1"/>
          <p:nvPr/>
        </p:nvSpPr>
        <p:spPr>
          <a:xfrm>
            <a:off x="12058958" y="5993676"/>
            <a:ext cx="998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আহমদ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কবির</a:t>
            </a:r>
            <a:r>
              <a:rPr lang="en-US" dirty="0">
                <a:solidFill>
                  <a:srgbClr val="FF0000"/>
                </a:solidFill>
              </a:rPr>
              <a:t> ,</a:t>
            </a:r>
            <a:r>
              <a:rPr lang="en-US" dirty="0" err="1">
                <a:solidFill>
                  <a:srgbClr val="FF0000"/>
                </a:solidFill>
              </a:rPr>
              <a:t>সহকারি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প্রধান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শিক্ষক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আর.কে.নুরুল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আমিন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চৌধুরী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উচ্চ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বিদ্যালয়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চকরিয়া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কক্সবাজার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4663806" y="838758"/>
            <a:ext cx="47019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Linux Libertine"/>
              </a:rPr>
              <a:t>মাইটোসিসের বৈশিষ্ট্য</a:t>
            </a:r>
            <a:endParaRPr lang="as-IN" sz="4000" b="0" i="0" dirty="0">
              <a:solidFill>
                <a:schemeClr val="accent2">
                  <a:lumMod val="75000"/>
                </a:schemeClr>
              </a:solidFill>
              <a:effectLst/>
              <a:latin typeface="Linux Libertin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5243" y="1859340"/>
            <a:ext cx="990365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02122"/>
                </a:solidFill>
                <a:latin typeface="Arial" panose="020B0604020202020204" pitchFamily="34" charset="0"/>
              </a:rPr>
              <a:t>১।  </a:t>
            </a:r>
            <a:r>
              <a:rPr lang="as-IN" sz="24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এ প্রক্রিয়ায় প্রতিটি ক্রোমোসোম লম্বালম্বিভাবে তথা অনুদৈর্ঘ্যে দুটি </a:t>
            </a:r>
            <a:r>
              <a:rPr lang="en-US" sz="24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202122"/>
                </a:solidFill>
                <a:latin typeface="Arial" panose="020B0604020202020204" pitchFamily="34" charset="0"/>
              </a:rPr>
              <a:t>    </a:t>
            </a:r>
            <a:r>
              <a:rPr lang="as-IN" sz="24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ক্রোমাটিডে বিভক্ত হয়। </a:t>
            </a:r>
            <a:endParaRPr lang="en-US" sz="2400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as-IN" sz="24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২| </a:t>
            </a:r>
            <a:r>
              <a:rPr lang="en-US" sz="24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as-IN" sz="24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প্রতিটি ক্রোমাটিড তথা অপত্য ক্রোমোসোম তার নিকটস্থ মেরুতে পৌছে </a:t>
            </a:r>
            <a:endParaRPr lang="en-US" sz="2400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202122"/>
                </a:solidFill>
                <a:latin typeface="Arial" panose="020B0604020202020204" pitchFamily="34" charset="0"/>
              </a:rPr>
              <a:t>    </a:t>
            </a:r>
            <a:r>
              <a:rPr lang="as-IN" sz="24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দুটি অপত্য নিউক্লিয়াসের সৃষ্টি করে। কাজেই দুটি অপত্য কোষেই </a:t>
            </a:r>
            <a:endParaRPr lang="en-US" sz="2400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202122"/>
                </a:solidFill>
                <a:latin typeface="Arial" panose="020B0604020202020204" pitchFamily="34" charset="0"/>
              </a:rPr>
              <a:t>    </a:t>
            </a:r>
            <a:r>
              <a:rPr lang="as-IN" sz="24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ক্রোমসোম সংখ্যা সমান থাকে। </a:t>
            </a:r>
            <a:endParaRPr lang="en-US" sz="2400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as-IN" sz="24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৩|</a:t>
            </a:r>
            <a:r>
              <a:rPr lang="en-US" sz="24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as-IN" sz="24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অপত্য কোষগুলো মাতৃকোষের সমগুনসম্পন্ন হয়,কারণ জীবের বৈশিষ্ট্য </a:t>
            </a:r>
            <a:endParaRPr lang="en-US" sz="2400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202122"/>
                </a:solidFill>
                <a:latin typeface="Arial" panose="020B0604020202020204" pitchFamily="34" charset="0"/>
              </a:rPr>
              <a:t>     </a:t>
            </a:r>
            <a:r>
              <a:rPr lang="as-IN" sz="24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নিয়ন্ত্রক জিনসমূহ বহনকারী ক্রোমোসোমগুলোর প্রতিটি লম্বালম্বিভাবে </a:t>
            </a:r>
            <a:r>
              <a:rPr lang="en-US" sz="24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202122"/>
                </a:solidFill>
                <a:latin typeface="Arial" panose="020B0604020202020204" pitchFamily="34" charset="0"/>
              </a:rPr>
              <a:t>     </a:t>
            </a:r>
            <a:r>
              <a:rPr lang="as-IN" sz="24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বিভক্ত হয়ে দুটি অপত্য কোষের নিউক্লিয়াসে যায়।</a:t>
            </a:r>
            <a:endParaRPr lang="en-US" sz="2400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as-IN" sz="24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৪| </a:t>
            </a:r>
            <a:r>
              <a:rPr lang="en-US" sz="24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as-IN" sz="24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অপত্য কোষের ক্রোমসোম সংখ্যা মাতৃকোষের ক্রোমসোম সংখ্যার সমান </a:t>
            </a:r>
            <a:endParaRPr lang="en-US" sz="2400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202122"/>
                </a:solidFill>
                <a:latin typeface="Arial" panose="020B0604020202020204" pitchFamily="34" charset="0"/>
              </a:rPr>
              <a:t>     </a:t>
            </a:r>
            <a:r>
              <a:rPr lang="as-IN" sz="24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হয়ে থাকে। </a:t>
            </a:r>
            <a:endParaRPr lang="en-US" sz="2400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as-IN" sz="24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৫| </a:t>
            </a:r>
            <a:r>
              <a:rPr lang="en-US" sz="24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as-IN" sz="24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অপত্য কোষ বৃদ্ধি পেয়ে মাতৃকোষের সমান আয়তনের হয়।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3450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041 L -1.79883 -0.00649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4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8575" y="0"/>
            <a:ext cx="12130919" cy="6858000"/>
            <a:chOff x="-28575" y="0"/>
            <a:chExt cx="12130919" cy="6858000"/>
          </a:xfrm>
        </p:grpSpPr>
        <p:sp>
          <p:nvSpPr>
            <p:cNvPr id="70" name="Rounded Rectangle 69"/>
            <p:cNvSpPr/>
            <p:nvPr/>
          </p:nvSpPr>
          <p:spPr>
            <a:xfrm>
              <a:off x="1092148" y="268456"/>
              <a:ext cx="10008008" cy="6400800"/>
            </a:xfrm>
            <a:prstGeom prst="roundRect">
              <a:avLst>
                <a:gd name="adj" fmla="val 2381"/>
              </a:avLst>
            </a:prstGeom>
            <a:solidFill>
              <a:schemeClr val="accent2">
                <a:lumMod val="50000"/>
                <a:alpha val="75000"/>
              </a:schemeClr>
            </a:solidFill>
            <a:ln>
              <a:noFill/>
            </a:ln>
            <a:effectLst>
              <a:outerShdw dist="50800" dir="5400000"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-28575" y="0"/>
              <a:ext cx="12130919" cy="6858000"/>
            </a:xfrm>
            <a:prstGeom prst="roundRect">
              <a:avLst>
                <a:gd name="adj" fmla="val 2381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21088" y="457200"/>
              <a:ext cx="11482117" cy="59436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889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Triangle 72"/>
            <p:cNvSpPr/>
            <p:nvPr/>
          </p:nvSpPr>
          <p:spPr>
            <a:xfrm flipH="1" flipV="1">
              <a:off x="6734052" y="1466193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ight Triangle 73"/>
            <p:cNvSpPr/>
            <p:nvPr/>
          </p:nvSpPr>
          <p:spPr>
            <a:xfrm flipH="1" flipV="1">
              <a:off x="6765475" y="2438400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ight Triangle 74"/>
            <p:cNvSpPr/>
            <p:nvPr/>
          </p:nvSpPr>
          <p:spPr>
            <a:xfrm flipH="1" flipV="1">
              <a:off x="6740337" y="3429000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ight Triangle 75"/>
            <p:cNvSpPr/>
            <p:nvPr/>
          </p:nvSpPr>
          <p:spPr>
            <a:xfrm flipH="1" flipV="1">
              <a:off x="6715199" y="4451132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ight Triangle 76"/>
            <p:cNvSpPr/>
            <p:nvPr/>
          </p:nvSpPr>
          <p:spPr>
            <a:xfrm flipH="1" flipV="1">
              <a:off x="6727771" y="5425966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1693611" y="457257"/>
              <a:ext cx="209526" cy="5944305"/>
              <a:chOff x="10721340" y="457257"/>
              <a:chExt cx="175203" cy="5944305"/>
            </a:xfrm>
          </p:grpSpPr>
          <p:sp>
            <p:nvSpPr>
              <p:cNvPr id="79" name="Flowchart: Process 78"/>
              <p:cNvSpPr/>
              <p:nvPr/>
            </p:nvSpPr>
            <p:spPr>
              <a:xfrm>
                <a:off x="10721340" y="457257"/>
                <a:ext cx="175203" cy="987552"/>
              </a:xfrm>
              <a:prstGeom prst="flowChartProcess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Process 79"/>
              <p:cNvSpPr/>
              <p:nvPr/>
            </p:nvSpPr>
            <p:spPr>
              <a:xfrm>
                <a:off x="10721340" y="1463623"/>
                <a:ext cx="175203" cy="987552"/>
              </a:xfrm>
              <a:prstGeom prst="flowChartProcess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lowchart: Process 80"/>
              <p:cNvSpPr/>
              <p:nvPr/>
            </p:nvSpPr>
            <p:spPr>
              <a:xfrm>
                <a:off x="10721340" y="2453404"/>
                <a:ext cx="175203" cy="987552"/>
              </a:xfrm>
              <a:prstGeom prst="flowChartProcess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lowchart: Process 81"/>
              <p:cNvSpPr/>
              <p:nvPr/>
            </p:nvSpPr>
            <p:spPr>
              <a:xfrm>
                <a:off x="10721340" y="3444766"/>
                <a:ext cx="175203" cy="987552"/>
              </a:xfrm>
              <a:prstGeom prst="flowChart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lowchart: Process 82"/>
              <p:cNvSpPr/>
              <p:nvPr/>
            </p:nvSpPr>
            <p:spPr>
              <a:xfrm>
                <a:off x="10721340" y="4423410"/>
                <a:ext cx="175203" cy="987552"/>
              </a:xfrm>
              <a:prstGeom prst="flowChartProcess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lowchart: Process 83"/>
              <p:cNvSpPr/>
              <p:nvPr/>
            </p:nvSpPr>
            <p:spPr>
              <a:xfrm>
                <a:off x="10721340" y="5414010"/>
                <a:ext cx="175203" cy="987552"/>
              </a:xfrm>
              <a:prstGeom prst="flowChartProcess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709448"/>
              <a:ext cx="735308" cy="77302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1700578"/>
              <a:ext cx="735308" cy="77302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2691708"/>
              <a:ext cx="735308" cy="77302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3682837"/>
              <a:ext cx="735308" cy="773020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4673966"/>
              <a:ext cx="735308" cy="773020"/>
            </a:xfrm>
            <a:prstGeom prst="rect">
              <a:avLst/>
            </a:prstGeom>
          </p:spPr>
        </p:pic>
        <p:grpSp>
          <p:nvGrpSpPr>
            <p:cNvPr id="90" name="Group 89"/>
            <p:cNvGrpSpPr/>
            <p:nvPr/>
          </p:nvGrpSpPr>
          <p:grpSpPr>
            <a:xfrm>
              <a:off x="408517" y="457200"/>
              <a:ext cx="11507258" cy="5943600"/>
              <a:chOff x="1051034" y="914400"/>
              <a:chExt cx="9622222" cy="5943600"/>
            </a:xfrm>
          </p:grpSpPr>
          <p:sp>
            <p:nvSpPr>
              <p:cNvPr id="91" name="Flowchart: Process 90"/>
              <p:cNvSpPr/>
              <p:nvPr/>
            </p:nvSpPr>
            <p:spPr>
              <a:xfrm>
                <a:off x="1051034" y="914400"/>
                <a:ext cx="9601200" cy="5943600"/>
              </a:xfrm>
              <a:prstGeom prst="flowChartProcess">
                <a:avLst/>
              </a:prstGeom>
              <a:gradFill>
                <a:gsLst>
                  <a:gs pos="100000">
                    <a:srgbClr val="F3F6F9"/>
                  </a:gs>
                  <a:gs pos="0">
                    <a:schemeClr val="bg1">
                      <a:lumMod val="6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lowchart: Process 91"/>
              <p:cNvSpPr/>
              <p:nvPr/>
            </p:nvSpPr>
            <p:spPr>
              <a:xfrm>
                <a:off x="10531366" y="914400"/>
                <a:ext cx="141890" cy="5943600"/>
              </a:xfrm>
              <a:prstGeom prst="flowChartProcess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1" y="228599"/>
              <a:ext cx="971550" cy="6315075"/>
              <a:chOff x="943292" y="539532"/>
              <a:chExt cx="627024" cy="5721826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943292" y="539532"/>
                <a:ext cx="627024" cy="228600"/>
                <a:chOff x="943292" y="539532"/>
                <a:chExt cx="627024" cy="228600"/>
              </a:xfrm>
            </p:grpSpPr>
            <p:sp>
              <p:nvSpPr>
                <p:cNvPr id="131" name="Flowchart: Connector 130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lowchart: Terminator 131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Flowchart: Terminator 132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943292" y="1149890"/>
                <a:ext cx="627024" cy="228600"/>
                <a:chOff x="943292" y="539532"/>
                <a:chExt cx="627024" cy="228600"/>
              </a:xfrm>
            </p:grpSpPr>
            <p:sp>
              <p:nvSpPr>
                <p:cNvPr id="128" name="Flowchart: Connector 127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Flowchart: Terminator 128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lowchart: Terminator 129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943292" y="1760248"/>
                <a:ext cx="627024" cy="228600"/>
                <a:chOff x="943292" y="539532"/>
                <a:chExt cx="627024" cy="228600"/>
              </a:xfrm>
            </p:grpSpPr>
            <p:sp>
              <p:nvSpPr>
                <p:cNvPr id="125" name="Flowchart: Connector 124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lowchart: Terminator 125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lowchart: Terminator 126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943292" y="2370606"/>
                <a:ext cx="627024" cy="228600"/>
                <a:chOff x="943292" y="539532"/>
                <a:chExt cx="627024" cy="228600"/>
              </a:xfrm>
            </p:grpSpPr>
            <p:sp>
              <p:nvSpPr>
                <p:cNvPr id="122" name="Flowchart: Connector 121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Flowchart: Terminator 122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lowchart: Terminator 123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943292" y="4201680"/>
                <a:ext cx="627024" cy="228600"/>
                <a:chOff x="943292" y="539532"/>
                <a:chExt cx="627024" cy="228600"/>
              </a:xfrm>
            </p:grpSpPr>
            <p:sp>
              <p:nvSpPr>
                <p:cNvPr id="119" name="Flowchart: Connector 118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lowchart: Terminator 119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Flowchart: Terminator 120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943292" y="4812038"/>
                <a:ext cx="627024" cy="228600"/>
                <a:chOff x="943292" y="539532"/>
                <a:chExt cx="627024" cy="228600"/>
              </a:xfrm>
            </p:grpSpPr>
            <p:sp>
              <p:nvSpPr>
                <p:cNvPr id="116" name="Flowchart: Connector 115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Flowchart: Terminator 116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lowchart: Terminator 117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943292" y="5422396"/>
                <a:ext cx="627024" cy="228600"/>
                <a:chOff x="943292" y="539532"/>
                <a:chExt cx="627024" cy="228600"/>
              </a:xfrm>
            </p:grpSpPr>
            <p:sp>
              <p:nvSpPr>
                <p:cNvPr id="113" name="Flowchart: Connector 112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lowchart: Terminator 113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lowchart: Terminator 114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943292" y="6032758"/>
                <a:ext cx="627024" cy="228600"/>
                <a:chOff x="943292" y="539532"/>
                <a:chExt cx="627024" cy="228600"/>
              </a:xfrm>
            </p:grpSpPr>
            <p:sp>
              <p:nvSpPr>
                <p:cNvPr id="110" name="Flowchart: Connector 109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lowchart: Terminator 110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lowchart: Terminator 111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943292" y="2980964"/>
                <a:ext cx="627024" cy="228600"/>
                <a:chOff x="943292" y="539532"/>
                <a:chExt cx="627024" cy="228600"/>
              </a:xfrm>
            </p:grpSpPr>
            <p:sp>
              <p:nvSpPr>
                <p:cNvPr id="107" name="Flowchart: Connector 106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Flowchart: Terminator 107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lowchart: Terminator 108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943292" y="3591322"/>
                <a:ext cx="627024" cy="228600"/>
                <a:chOff x="943292" y="539532"/>
                <a:chExt cx="627024" cy="228600"/>
              </a:xfrm>
            </p:grpSpPr>
            <p:sp>
              <p:nvSpPr>
                <p:cNvPr id="104" name="Flowchart: Connector 103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Flowchart: Terminator 104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Flowchart: Terminator 105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9" name="TextBox 68"/>
          <p:cNvSpPr txBox="1"/>
          <p:nvPr/>
        </p:nvSpPr>
        <p:spPr>
          <a:xfrm>
            <a:off x="12058958" y="5993676"/>
            <a:ext cx="998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আহমদ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কবির</a:t>
            </a:r>
            <a:r>
              <a:rPr lang="en-US" dirty="0">
                <a:solidFill>
                  <a:srgbClr val="FF0000"/>
                </a:solidFill>
              </a:rPr>
              <a:t> ,</a:t>
            </a:r>
            <a:r>
              <a:rPr lang="en-US" dirty="0" err="1">
                <a:solidFill>
                  <a:srgbClr val="FF0000"/>
                </a:solidFill>
              </a:rPr>
              <a:t>সহকারি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প্রধান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শিক্ষক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আর.কে.নুরুল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আমিন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চৌধুরী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উচ্চ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বিদ্যালয়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চকরিয়া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কক্সবাজার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905095" y="419276"/>
            <a:ext cx="4648355" cy="132343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257300" y="1867076"/>
            <a:ext cx="10306049" cy="255454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কোষ</a:t>
            </a:r>
            <a:r>
              <a:rPr lang="en-US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বিভাজন</a:t>
            </a:r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কি</a:t>
            </a:r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 ? </a:t>
            </a:r>
            <a:r>
              <a:rPr lang="en-US" sz="8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র্বণনা</a:t>
            </a:r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কর</a:t>
            </a:r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675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041 L -1.79883 -0.00649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4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8575" y="0"/>
            <a:ext cx="12130919" cy="6858000"/>
            <a:chOff x="-28575" y="0"/>
            <a:chExt cx="12130919" cy="6858000"/>
          </a:xfrm>
        </p:grpSpPr>
        <p:sp>
          <p:nvSpPr>
            <p:cNvPr id="70" name="Rounded Rectangle 69"/>
            <p:cNvSpPr/>
            <p:nvPr/>
          </p:nvSpPr>
          <p:spPr>
            <a:xfrm>
              <a:off x="1092148" y="268456"/>
              <a:ext cx="10008008" cy="6400800"/>
            </a:xfrm>
            <a:prstGeom prst="roundRect">
              <a:avLst>
                <a:gd name="adj" fmla="val 2381"/>
              </a:avLst>
            </a:prstGeom>
            <a:solidFill>
              <a:schemeClr val="accent2">
                <a:lumMod val="50000"/>
                <a:alpha val="75000"/>
              </a:schemeClr>
            </a:solidFill>
            <a:ln>
              <a:noFill/>
            </a:ln>
            <a:effectLst>
              <a:outerShdw dist="50800" dir="5400000"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-28575" y="0"/>
              <a:ext cx="12130919" cy="6858000"/>
            </a:xfrm>
            <a:prstGeom prst="roundRect">
              <a:avLst>
                <a:gd name="adj" fmla="val 2381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21088" y="457200"/>
              <a:ext cx="11482117" cy="59436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889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Triangle 72"/>
            <p:cNvSpPr/>
            <p:nvPr/>
          </p:nvSpPr>
          <p:spPr>
            <a:xfrm flipH="1" flipV="1">
              <a:off x="6734052" y="1466193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ight Triangle 73"/>
            <p:cNvSpPr/>
            <p:nvPr/>
          </p:nvSpPr>
          <p:spPr>
            <a:xfrm flipH="1" flipV="1">
              <a:off x="6765475" y="2438400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ight Triangle 74"/>
            <p:cNvSpPr/>
            <p:nvPr/>
          </p:nvSpPr>
          <p:spPr>
            <a:xfrm flipH="1" flipV="1">
              <a:off x="6740337" y="3429000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ight Triangle 75"/>
            <p:cNvSpPr/>
            <p:nvPr/>
          </p:nvSpPr>
          <p:spPr>
            <a:xfrm flipH="1" flipV="1">
              <a:off x="6715199" y="4451132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ight Triangle 76"/>
            <p:cNvSpPr/>
            <p:nvPr/>
          </p:nvSpPr>
          <p:spPr>
            <a:xfrm flipH="1" flipV="1">
              <a:off x="6727771" y="5425966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1693611" y="457257"/>
              <a:ext cx="209526" cy="5944305"/>
              <a:chOff x="10721340" y="457257"/>
              <a:chExt cx="175203" cy="5944305"/>
            </a:xfrm>
          </p:grpSpPr>
          <p:sp>
            <p:nvSpPr>
              <p:cNvPr id="79" name="Flowchart: Process 78"/>
              <p:cNvSpPr/>
              <p:nvPr/>
            </p:nvSpPr>
            <p:spPr>
              <a:xfrm>
                <a:off x="10721340" y="457257"/>
                <a:ext cx="175203" cy="987552"/>
              </a:xfrm>
              <a:prstGeom prst="flowChartProcess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Process 79"/>
              <p:cNvSpPr/>
              <p:nvPr/>
            </p:nvSpPr>
            <p:spPr>
              <a:xfrm>
                <a:off x="10721340" y="1463623"/>
                <a:ext cx="175203" cy="987552"/>
              </a:xfrm>
              <a:prstGeom prst="flowChartProcess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lowchart: Process 80"/>
              <p:cNvSpPr/>
              <p:nvPr/>
            </p:nvSpPr>
            <p:spPr>
              <a:xfrm>
                <a:off x="10721340" y="2453404"/>
                <a:ext cx="175203" cy="987552"/>
              </a:xfrm>
              <a:prstGeom prst="flowChartProcess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lowchart: Process 81"/>
              <p:cNvSpPr/>
              <p:nvPr/>
            </p:nvSpPr>
            <p:spPr>
              <a:xfrm>
                <a:off x="10721340" y="3444766"/>
                <a:ext cx="175203" cy="987552"/>
              </a:xfrm>
              <a:prstGeom prst="flowChart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lowchart: Process 82"/>
              <p:cNvSpPr/>
              <p:nvPr/>
            </p:nvSpPr>
            <p:spPr>
              <a:xfrm>
                <a:off x="10721340" y="4423410"/>
                <a:ext cx="175203" cy="987552"/>
              </a:xfrm>
              <a:prstGeom prst="flowChartProcess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lowchart: Process 83"/>
              <p:cNvSpPr/>
              <p:nvPr/>
            </p:nvSpPr>
            <p:spPr>
              <a:xfrm>
                <a:off x="10721340" y="5414010"/>
                <a:ext cx="175203" cy="987552"/>
              </a:xfrm>
              <a:prstGeom prst="flowChartProcess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709448"/>
              <a:ext cx="735308" cy="77302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1700578"/>
              <a:ext cx="735308" cy="77302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2691708"/>
              <a:ext cx="735308" cy="77302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3682837"/>
              <a:ext cx="735308" cy="773020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4673966"/>
              <a:ext cx="735308" cy="773020"/>
            </a:xfrm>
            <a:prstGeom prst="rect">
              <a:avLst/>
            </a:prstGeom>
          </p:spPr>
        </p:pic>
        <p:grpSp>
          <p:nvGrpSpPr>
            <p:cNvPr id="90" name="Group 89"/>
            <p:cNvGrpSpPr/>
            <p:nvPr/>
          </p:nvGrpSpPr>
          <p:grpSpPr>
            <a:xfrm>
              <a:off x="408517" y="457200"/>
              <a:ext cx="11507258" cy="5943600"/>
              <a:chOff x="1051034" y="914400"/>
              <a:chExt cx="9622222" cy="5943600"/>
            </a:xfrm>
          </p:grpSpPr>
          <p:sp>
            <p:nvSpPr>
              <p:cNvPr id="91" name="Flowchart: Process 90"/>
              <p:cNvSpPr/>
              <p:nvPr/>
            </p:nvSpPr>
            <p:spPr>
              <a:xfrm>
                <a:off x="1051034" y="914400"/>
                <a:ext cx="9601200" cy="5943600"/>
              </a:xfrm>
              <a:prstGeom prst="flowChartProcess">
                <a:avLst/>
              </a:prstGeom>
              <a:gradFill>
                <a:gsLst>
                  <a:gs pos="100000">
                    <a:srgbClr val="F3F6F9"/>
                  </a:gs>
                  <a:gs pos="0">
                    <a:schemeClr val="bg1">
                      <a:lumMod val="6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lowchart: Process 91"/>
              <p:cNvSpPr/>
              <p:nvPr/>
            </p:nvSpPr>
            <p:spPr>
              <a:xfrm>
                <a:off x="10531366" y="914400"/>
                <a:ext cx="141890" cy="5943600"/>
              </a:xfrm>
              <a:prstGeom prst="flowChartProcess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1" y="228599"/>
              <a:ext cx="971550" cy="6315075"/>
              <a:chOff x="943292" y="539532"/>
              <a:chExt cx="627024" cy="5721826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943292" y="539532"/>
                <a:ext cx="627024" cy="228600"/>
                <a:chOff x="943292" y="539532"/>
                <a:chExt cx="627024" cy="228600"/>
              </a:xfrm>
            </p:grpSpPr>
            <p:sp>
              <p:nvSpPr>
                <p:cNvPr id="131" name="Flowchart: Connector 130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lowchart: Terminator 131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Flowchart: Terminator 132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943292" y="1149890"/>
                <a:ext cx="627024" cy="228600"/>
                <a:chOff x="943292" y="539532"/>
                <a:chExt cx="627024" cy="228600"/>
              </a:xfrm>
            </p:grpSpPr>
            <p:sp>
              <p:nvSpPr>
                <p:cNvPr id="128" name="Flowchart: Connector 127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Flowchart: Terminator 128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lowchart: Terminator 129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943292" y="1760248"/>
                <a:ext cx="627024" cy="228600"/>
                <a:chOff x="943292" y="539532"/>
                <a:chExt cx="627024" cy="228600"/>
              </a:xfrm>
            </p:grpSpPr>
            <p:sp>
              <p:nvSpPr>
                <p:cNvPr id="125" name="Flowchart: Connector 124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lowchart: Terminator 125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lowchart: Terminator 126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943292" y="2370606"/>
                <a:ext cx="627024" cy="228600"/>
                <a:chOff x="943292" y="539532"/>
                <a:chExt cx="627024" cy="228600"/>
              </a:xfrm>
            </p:grpSpPr>
            <p:sp>
              <p:nvSpPr>
                <p:cNvPr id="122" name="Flowchart: Connector 121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Flowchart: Terminator 122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lowchart: Terminator 123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943292" y="4201680"/>
                <a:ext cx="627024" cy="228600"/>
                <a:chOff x="943292" y="539532"/>
                <a:chExt cx="627024" cy="228600"/>
              </a:xfrm>
            </p:grpSpPr>
            <p:sp>
              <p:nvSpPr>
                <p:cNvPr id="119" name="Flowchart: Connector 118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lowchart: Terminator 119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Flowchart: Terminator 120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943292" y="4812038"/>
                <a:ext cx="627024" cy="228600"/>
                <a:chOff x="943292" y="539532"/>
                <a:chExt cx="627024" cy="228600"/>
              </a:xfrm>
            </p:grpSpPr>
            <p:sp>
              <p:nvSpPr>
                <p:cNvPr id="116" name="Flowchart: Connector 115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Flowchart: Terminator 116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lowchart: Terminator 117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943292" y="5422396"/>
                <a:ext cx="627024" cy="228600"/>
                <a:chOff x="943292" y="539532"/>
                <a:chExt cx="627024" cy="228600"/>
              </a:xfrm>
            </p:grpSpPr>
            <p:sp>
              <p:nvSpPr>
                <p:cNvPr id="113" name="Flowchart: Connector 112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lowchart: Terminator 113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lowchart: Terminator 114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943292" y="6032758"/>
                <a:ext cx="627024" cy="228600"/>
                <a:chOff x="943292" y="539532"/>
                <a:chExt cx="627024" cy="228600"/>
              </a:xfrm>
            </p:grpSpPr>
            <p:sp>
              <p:nvSpPr>
                <p:cNvPr id="110" name="Flowchart: Connector 109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lowchart: Terminator 110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lowchart: Terminator 111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943292" y="2980964"/>
                <a:ext cx="627024" cy="228600"/>
                <a:chOff x="943292" y="539532"/>
                <a:chExt cx="627024" cy="228600"/>
              </a:xfrm>
            </p:grpSpPr>
            <p:sp>
              <p:nvSpPr>
                <p:cNvPr id="107" name="Flowchart: Connector 106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Flowchart: Terminator 107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lowchart: Terminator 108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943292" y="3591322"/>
                <a:ext cx="627024" cy="228600"/>
                <a:chOff x="943292" y="539532"/>
                <a:chExt cx="627024" cy="228600"/>
              </a:xfrm>
            </p:grpSpPr>
            <p:sp>
              <p:nvSpPr>
                <p:cNvPr id="104" name="Flowchart: Connector 103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Flowchart: Terminator 104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Flowchart: Terminator 105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9" name="TextBox 68"/>
          <p:cNvSpPr txBox="1"/>
          <p:nvPr/>
        </p:nvSpPr>
        <p:spPr>
          <a:xfrm>
            <a:off x="12058958" y="5993676"/>
            <a:ext cx="998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আহমদ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কবির</a:t>
            </a:r>
            <a:r>
              <a:rPr lang="en-US" dirty="0">
                <a:solidFill>
                  <a:srgbClr val="FF0000"/>
                </a:solidFill>
              </a:rPr>
              <a:t> ,</a:t>
            </a:r>
            <a:r>
              <a:rPr lang="en-US" dirty="0" err="1">
                <a:solidFill>
                  <a:srgbClr val="FF0000"/>
                </a:solidFill>
              </a:rPr>
              <a:t>সহকারি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প্রধান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শিক্ষক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আর.কে.নুরুল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আমিন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চৌধুরী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উচ্চ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বিদ্যালয়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চকরিয়া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কক্সবাজার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905095" y="419276"/>
            <a:ext cx="5696105" cy="132343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257300" y="2552876"/>
            <a:ext cx="10306049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পাঁচ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 (৫)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জন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করে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দল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গঠন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কর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238250" y="3619676"/>
            <a:ext cx="10306049" cy="175432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মাইটোসিসের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পর্যায়সমুহ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চিত্রসহ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র্বণনা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দাও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229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041 L -1.79883 -0.00649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4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>
          <a:xfrm>
            <a:off x="175862" y="124848"/>
            <a:ext cx="11788229" cy="6544408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  <a:alpha val="75000"/>
            </a:schemeClr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121938" y="84992"/>
            <a:ext cx="11788229" cy="6544408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93486" y="323850"/>
            <a:ext cx="11252401" cy="607695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Triangle 72"/>
          <p:cNvSpPr/>
          <p:nvPr/>
        </p:nvSpPr>
        <p:spPr>
          <a:xfrm flipH="1" flipV="1">
            <a:off x="6170504" y="1462090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Triangle 73"/>
          <p:cNvSpPr/>
          <p:nvPr/>
        </p:nvSpPr>
        <p:spPr>
          <a:xfrm flipH="1" flipV="1">
            <a:off x="6196780" y="2434297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Triangle 74"/>
          <p:cNvSpPr/>
          <p:nvPr/>
        </p:nvSpPr>
        <p:spPr>
          <a:xfrm flipH="1" flipV="1">
            <a:off x="6175760" y="3424897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Triangle 75"/>
          <p:cNvSpPr/>
          <p:nvPr/>
        </p:nvSpPr>
        <p:spPr>
          <a:xfrm flipH="1" flipV="1">
            <a:off x="6154740" y="4447029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Triangle 76"/>
          <p:cNvSpPr/>
          <p:nvPr/>
        </p:nvSpPr>
        <p:spPr>
          <a:xfrm flipH="1" flipV="1">
            <a:off x="6165252" y="5421863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10704883" y="323891"/>
            <a:ext cx="205334" cy="6077671"/>
            <a:chOff x="10721340" y="457257"/>
            <a:chExt cx="175203" cy="5944305"/>
          </a:xfrm>
        </p:grpSpPr>
        <p:sp>
          <p:nvSpPr>
            <p:cNvPr id="79" name="Flowchart: Process 78"/>
            <p:cNvSpPr/>
            <p:nvPr/>
          </p:nvSpPr>
          <p:spPr>
            <a:xfrm>
              <a:off x="10721340" y="457257"/>
              <a:ext cx="175203" cy="987552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Process 79"/>
            <p:cNvSpPr/>
            <p:nvPr/>
          </p:nvSpPr>
          <p:spPr>
            <a:xfrm>
              <a:off x="10721340" y="1463623"/>
              <a:ext cx="175203" cy="987552"/>
            </a:xfrm>
            <a:prstGeom prst="flowChartProces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Process 80"/>
            <p:cNvSpPr/>
            <p:nvPr/>
          </p:nvSpPr>
          <p:spPr>
            <a:xfrm>
              <a:off x="10721340" y="2453404"/>
              <a:ext cx="175203" cy="987552"/>
            </a:xfrm>
            <a:prstGeom prst="flowChartProcess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Process 81"/>
            <p:cNvSpPr/>
            <p:nvPr/>
          </p:nvSpPr>
          <p:spPr>
            <a:xfrm>
              <a:off x="10721340" y="3444766"/>
              <a:ext cx="175203" cy="987552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Process 82"/>
            <p:cNvSpPr/>
            <p:nvPr/>
          </p:nvSpPr>
          <p:spPr>
            <a:xfrm>
              <a:off x="10721340" y="4423410"/>
              <a:ext cx="175203" cy="987552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lowchart: Process 83"/>
            <p:cNvSpPr/>
            <p:nvPr/>
          </p:nvSpPr>
          <p:spPr>
            <a:xfrm>
              <a:off x="10721340" y="5414010"/>
              <a:ext cx="175203" cy="987552"/>
            </a:xfrm>
            <a:prstGeom prst="flowChartProcess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692105"/>
            <a:ext cx="720596" cy="79036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1683235"/>
            <a:ext cx="720596" cy="79036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2674365"/>
            <a:ext cx="720596" cy="79036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3665494"/>
            <a:ext cx="720596" cy="79036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4656623"/>
            <a:ext cx="720596" cy="790363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381000" y="323850"/>
            <a:ext cx="11277039" cy="6076950"/>
            <a:chOff x="1051034" y="914400"/>
            <a:chExt cx="9622222" cy="5943600"/>
          </a:xfrm>
        </p:grpSpPr>
        <p:sp>
          <p:nvSpPr>
            <p:cNvPr id="91" name="Flowchart: Process 90"/>
            <p:cNvSpPr/>
            <p:nvPr/>
          </p:nvSpPr>
          <p:spPr>
            <a:xfrm>
              <a:off x="1051034" y="914400"/>
              <a:ext cx="9601200" cy="5943600"/>
            </a:xfrm>
            <a:prstGeom prst="flowChartProcess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lowchart: Process 91"/>
            <p:cNvSpPr/>
            <p:nvPr/>
          </p:nvSpPr>
          <p:spPr>
            <a:xfrm>
              <a:off x="10531366" y="914400"/>
              <a:ext cx="141890" cy="5943600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20953" y="290098"/>
            <a:ext cx="575834" cy="6148802"/>
            <a:chOff x="943292" y="539532"/>
            <a:chExt cx="627024" cy="5721826"/>
          </a:xfrm>
        </p:grpSpPr>
        <p:grpSp>
          <p:nvGrpSpPr>
            <p:cNvPr id="94" name="Group 93"/>
            <p:cNvGrpSpPr/>
            <p:nvPr/>
          </p:nvGrpSpPr>
          <p:grpSpPr>
            <a:xfrm>
              <a:off x="943292" y="539532"/>
              <a:ext cx="627024" cy="228600"/>
              <a:chOff x="943292" y="539532"/>
              <a:chExt cx="627024" cy="228600"/>
            </a:xfrm>
          </p:grpSpPr>
          <p:sp>
            <p:nvSpPr>
              <p:cNvPr id="131" name="Flowchart: Connector 130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lowchart: Terminator 131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lowchart: Terminator 132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943292" y="1149890"/>
              <a:ext cx="627024" cy="228600"/>
              <a:chOff x="943292" y="539532"/>
              <a:chExt cx="627024" cy="228600"/>
            </a:xfrm>
          </p:grpSpPr>
          <p:sp>
            <p:nvSpPr>
              <p:cNvPr id="128" name="Flowchart: Connector 127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lowchart: Terminator 128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lowchart: Terminator 129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943292" y="1760248"/>
              <a:ext cx="627024" cy="228600"/>
              <a:chOff x="943292" y="539532"/>
              <a:chExt cx="627024" cy="228600"/>
            </a:xfrm>
          </p:grpSpPr>
          <p:sp>
            <p:nvSpPr>
              <p:cNvPr id="125" name="Flowchart: Connector 124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lowchart: Terminator 125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lowchart: Terminator 126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943292" y="2370606"/>
              <a:ext cx="627024" cy="228600"/>
              <a:chOff x="943292" y="539532"/>
              <a:chExt cx="627024" cy="228600"/>
            </a:xfrm>
          </p:grpSpPr>
          <p:sp>
            <p:nvSpPr>
              <p:cNvPr id="122" name="Flowchart: Connector 121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lowchart: Terminator 122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lowchart: Terminator 123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943292" y="4201680"/>
              <a:ext cx="627024" cy="228600"/>
              <a:chOff x="943292" y="539532"/>
              <a:chExt cx="627024" cy="228600"/>
            </a:xfrm>
          </p:grpSpPr>
          <p:sp>
            <p:nvSpPr>
              <p:cNvPr id="119" name="Flowchart: Connector 118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lowchart: Terminator 119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lowchart: Terminator 120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943292" y="4812038"/>
              <a:ext cx="627024" cy="228600"/>
              <a:chOff x="943292" y="539532"/>
              <a:chExt cx="627024" cy="228600"/>
            </a:xfrm>
          </p:grpSpPr>
          <p:sp>
            <p:nvSpPr>
              <p:cNvPr id="116" name="Flowchart: Connector 115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lowchart: Terminator 116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lowchart: Terminator 117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943292" y="5422396"/>
              <a:ext cx="627024" cy="228600"/>
              <a:chOff x="943292" y="539532"/>
              <a:chExt cx="627024" cy="228600"/>
            </a:xfrm>
          </p:grpSpPr>
          <p:sp>
            <p:nvSpPr>
              <p:cNvPr id="113" name="Flowchart: Connector 112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lowchart: Terminator 113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lowchart: Terminator 114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943292" y="6032758"/>
              <a:ext cx="627024" cy="228600"/>
              <a:chOff x="943292" y="539532"/>
              <a:chExt cx="627024" cy="228600"/>
            </a:xfrm>
          </p:grpSpPr>
          <p:sp>
            <p:nvSpPr>
              <p:cNvPr id="110" name="Flowchart: Connector 109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lowchart: Terminator 110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lowchart: Terminator 111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943292" y="2980964"/>
              <a:ext cx="627024" cy="228600"/>
              <a:chOff x="943292" y="539532"/>
              <a:chExt cx="627024" cy="228600"/>
            </a:xfrm>
          </p:grpSpPr>
          <p:sp>
            <p:nvSpPr>
              <p:cNvPr id="107" name="Flowchart: Connector 106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Terminator 107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lowchart: Terminator 108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943292" y="3591322"/>
              <a:ext cx="627024" cy="228600"/>
              <a:chOff x="943292" y="539532"/>
              <a:chExt cx="627024" cy="228600"/>
            </a:xfrm>
          </p:grpSpPr>
          <p:sp>
            <p:nvSpPr>
              <p:cNvPr id="104" name="Flowchart: Connector 103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lowchart: Terminator 104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Terminator 105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12058958" y="5967887"/>
            <a:ext cx="998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আহমদ</a:t>
            </a:r>
            <a:r>
              <a:rPr lang="en-US" dirty="0"/>
              <a:t> </a:t>
            </a:r>
            <a:r>
              <a:rPr lang="en-US" dirty="0" err="1"/>
              <a:t>কবির</a:t>
            </a:r>
            <a:r>
              <a:rPr lang="en-US" dirty="0"/>
              <a:t> ,</a:t>
            </a:r>
            <a:r>
              <a:rPr lang="en-US" dirty="0" err="1"/>
              <a:t>সহকারি</a:t>
            </a:r>
            <a:r>
              <a:rPr lang="en-US" dirty="0"/>
              <a:t> </a:t>
            </a:r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, </a:t>
            </a:r>
            <a:r>
              <a:rPr lang="en-US" dirty="0" err="1"/>
              <a:t>আর.কে.নুরুল</a:t>
            </a:r>
            <a:r>
              <a:rPr lang="en-US" dirty="0"/>
              <a:t> </a:t>
            </a:r>
            <a:r>
              <a:rPr lang="en-US" dirty="0" err="1"/>
              <a:t>আমিন</a:t>
            </a:r>
            <a:r>
              <a:rPr lang="en-US" dirty="0"/>
              <a:t> </a:t>
            </a:r>
            <a:r>
              <a:rPr lang="en-US" dirty="0" err="1"/>
              <a:t>চৌধুরী</a:t>
            </a:r>
            <a:r>
              <a:rPr lang="en-US" dirty="0"/>
              <a:t> </a:t>
            </a:r>
            <a:r>
              <a:rPr lang="en-US" dirty="0" err="1"/>
              <a:t>উচ্চ</a:t>
            </a:r>
            <a:r>
              <a:rPr lang="en-US" dirty="0"/>
              <a:t> </a:t>
            </a:r>
            <a:r>
              <a:rPr lang="en-US" dirty="0" err="1"/>
              <a:t>বিদ্যালয়</a:t>
            </a:r>
            <a:r>
              <a:rPr lang="en-US" dirty="0"/>
              <a:t>, </a:t>
            </a:r>
            <a:r>
              <a:rPr lang="en-US" dirty="0" err="1"/>
              <a:t>চকরিয়া</a:t>
            </a:r>
            <a:r>
              <a:rPr lang="en-US" dirty="0"/>
              <a:t>, </a:t>
            </a:r>
            <a:r>
              <a:rPr lang="en-US" dirty="0" err="1"/>
              <a:t>কক্সবাজার</a:t>
            </a:r>
            <a:r>
              <a:rPr lang="en-US" dirty="0"/>
              <a:t>।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428750" y="2086731"/>
            <a:ext cx="5200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/>
              <a:t>কোষ</a:t>
            </a:r>
            <a:r>
              <a:rPr lang="en-US" sz="4800" dirty="0" smtClean="0"/>
              <a:t> </a:t>
            </a:r>
            <a:r>
              <a:rPr lang="en-US" sz="4800" dirty="0" err="1" smtClean="0"/>
              <a:t>বিভাজন</a:t>
            </a:r>
            <a:r>
              <a:rPr lang="en-US" sz="4800" dirty="0" smtClean="0"/>
              <a:t> </a:t>
            </a:r>
            <a:r>
              <a:rPr lang="en-US" sz="4800" dirty="0" err="1" smtClean="0"/>
              <a:t>কী</a:t>
            </a:r>
            <a:r>
              <a:rPr lang="en-US" sz="4800" dirty="0" smtClean="0"/>
              <a:t>?</a:t>
            </a:r>
            <a:endParaRPr lang="en-US" sz="4800" dirty="0"/>
          </a:p>
        </p:txBody>
      </p:sp>
      <p:sp>
        <p:nvSpPr>
          <p:cNvPr id="68" name="TextBox 67"/>
          <p:cNvSpPr txBox="1"/>
          <p:nvPr/>
        </p:nvSpPr>
        <p:spPr>
          <a:xfrm>
            <a:off x="3905095" y="419276"/>
            <a:ext cx="2972783" cy="132343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270624" y="3152539"/>
            <a:ext cx="6539876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মাইটোসিস</a:t>
            </a:r>
            <a:r>
              <a:rPr lang="en-US" sz="5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5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5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082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041 L -1.79883 -0.00649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4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  <p:bldP spid="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>
          <a:xfrm>
            <a:off x="175862" y="124848"/>
            <a:ext cx="11788229" cy="6544408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  <a:alpha val="75000"/>
            </a:schemeClr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121938" y="84992"/>
            <a:ext cx="11788229" cy="6544408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93486" y="323850"/>
            <a:ext cx="11252401" cy="607695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Triangle 72"/>
          <p:cNvSpPr/>
          <p:nvPr/>
        </p:nvSpPr>
        <p:spPr>
          <a:xfrm flipH="1" flipV="1">
            <a:off x="6170504" y="1462090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Triangle 73"/>
          <p:cNvSpPr/>
          <p:nvPr/>
        </p:nvSpPr>
        <p:spPr>
          <a:xfrm flipH="1" flipV="1">
            <a:off x="6196780" y="2434297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Triangle 74"/>
          <p:cNvSpPr/>
          <p:nvPr/>
        </p:nvSpPr>
        <p:spPr>
          <a:xfrm flipH="1" flipV="1">
            <a:off x="6175760" y="3424897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Triangle 75"/>
          <p:cNvSpPr/>
          <p:nvPr/>
        </p:nvSpPr>
        <p:spPr>
          <a:xfrm flipH="1" flipV="1">
            <a:off x="6154740" y="4447029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Triangle 76"/>
          <p:cNvSpPr/>
          <p:nvPr/>
        </p:nvSpPr>
        <p:spPr>
          <a:xfrm flipH="1" flipV="1">
            <a:off x="6165252" y="5421863"/>
            <a:ext cx="5036789" cy="186983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10704883" y="323891"/>
            <a:ext cx="205334" cy="6077671"/>
            <a:chOff x="10721340" y="457257"/>
            <a:chExt cx="175203" cy="5944305"/>
          </a:xfrm>
        </p:grpSpPr>
        <p:sp>
          <p:nvSpPr>
            <p:cNvPr id="79" name="Flowchart: Process 78"/>
            <p:cNvSpPr/>
            <p:nvPr/>
          </p:nvSpPr>
          <p:spPr>
            <a:xfrm>
              <a:off x="10721340" y="457257"/>
              <a:ext cx="175203" cy="987552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Process 79"/>
            <p:cNvSpPr/>
            <p:nvPr/>
          </p:nvSpPr>
          <p:spPr>
            <a:xfrm>
              <a:off x="10721340" y="1463623"/>
              <a:ext cx="175203" cy="987552"/>
            </a:xfrm>
            <a:prstGeom prst="flowChartProces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Process 80"/>
            <p:cNvSpPr/>
            <p:nvPr/>
          </p:nvSpPr>
          <p:spPr>
            <a:xfrm>
              <a:off x="10721340" y="2453404"/>
              <a:ext cx="175203" cy="987552"/>
            </a:xfrm>
            <a:prstGeom prst="flowChartProcess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Process 81"/>
            <p:cNvSpPr/>
            <p:nvPr/>
          </p:nvSpPr>
          <p:spPr>
            <a:xfrm>
              <a:off x="10721340" y="3444766"/>
              <a:ext cx="175203" cy="987552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Process 82"/>
            <p:cNvSpPr/>
            <p:nvPr/>
          </p:nvSpPr>
          <p:spPr>
            <a:xfrm>
              <a:off x="10721340" y="4423410"/>
              <a:ext cx="175203" cy="987552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lowchart: Process 83"/>
            <p:cNvSpPr/>
            <p:nvPr/>
          </p:nvSpPr>
          <p:spPr>
            <a:xfrm>
              <a:off x="10721340" y="5414010"/>
              <a:ext cx="175203" cy="987552"/>
            </a:xfrm>
            <a:prstGeom prst="flowChartProcess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692105"/>
            <a:ext cx="720596" cy="79036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1683235"/>
            <a:ext cx="720596" cy="79036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2674365"/>
            <a:ext cx="720596" cy="79036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3665494"/>
            <a:ext cx="720596" cy="79036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047939" y="4656623"/>
            <a:ext cx="720596" cy="790363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407504" y="297346"/>
            <a:ext cx="11277039" cy="6076950"/>
            <a:chOff x="1051034" y="914400"/>
            <a:chExt cx="9622222" cy="5943600"/>
          </a:xfrm>
        </p:grpSpPr>
        <p:sp>
          <p:nvSpPr>
            <p:cNvPr id="91" name="Flowchart: Process 90"/>
            <p:cNvSpPr/>
            <p:nvPr/>
          </p:nvSpPr>
          <p:spPr>
            <a:xfrm>
              <a:off x="1051034" y="914400"/>
              <a:ext cx="9601200" cy="5943600"/>
            </a:xfrm>
            <a:prstGeom prst="flowChartProcess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lowchart: Process 91"/>
            <p:cNvSpPr/>
            <p:nvPr/>
          </p:nvSpPr>
          <p:spPr>
            <a:xfrm>
              <a:off x="10531366" y="914400"/>
              <a:ext cx="141890" cy="5943600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20953" y="290098"/>
            <a:ext cx="575834" cy="6148802"/>
            <a:chOff x="943292" y="539532"/>
            <a:chExt cx="627024" cy="5721826"/>
          </a:xfrm>
        </p:grpSpPr>
        <p:grpSp>
          <p:nvGrpSpPr>
            <p:cNvPr id="94" name="Group 93"/>
            <p:cNvGrpSpPr/>
            <p:nvPr/>
          </p:nvGrpSpPr>
          <p:grpSpPr>
            <a:xfrm>
              <a:off x="943292" y="539532"/>
              <a:ext cx="627024" cy="228600"/>
              <a:chOff x="943292" y="539532"/>
              <a:chExt cx="627024" cy="228600"/>
            </a:xfrm>
          </p:grpSpPr>
          <p:sp>
            <p:nvSpPr>
              <p:cNvPr id="131" name="Flowchart: Connector 130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lowchart: Terminator 131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lowchart: Terminator 132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943292" y="1149890"/>
              <a:ext cx="627024" cy="228600"/>
              <a:chOff x="943292" y="539532"/>
              <a:chExt cx="627024" cy="228600"/>
            </a:xfrm>
          </p:grpSpPr>
          <p:sp>
            <p:nvSpPr>
              <p:cNvPr id="128" name="Flowchart: Connector 127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lowchart: Terminator 128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lowchart: Terminator 129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943292" y="1760248"/>
              <a:ext cx="627024" cy="228600"/>
              <a:chOff x="943292" y="539532"/>
              <a:chExt cx="627024" cy="228600"/>
            </a:xfrm>
          </p:grpSpPr>
          <p:sp>
            <p:nvSpPr>
              <p:cNvPr id="125" name="Flowchart: Connector 124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lowchart: Terminator 125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lowchart: Terminator 126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943292" y="2370606"/>
              <a:ext cx="627024" cy="228600"/>
              <a:chOff x="943292" y="539532"/>
              <a:chExt cx="627024" cy="228600"/>
            </a:xfrm>
          </p:grpSpPr>
          <p:sp>
            <p:nvSpPr>
              <p:cNvPr id="122" name="Flowchart: Connector 121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lowchart: Terminator 122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lowchart: Terminator 123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943292" y="4201680"/>
              <a:ext cx="627024" cy="228600"/>
              <a:chOff x="943292" y="539532"/>
              <a:chExt cx="627024" cy="228600"/>
            </a:xfrm>
          </p:grpSpPr>
          <p:sp>
            <p:nvSpPr>
              <p:cNvPr id="119" name="Flowchart: Connector 118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lowchart: Terminator 119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lowchart: Terminator 120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943292" y="4812038"/>
              <a:ext cx="627024" cy="228600"/>
              <a:chOff x="943292" y="539532"/>
              <a:chExt cx="627024" cy="228600"/>
            </a:xfrm>
          </p:grpSpPr>
          <p:sp>
            <p:nvSpPr>
              <p:cNvPr id="116" name="Flowchart: Connector 115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lowchart: Terminator 116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lowchart: Terminator 117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943292" y="5422396"/>
              <a:ext cx="627024" cy="228600"/>
              <a:chOff x="943292" y="539532"/>
              <a:chExt cx="627024" cy="228600"/>
            </a:xfrm>
          </p:grpSpPr>
          <p:sp>
            <p:nvSpPr>
              <p:cNvPr id="113" name="Flowchart: Connector 112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lowchart: Terminator 113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lowchart: Terminator 114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943292" y="6032758"/>
              <a:ext cx="627024" cy="228600"/>
              <a:chOff x="943292" y="539532"/>
              <a:chExt cx="627024" cy="228600"/>
            </a:xfrm>
          </p:grpSpPr>
          <p:sp>
            <p:nvSpPr>
              <p:cNvPr id="110" name="Flowchart: Connector 109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lowchart: Terminator 110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lowchart: Terminator 111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943292" y="2980964"/>
              <a:ext cx="627024" cy="228600"/>
              <a:chOff x="943292" y="539532"/>
              <a:chExt cx="627024" cy="228600"/>
            </a:xfrm>
          </p:grpSpPr>
          <p:sp>
            <p:nvSpPr>
              <p:cNvPr id="107" name="Flowchart: Connector 106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Terminator 107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lowchart: Terminator 108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943292" y="3591322"/>
              <a:ext cx="627024" cy="228600"/>
              <a:chOff x="943292" y="539532"/>
              <a:chExt cx="627024" cy="228600"/>
            </a:xfrm>
          </p:grpSpPr>
          <p:sp>
            <p:nvSpPr>
              <p:cNvPr id="104" name="Flowchart: Connector 103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lowchart: Terminator 104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Terminator 105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12058958" y="5967887"/>
            <a:ext cx="998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আহমদ</a:t>
            </a:r>
            <a:r>
              <a:rPr lang="en-US" dirty="0"/>
              <a:t> </a:t>
            </a:r>
            <a:r>
              <a:rPr lang="en-US" dirty="0" err="1"/>
              <a:t>কবির</a:t>
            </a:r>
            <a:r>
              <a:rPr lang="en-US" dirty="0"/>
              <a:t> ,</a:t>
            </a:r>
            <a:r>
              <a:rPr lang="en-US" dirty="0" err="1"/>
              <a:t>সহকারি</a:t>
            </a:r>
            <a:r>
              <a:rPr lang="en-US" dirty="0"/>
              <a:t> </a:t>
            </a:r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, </a:t>
            </a:r>
            <a:r>
              <a:rPr lang="en-US" dirty="0" err="1"/>
              <a:t>আর.কে.নুরুল</a:t>
            </a:r>
            <a:r>
              <a:rPr lang="en-US" dirty="0"/>
              <a:t> </a:t>
            </a:r>
            <a:r>
              <a:rPr lang="en-US" dirty="0" err="1"/>
              <a:t>আমিন</a:t>
            </a:r>
            <a:r>
              <a:rPr lang="en-US" dirty="0"/>
              <a:t> </a:t>
            </a:r>
            <a:r>
              <a:rPr lang="en-US" dirty="0" err="1"/>
              <a:t>চৌধুরী</a:t>
            </a:r>
            <a:r>
              <a:rPr lang="en-US" dirty="0"/>
              <a:t> </a:t>
            </a:r>
            <a:r>
              <a:rPr lang="en-US" dirty="0" err="1"/>
              <a:t>উচ্চ</a:t>
            </a:r>
            <a:r>
              <a:rPr lang="en-US" dirty="0"/>
              <a:t> </a:t>
            </a:r>
            <a:r>
              <a:rPr lang="en-US" dirty="0" err="1"/>
              <a:t>বিদ্যালয়</a:t>
            </a:r>
            <a:r>
              <a:rPr lang="en-US" dirty="0"/>
              <a:t>, </a:t>
            </a:r>
            <a:r>
              <a:rPr lang="en-US" dirty="0" err="1"/>
              <a:t>চকরিয়া</a:t>
            </a:r>
            <a:r>
              <a:rPr lang="en-US" dirty="0"/>
              <a:t>, </a:t>
            </a:r>
            <a:r>
              <a:rPr lang="en-US" dirty="0" err="1"/>
              <a:t>কক্সবাজার</a:t>
            </a:r>
            <a:r>
              <a:rPr lang="en-US" dirty="0"/>
              <a:t>।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257550" y="512042"/>
            <a:ext cx="6343650" cy="186204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009650" y="2838626"/>
            <a:ext cx="10306049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মাইটোসিসের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বিভিন্নপর্যায়সমুহ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চিহ্নিত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চিত্রসহ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র্বণনা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কর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678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041 L -1.79883 -0.00649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4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0" y="27709"/>
            <a:ext cx="12192000" cy="6830291"/>
            <a:chOff x="-6929" y="51954"/>
            <a:chExt cx="9150929" cy="6830291"/>
          </a:xfrm>
        </p:grpSpPr>
        <p:pic>
          <p:nvPicPr>
            <p:cNvPr id="18" name="Picture 17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19" name="Picture 18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20" name="Picture 19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21" name="Picture 20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266959" y="1092558"/>
            <a:ext cx="9362941" cy="5127938"/>
            <a:chOff x="1639806" y="1773631"/>
            <a:chExt cx="5967482" cy="3565311"/>
          </a:xfrm>
        </p:grpSpPr>
        <p:pic>
          <p:nvPicPr>
            <p:cNvPr id="44" name="d17a0a8278e5834a3e8c28c6be43feb5_rose.wmv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4"/>
            <a:stretch>
              <a:fillRect/>
            </a:stretch>
          </p:blipFill>
          <p:spPr>
            <a:xfrm>
              <a:off x="1639806" y="1773631"/>
              <a:ext cx="5967482" cy="35653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45" name="Group 44"/>
            <p:cNvGrpSpPr/>
            <p:nvPr/>
          </p:nvGrpSpPr>
          <p:grpSpPr>
            <a:xfrm>
              <a:off x="2909087" y="1960079"/>
              <a:ext cx="3446402" cy="2858113"/>
              <a:chOff x="1294524" y="4321343"/>
              <a:chExt cx="1774436" cy="1410309"/>
            </a:xfrm>
          </p:grpSpPr>
          <p:pic>
            <p:nvPicPr>
              <p:cNvPr id="46" name="Picture 59" descr="NNNROOS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215992">
                <a:off x="1752600" y="4321343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Picture 60" descr="NNNROOS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9530663">
                <a:off x="1294524" y="4483877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Picture 61" descr="NNNROOS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875833">
                <a:off x="2011685" y="4428974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7" descr="NNNROOS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524000" y="4367212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Rectangle 8"/>
          <p:cNvSpPr/>
          <p:nvPr/>
        </p:nvSpPr>
        <p:spPr>
          <a:xfrm>
            <a:off x="2174921" y="1114389"/>
            <a:ext cx="7843234" cy="24933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 err="1" smtClean="0">
                <a:ln/>
                <a:solidFill>
                  <a:schemeClr val="accent4"/>
                </a:solidFill>
                <a:latin typeface="Forte" pitchFamily="66" charset="0"/>
              </a:rPr>
              <a:t>সকলকে</a:t>
            </a:r>
            <a:r>
              <a:rPr lang="en-US" sz="7200" b="1" dirty="0" smtClean="0">
                <a:ln/>
                <a:solidFill>
                  <a:schemeClr val="accent4"/>
                </a:solidFill>
                <a:latin typeface="Forte" pitchFamily="66" charset="0"/>
              </a:rPr>
              <a:t> </a:t>
            </a:r>
            <a:r>
              <a:rPr lang="en-US" sz="7200" b="1" dirty="0" err="1" smtClean="0">
                <a:ln/>
                <a:solidFill>
                  <a:schemeClr val="accent4"/>
                </a:solidFill>
                <a:latin typeface="Forte" pitchFamily="66" charset="0"/>
              </a:rPr>
              <a:t>ধন্যবাদ</a:t>
            </a:r>
            <a:endParaRPr lang="en-US" sz="7200" b="1" dirty="0">
              <a:ln/>
              <a:solidFill>
                <a:schemeClr val="accent4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43918" y="289688"/>
            <a:ext cx="10818253" cy="6051028"/>
            <a:chOff x="422692" y="432563"/>
            <a:chExt cx="8092148" cy="6051028"/>
          </a:xfrm>
        </p:grpSpPr>
        <p:grpSp>
          <p:nvGrpSpPr>
            <p:cNvPr id="2" name="Group 1"/>
            <p:cNvGrpSpPr/>
            <p:nvPr/>
          </p:nvGrpSpPr>
          <p:grpSpPr>
            <a:xfrm>
              <a:off x="422692" y="4618474"/>
              <a:ext cx="1300367" cy="1723220"/>
              <a:chOff x="-158285" y="5292604"/>
              <a:chExt cx="1300367" cy="17232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0" y="5305425"/>
                <a:ext cx="1142082" cy="1681939"/>
                <a:chOff x="0" y="5305425"/>
                <a:chExt cx="1142082" cy="1681939"/>
              </a:xfrm>
            </p:grpSpPr>
            <p:pic>
              <p:nvPicPr>
                <p:cNvPr id="7" name="Picture 6" descr="38.gif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5305425"/>
                  <a:ext cx="866775" cy="1552575"/>
                </a:xfrm>
                <a:prstGeom prst="rect">
                  <a:avLst/>
                </a:prstGeom>
              </p:spPr>
            </p:pic>
            <p:pic>
              <p:nvPicPr>
                <p:cNvPr id="8" name="Picture 7" descr="4.gif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465479">
                  <a:off x="275307" y="5321064"/>
                  <a:ext cx="866775" cy="1666300"/>
                </a:xfrm>
                <a:prstGeom prst="rect">
                  <a:avLst/>
                </a:prstGeom>
              </p:spPr>
            </p:pic>
          </p:grpSp>
          <p:grpSp>
            <p:nvGrpSpPr>
              <p:cNvPr id="4" name="Group 3"/>
              <p:cNvGrpSpPr/>
              <p:nvPr/>
            </p:nvGrpSpPr>
            <p:grpSpPr>
              <a:xfrm>
                <a:off x="-158285" y="5292604"/>
                <a:ext cx="1230969" cy="1723220"/>
                <a:chOff x="7913031" y="5305425"/>
                <a:chExt cx="1230969" cy="1723220"/>
              </a:xfrm>
            </p:grpSpPr>
            <p:pic>
              <p:nvPicPr>
                <p:cNvPr id="5" name="Picture 4" descr="38.gif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77225" y="5305425"/>
                  <a:ext cx="866775" cy="1552575"/>
                </a:xfrm>
                <a:prstGeom prst="rect">
                  <a:avLst/>
                </a:prstGeom>
              </p:spPr>
            </p:pic>
            <p:pic>
              <p:nvPicPr>
                <p:cNvPr id="6" name="Picture 5" descr="4.gif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20741264">
                  <a:off x="7913031" y="5362345"/>
                  <a:ext cx="866775" cy="16663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2" name="Group 21"/>
            <p:cNvGrpSpPr/>
            <p:nvPr/>
          </p:nvGrpSpPr>
          <p:grpSpPr>
            <a:xfrm>
              <a:off x="7086600" y="4760371"/>
              <a:ext cx="1300367" cy="1723220"/>
              <a:chOff x="-158285" y="5292604"/>
              <a:chExt cx="1300367" cy="172322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0" y="5305425"/>
                <a:ext cx="1142082" cy="1681939"/>
                <a:chOff x="0" y="5305425"/>
                <a:chExt cx="1142082" cy="1681939"/>
              </a:xfrm>
            </p:grpSpPr>
            <p:pic>
              <p:nvPicPr>
                <p:cNvPr id="27" name="Picture 26" descr="38.gif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5305425"/>
                  <a:ext cx="866775" cy="1552575"/>
                </a:xfrm>
                <a:prstGeom prst="rect">
                  <a:avLst/>
                </a:prstGeom>
              </p:spPr>
            </p:pic>
            <p:pic>
              <p:nvPicPr>
                <p:cNvPr id="28" name="Picture 27" descr="4.gif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465479">
                  <a:off x="275307" y="5321064"/>
                  <a:ext cx="866775" cy="1666300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-158285" y="5292604"/>
                <a:ext cx="1230969" cy="1723220"/>
                <a:chOff x="7913031" y="5305425"/>
                <a:chExt cx="1230969" cy="1723220"/>
              </a:xfrm>
            </p:grpSpPr>
            <p:pic>
              <p:nvPicPr>
                <p:cNvPr id="25" name="Picture 24" descr="38.gif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77225" y="5305425"/>
                  <a:ext cx="866775" cy="1552575"/>
                </a:xfrm>
                <a:prstGeom prst="rect">
                  <a:avLst/>
                </a:prstGeom>
              </p:spPr>
            </p:pic>
            <p:pic>
              <p:nvPicPr>
                <p:cNvPr id="26" name="Picture 25" descr="4.gif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20741264">
                  <a:off x="7913031" y="5362345"/>
                  <a:ext cx="866775" cy="16663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9" name="Group 28"/>
            <p:cNvGrpSpPr/>
            <p:nvPr/>
          </p:nvGrpSpPr>
          <p:grpSpPr>
            <a:xfrm>
              <a:off x="505694" y="432563"/>
              <a:ext cx="1300367" cy="1723220"/>
              <a:chOff x="-158285" y="5292604"/>
              <a:chExt cx="1300367" cy="1723220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0" y="5305425"/>
                <a:ext cx="1142082" cy="1681939"/>
                <a:chOff x="0" y="5305425"/>
                <a:chExt cx="1142082" cy="1681939"/>
              </a:xfrm>
            </p:grpSpPr>
            <p:pic>
              <p:nvPicPr>
                <p:cNvPr id="34" name="Picture 33" descr="38.gif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5305425"/>
                  <a:ext cx="866775" cy="1552575"/>
                </a:xfrm>
                <a:prstGeom prst="rect">
                  <a:avLst/>
                </a:prstGeom>
              </p:spPr>
            </p:pic>
            <p:pic>
              <p:nvPicPr>
                <p:cNvPr id="35" name="Picture 34" descr="4.gif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465479">
                  <a:off x="275307" y="5321064"/>
                  <a:ext cx="866775" cy="1666300"/>
                </a:xfrm>
                <a:prstGeom prst="rect">
                  <a:avLst/>
                </a:prstGeom>
              </p:spPr>
            </p:pic>
          </p:grpSp>
          <p:grpSp>
            <p:nvGrpSpPr>
              <p:cNvPr id="31" name="Group 30"/>
              <p:cNvGrpSpPr/>
              <p:nvPr/>
            </p:nvGrpSpPr>
            <p:grpSpPr>
              <a:xfrm>
                <a:off x="-158285" y="5292604"/>
                <a:ext cx="1230969" cy="1723220"/>
                <a:chOff x="7913031" y="5305425"/>
                <a:chExt cx="1230969" cy="1723220"/>
              </a:xfrm>
            </p:grpSpPr>
            <p:pic>
              <p:nvPicPr>
                <p:cNvPr id="32" name="Picture 31" descr="38.gif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77225" y="5305425"/>
                  <a:ext cx="866775" cy="1552575"/>
                </a:xfrm>
                <a:prstGeom prst="rect">
                  <a:avLst/>
                </a:prstGeom>
              </p:spPr>
            </p:pic>
            <p:pic>
              <p:nvPicPr>
                <p:cNvPr id="33" name="Picture 32" descr="4.gif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20741264">
                  <a:off x="7913031" y="5362345"/>
                  <a:ext cx="866775" cy="16663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6" name="Group 35"/>
            <p:cNvGrpSpPr/>
            <p:nvPr/>
          </p:nvGrpSpPr>
          <p:grpSpPr>
            <a:xfrm>
              <a:off x="7214473" y="609599"/>
              <a:ext cx="1300367" cy="1723220"/>
              <a:chOff x="-158285" y="5292604"/>
              <a:chExt cx="1300367" cy="172322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0" y="5305425"/>
                <a:ext cx="1142082" cy="1681939"/>
                <a:chOff x="0" y="5305425"/>
                <a:chExt cx="1142082" cy="1681939"/>
              </a:xfrm>
            </p:grpSpPr>
            <p:pic>
              <p:nvPicPr>
                <p:cNvPr id="41" name="Picture 40" descr="38.gif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5305425"/>
                  <a:ext cx="866775" cy="1552575"/>
                </a:xfrm>
                <a:prstGeom prst="rect">
                  <a:avLst/>
                </a:prstGeom>
              </p:spPr>
            </p:pic>
            <p:pic>
              <p:nvPicPr>
                <p:cNvPr id="42" name="Picture 41" descr="4.gif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465479">
                  <a:off x="275307" y="5321064"/>
                  <a:ext cx="866775" cy="1666300"/>
                </a:xfrm>
                <a:prstGeom prst="rect">
                  <a:avLst/>
                </a:prstGeom>
              </p:spPr>
            </p:pic>
          </p:grpSp>
          <p:grpSp>
            <p:nvGrpSpPr>
              <p:cNvPr id="38" name="Group 37"/>
              <p:cNvGrpSpPr/>
              <p:nvPr/>
            </p:nvGrpSpPr>
            <p:grpSpPr>
              <a:xfrm>
                <a:off x="-158285" y="5292604"/>
                <a:ext cx="1230969" cy="1723220"/>
                <a:chOff x="7913031" y="5305425"/>
                <a:chExt cx="1230969" cy="1723220"/>
              </a:xfrm>
            </p:grpSpPr>
            <p:pic>
              <p:nvPicPr>
                <p:cNvPr id="39" name="Picture 38" descr="38.gif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77225" y="5305425"/>
                  <a:ext cx="866775" cy="1552575"/>
                </a:xfrm>
                <a:prstGeom prst="rect">
                  <a:avLst/>
                </a:prstGeom>
              </p:spPr>
            </p:pic>
            <p:pic>
              <p:nvPicPr>
                <p:cNvPr id="40" name="Picture 39" descr="4.gif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20741264">
                  <a:off x="7913031" y="5362345"/>
                  <a:ext cx="866775" cy="166630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74047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20724" y="268456"/>
            <a:ext cx="10058400" cy="6400800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  <a:alpha val="75000"/>
            </a:schemeClr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066800" y="228600"/>
            <a:ext cx="10058400" cy="6400800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95400" y="457200"/>
            <a:ext cx="9601200" cy="59436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flipH="1" flipV="1">
            <a:off x="6574220" y="1466193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flipH="1" flipV="1">
            <a:off x="6600496" y="2438400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flipH="1" flipV="1">
            <a:off x="6579476" y="3429000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flipH="1" flipV="1">
            <a:off x="6558456" y="4451132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flipH="1" flipV="1">
            <a:off x="6568968" y="5425966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0721340" y="457257"/>
            <a:ext cx="175203" cy="5944305"/>
            <a:chOff x="10721340" y="457257"/>
            <a:chExt cx="175203" cy="5944305"/>
          </a:xfrm>
        </p:grpSpPr>
        <p:sp>
          <p:nvSpPr>
            <p:cNvPr id="11" name="Flowchart: Process 10"/>
            <p:cNvSpPr/>
            <p:nvPr/>
          </p:nvSpPr>
          <p:spPr>
            <a:xfrm>
              <a:off x="10721340" y="457257"/>
              <a:ext cx="175203" cy="987552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10721340" y="1463623"/>
              <a:ext cx="175203" cy="987552"/>
            </a:xfrm>
            <a:prstGeom prst="flowChartProces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10721340" y="2453404"/>
              <a:ext cx="175203" cy="987552"/>
            </a:xfrm>
            <a:prstGeom prst="flowChartProcess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10721340" y="3444766"/>
              <a:ext cx="175203" cy="987552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10721340" y="4423410"/>
              <a:ext cx="175203" cy="987552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10721340" y="5414010"/>
              <a:ext cx="175203" cy="987552"/>
            </a:xfrm>
            <a:prstGeom prst="flowChartProcess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709448"/>
            <a:ext cx="614855" cy="7730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1700578"/>
            <a:ext cx="614855" cy="7730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2691708"/>
            <a:ext cx="614855" cy="7730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3682837"/>
            <a:ext cx="614855" cy="7730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4673966"/>
            <a:ext cx="614855" cy="77302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326472" y="539088"/>
            <a:ext cx="9622222" cy="5943600"/>
            <a:chOff x="1051034" y="914400"/>
            <a:chExt cx="9622222" cy="5943600"/>
          </a:xfrm>
        </p:grpSpPr>
        <p:sp>
          <p:nvSpPr>
            <p:cNvPr id="23" name="Flowchart: Process 22"/>
            <p:cNvSpPr/>
            <p:nvPr/>
          </p:nvSpPr>
          <p:spPr>
            <a:xfrm>
              <a:off x="1051034" y="914400"/>
              <a:ext cx="9601200" cy="5943600"/>
            </a:xfrm>
            <a:prstGeom prst="flowChartProcess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Process 23"/>
            <p:cNvSpPr/>
            <p:nvPr/>
          </p:nvSpPr>
          <p:spPr>
            <a:xfrm>
              <a:off x="10531366" y="914400"/>
              <a:ext cx="141890" cy="5943600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43292" y="539532"/>
            <a:ext cx="627024" cy="5721826"/>
            <a:chOff x="943292" y="539532"/>
            <a:chExt cx="627024" cy="5721826"/>
          </a:xfrm>
        </p:grpSpPr>
        <p:grpSp>
          <p:nvGrpSpPr>
            <p:cNvPr id="26" name="Group 25"/>
            <p:cNvGrpSpPr/>
            <p:nvPr/>
          </p:nvGrpSpPr>
          <p:grpSpPr>
            <a:xfrm>
              <a:off x="943292" y="539532"/>
              <a:ext cx="627024" cy="228600"/>
              <a:chOff x="943292" y="539532"/>
              <a:chExt cx="627024" cy="228600"/>
            </a:xfrm>
          </p:grpSpPr>
          <p:sp>
            <p:nvSpPr>
              <p:cNvPr id="63" name="Flowchart: Connector 62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Terminator 64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943292" y="1149890"/>
              <a:ext cx="627024" cy="228600"/>
              <a:chOff x="943292" y="539532"/>
              <a:chExt cx="627024" cy="228600"/>
            </a:xfrm>
          </p:grpSpPr>
          <p:sp>
            <p:nvSpPr>
              <p:cNvPr id="60" name="Flowchart: Connector 59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Terminator 60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lowchart: Terminator 61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943292" y="1760248"/>
              <a:ext cx="627024" cy="228600"/>
              <a:chOff x="943292" y="539532"/>
              <a:chExt cx="627024" cy="228600"/>
            </a:xfrm>
          </p:grpSpPr>
          <p:sp>
            <p:nvSpPr>
              <p:cNvPr id="57" name="Flowchart: Connector 56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Terminator 57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943292" y="2370606"/>
              <a:ext cx="627024" cy="228600"/>
              <a:chOff x="943292" y="539532"/>
              <a:chExt cx="627024" cy="228600"/>
            </a:xfrm>
          </p:grpSpPr>
          <p:sp>
            <p:nvSpPr>
              <p:cNvPr id="54" name="Flowchart: Connector 53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Terminator 54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Terminator 55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943292" y="4201680"/>
              <a:ext cx="627024" cy="228600"/>
              <a:chOff x="943292" y="539532"/>
              <a:chExt cx="627024" cy="228600"/>
            </a:xfrm>
          </p:grpSpPr>
          <p:sp>
            <p:nvSpPr>
              <p:cNvPr id="51" name="Flowchart: Connector 50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Terminator 51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Terminator 52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943292" y="4812038"/>
              <a:ext cx="627024" cy="228600"/>
              <a:chOff x="943292" y="539532"/>
              <a:chExt cx="627024" cy="228600"/>
            </a:xfrm>
          </p:grpSpPr>
          <p:sp>
            <p:nvSpPr>
              <p:cNvPr id="48" name="Flowchart: Connector 47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49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943292" y="5422396"/>
              <a:ext cx="627024" cy="228600"/>
              <a:chOff x="943292" y="539532"/>
              <a:chExt cx="627024" cy="228600"/>
            </a:xfrm>
          </p:grpSpPr>
          <p:sp>
            <p:nvSpPr>
              <p:cNvPr id="45" name="Flowchart: Connector 44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lowchart: Terminator 45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lowchart: Terminator 46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43292" y="6032758"/>
              <a:ext cx="627024" cy="228600"/>
              <a:chOff x="943292" y="539532"/>
              <a:chExt cx="627024" cy="228600"/>
            </a:xfrm>
          </p:grpSpPr>
          <p:sp>
            <p:nvSpPr>
              <p:cNvPr id="42" name="Flowchart: Connector 41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lowchart: Terminator 42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943292" y="2980964"/>
              <a:ext cx="627024" cy="228600"/>
              <a:chOff x="943292" y="539532"/>
              <a:chExt cx="627024" cy="228600"/>
            </a:xfrm>
          </p:grpSpPr>
          <p:sp>
            <p:nvSpPr>
              <p:cNvPr id="39" name="Flowchart: Connector 38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lowchart: Terminator 39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lowchart: Terminator 40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943292" y="3591322"/>
              <a:ext cx="627024" cy="228600"/>
              <a:chOff x="943292" y="539532"/>
              <a:chExt cx="627024" cy="228600"/>
            </a:xfrm>
          </p:grpSpPr>
          <p:sp>
            <p:nvSpPr>
              <p:cNvPr id="36" name="Flowchart: Connector 35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lowchart: Terminator 36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Terminator 37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7" name="TextBox 66"/>
          <p:cNvSpPr txBox="1"/>
          <p:nvPr/>
        </p:nvSpPr>
        <p:spPr>
          <a:xfrm>
            <a:off x="2053714" y="1406996"/>
            <a:ext cx="4369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6600"/>
                </a:solidFill>
                <a:latin typeface="SutonnyMJ" pitchFamily="2" charset="0"/>
              </a:rPr>
              <a:t>দশম</a:t>
            </a:r>
            <a:r>
              <a:rPr lang="en-US" sz="4000" b="1" dirty="0" smtClean="0">
                <a:solidFill>
                  <a:srgbClr val="00660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SutonnyMJ" pitchFamily="2" charset="0"/>
              </a:rPr>
              <a:t>শ্রেণি</a:t>
            </a:r>
            <a:endParaRPr lang="en-US" sz="4000" b="1" dirty="0">
              <a:solidFill>
                <a:srgbClr val="006600"/>
              </a:solidFill>
              <a:latin typeface="SutonnyMJ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841293" y="2159319"/>
            <a:ext cx="4139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জীববিজ্ঞান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SutonnyMJ" pitchFamily="2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682027" y="2800318"/>
            <a:ext cx="3966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</a:rPr>
              <a:t>অধ্যায়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</a:rPr>
              <a:t> :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</a:rPr>
              <a:t>তৃতীয়</a:t>
            </a:r>
            <a:endParaRPr lang="en-US" sz="1200" b="1" dirty="0">
              <a:solidFill>
                <a:srgbClr val="7030A0"/>
              </a:solidFill>
              <a:latin typeface="SutonnyMJ" pitchFamily="2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598649" y="3944227"/>
            <a:ext cx="440450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B050"/>
                </a:solidFill>
                <a:latin typeface="SutonnyMJ" pitchFamily="2" charset="0"/>
              </a:rPr>
              <a:t>কোষ</a:t>
            </a:r>
            <a:r>
              <a:rPr lang="en-US" sz="54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SutonnyMJ" pitchFamily="2" charset="0"/>
              </a:rPr>
              <a:t>ভিাজন</a:t>
            </a:r>
            <a:endParaRPr lang="en-US" sz="5400" b="1" dirty="0" smtClean="0">
              <a:solidFill>
                <a:srgbClr val="00B050"/>
              </a:solidFill>
              <a:latin typeface="SutonnyMJ" pitchFamily="2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</a:rPr>
              <a:t>           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</a:rPr>
              <a:t>পাঠ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</a:rPr>
              <a:t> -০১</a:t>
            </a:r>
            <a:endParaRPr lang="en-US" sz="3200" b="1" dirty="0">
              <a:solidFill>
                <a:srgbClr val="002060"/>
              </a:solidFill>
              <a:latin typeface="SutonnyMJ" pitchFamily="2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37" y="908903"/>
            <a:ext cx="3890963" cy="5040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4314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9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9" grpId="0"/>
      <p:bldP spid="137" grpId="0"/>
      <p:bldP spid="1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>
          <a:xfrm>
            <a:off x="1120724" y="268456"/>
            <a:ext cx="10058400" cy="6400800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  <a:alpha val="75000"/>
            </a:schemeClr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1066800" y="228600"/>
            <a:ext cx="10058400" cy="6400800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295400" y="457200"/>
            <a:ext cx="9601200" cy="59436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Triangle 72"/>
          <p:cNvSpPr/>
          <p:nvPr/>
        </p:nvSpPr>
        <p:spPr>
          <a:xfrm flipH="1" flipV="1">
            <a:off x="6574220" y="1466193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Triangle 73"/>
          <p:cNvSpPr/>
          <p:nvPr/>
        </p:nvSpPr>
        <p:spPr>
          <a:xfrm flipH="1" flipV="1">
            <a:off x="6600496" y="2438400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Triangle 74"/>
          <p:cNvSpPr/>
          <p:nvPr/>
        </p:nvSpPr>
        <p:spPr>
          <a:xfrm flipH="1" flipV="1">
            <a:off x="6579476" y="3429000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Triangle 75"/>
          <p:cNvSpPr/>
          <p:nvPr/>
        </p:nvSpPr>
        <p:spPr>
          <a:xfrm flipH="1" flipV="1">
            <a:off x="6558456" y="4451132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Triangle 76"/>
          <p:cNvSpPr/>
          <p:nvPr/>
        </p:nvSpPr>
        <p:spPr>
          <a:xfrm flipH="1" flipV="1">
            <a:off x="6568968" y="5425966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10721340" y="457257"/>
            <a:ext cx="175203" cy="5944305"/>
            <a:chOff x="10721340" y="457257"/>
            <a:chExt cx="175203" cy="5944305"/>
          </a:xfrm>
        </p:grpSpPr>
        <p:sp>
          <p:nvSpPr>
            <p:cNvPr id="79" name="Flowchart: Process 78"/>
            <p:cNvSpPr/>
            <p:nvPr/>
          </p:nvSpPr>
          <p:spPr>
            <a:xfrm>
              <a:off x="10721340" y="457257"/>
              <a:ext cx="175203" cy="987552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Process 79"/>
            <p:cNvSpPr/>
            <p:nvPr/>
          </p:nvSpPr>
          <p:spPr>
            <a:xfrm>
              <a:off x="10721340" y="1463623"/>
              <a:ext cx="175203" cy="987552"/>
            </a:xfrm>
            <a:prstGeom prst="flowChartProces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Process 80"/>
            <p:cNvSpPr/>
            <p:nvPr/>
          </p:nvSpPr>
          <p:spPr>
            <a:xfrm>
              <a:off x="10721340" y="2453404"/>
              <a:ext cx="175203" cy="987552"/>
            </a:xfrm>
            <a:prstGeom prst="flowChartProcess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Process 81"/>
            <p:cNvSpPr/>
            <p:nvPr/>
          </p:nvSpPr>
          <p:spPr>
            <a:xfrm>
              <a:off x="10721340" y="3444766"/>
              <a:ext cx="175203" cy="987552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Process 82"/>
            <p:cNvSpPr/>
            <p:nvPr/>
          </p:nvSpPr>
          <p:spPr>
            <a:xfrm>
              <a:off x="10721340" y="4423410"/>
              <a:ext cx="175203" cy="987552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lowchart: Process 83"/>
            <p:cNvSpPr/>
            <p:nvPr/>
          </p:nvSpPr>
          <p:spPr>
            <a:xfrm>
              <a:off x="10721340" y="5414010"/>
              <a:ext cx="175203" cy="987552"/>
            </a:xfrm>
            <a:prstGeom prst="flowChartProcess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709448"/>
            <a:ext cx="614855" cy="77302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1700578"/>
            <a:ext cx="614855" cy="77302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2691708"/>
            <a:ext cx="614855" cy="77302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3682837"/>
            <a:ext cx="614855" cy="77302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4673966"/>
            <a:ext cx="614855" cy="773020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1284889" y="400929"/>
            <a:ext cx="9622222" cy="5943600"/>
            <a:chOff x="1051034" y="914400"/>
            <a:chExt cx="9622222" cy="5943600"/>
          </a:xfrm>
        </p:grpSpPr>
        <p:sp>
          <p:nvSpPr>
            <p:cNvPr id="91" name="Flowchart: Process 90"/>
            <p:cNvSpPr/>
            <p:nvPr/>
          </p:nvSpPr>
          <p:spPr>
            <a:xfrm>
              <a:off x="1051034" y="914400"/>
              <a:ext cx="9601200" cy="5943600"/>
            </a:xfrm>
            <a:prstGeom prst="flowChartProcess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lowchart: Process 91"/>
            <p:cNvSpPr/>
            <p:nvPr/>
          </p:nvSpPr>
          <p:spPr>
            <a:xfrm>
              <a:off x="10531366" y="914400"/>
              <a:ext cx="141890" cy="5943600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943292" y="539532"/>
            <a:ext cx="627024" cy="5721826"/>
            <a:chOff x="943292" y="539532"/>
            <a:chExt cx="627024" cy="5721826"/>
          </a:xfrm>
        </p:grpSpPr>
        <p:grpSp>
          <p:nvGrpSpPr>
            <p:cNvPr id="94" name="Group 93"/>
            <p:cNvGrpSpPr/>
            <p:nvPr/>
          </p:nvGrpSpPr>
          <p:grpSpPr>
            <a:xfrm>
              <a:off x="943292" y="539532"/>
              <a:ext cx="627024" cy="228600"/>
              <a:chOff x="943292" y="539532"/>
              <a:chExt cx="627024" cy="228600"/>
            </a:xfrm>
          </p:grpSpPr>
          <p:sp>
            <p:nvSpPr>
              <p:cNvPr id="131" name="Flowchart: Connector 130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lowchart: Terminator 131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lowchart: Terminator 132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943292" y="1149890"/>
              <a:ext cx="627024" cy="228600"/>
              <a:chOff x="943292" y="539532"/>
              <a:chExt cx="627024" cy="228600"/>
            </a:xfrm>
          </p:grpSpPr>
          <p:sp>
            <p:nvSpPr>
              <p:cNvPr id="128" name="Flowchart: Connector 127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lowchart: Terminator 128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lowchart: Terminator 129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943292" y="1760248"/>
              <a:ext cx="627024" cy="228600"/>
              <a:chOff x="943292" y="539532"/>
              <a:chExt cx="627024" cy="228600"/>
            </a:xfrm>
          </p:grpSpPr>
          <p:sp>
            <p:nvSpPr>
              <p:cNvPr id="125" name="Flowchart: Connector 124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lowchart: Terminator 125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lowchart: Terminator 126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943292" y="2370606"/>
              <a:ext cx="627024" cy="228600"/>
              <a:chOff x="943292" y="539532"/>
              <a:chExt cx="627024" cy="228600"/>
            </a:xfrm>
          </p:grpSpPr>
          <p:sp>
            <p:nvSpPr>
              <p:cNvPr id="122" name="Flowchart: Connector 121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lowchart: Terminator 122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lowchart: Terminator 123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943292" y="4201680"/>
              <a:ext cx="627024" cy="228600"/>
              <a:chOff x="943292" y="539532"/>
              <a:chExt cx="627024" cy="228600"/>
            </a:xfrm>
          </p:grpSpPr>
          <p:sp>
            <p:nvSpPr>
              <p:cNvPr id="119" name="Flowchart: Connector 118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lowchart: Terminator 119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lowchart: Terminator 120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943292" y="4812038"/>
              <a:ext cx="627024" cy="228600"/>
              <a:chOff x="943292" y="539532"/>
              <a:chExt cx="627024" cy="228600"/>
            </a:xfrm>
          </p:grpSpPr>
          <p:sp>
            <p:nvSpPr>
              <p:cNvPr id="116" name="Flowchart: Connector 115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lowchart: Terminator 116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lowchart: Terminator 117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943292" y="5422396"/>
              <a:ext cx="627024" cy="228600"/>
              <a:chOff x="943292" y="539532"/>
              <a:chExt cx="627024" cy="228600"/>
            </a:xfrm>
          </p:grpSpPr>
          <p:sp>
            <p:nvSpPr>
              <p:cNvPr id="113" name="Flowchart: Connector 112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lowchart: Terminator 113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lowchart: Terminator 114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943292" y="6032758"/>
              <a:ext cx="627024" cy="228600"/>
              <a:chOff x="943292" y="539532"/>
              <a:chExt cx="627024" cy="228600"/>
            </a:xfrm>
          </p:grpSpPr>
          <p:sp>
            <p:nvSpPr>
              <p:cNvPr id="110" name="Flowchart: Connector 109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lowchart: Terminator 110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lowchart: Terminator 111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943292" y="2980964"/>
              <a:ext cx="627024" cy="228600"/>
              <a:chOff x="943292" y="539532"/>
              <a:chExt cx="627024" cy="228600"/>
            </a:xfrm>
          </p:grpSpPr>
          <p:sp>
            <p:nvSpPr>
              <p:cNvPr id="107" name="Flowchart: Connector 106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Terminator 107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lowchart: Terminator 108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943292" y="3591322"/>
              <a:ext cx="627024" cy="228600"/>
              <a:chOff x="943292" y="539532"/>
              <a:chExt cx="627024" cy="228600"/>
            </a:xfrm>
          </p:grpSpPr>
          <p:sp>
            <p:nvSpPr>
              <p:cNvPr id="104" name="Flowchart: Connector 103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lowchart: Terminator 104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Terminator 105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12058958" y="6021812"/>
            <a:ext cx="998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আহমদ</a:t>
            </a:r>
            <a:r>
              <a:rPr lang="en-US" dirty="0"/>
              <a:t> </a:t>
            </a:r>
            <a:r>
              <a:rPr lang="en-US" dirty="0" err="1"/>
              <a:t>কবির</a:t>
            </a:r>
            <a:r>
              <a:rPr lang="en-US" dirty="0"/>
              <a:t> ,</a:t>
            </a:r>
            <a:r>
              <a:rPr lang="en-US" dirty="0" err="1"/>
              <a:t>সহকারি</a:t>
            </a:r>
            <a:r>
              <a:rPr lang="en-US" dirty="0"/>
              <a:t> </a:t>
            </a:r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, </a:t>
            </a:r>
            <a:r>
              <a:rPr lang="en-US" dirty="0" err="1"/>
              <a:t>আর.কে.নুরুল</a:t>
            </a:r>
            <a:r>
              <a:rPr lang="en-US" dirty="0"/>
              <a:t> </a:t>
            </a:r>
            <a:r>
              <a:rPr lang="en-US" dirty="0" err="1"/>
              <a:t>আমিন</a:t>
            </a:r>
            <a:r>
              <a:rPr lang="en-US" dirty="0"/>
              <a:t> </a:t>
            </a:r>
            <a:r>
              <a:rPr lang="en-US" dirty="0" err="1"/>
              <a:t>চৌধুরী</a:t>
            </a:r>
            <a:r>
              <a:rPr lang="en-US" dirty="0"/>
              <a:t> </a:t>
            </a:r>
            <a:r>
              <a:rPr lang="en-US" dirty="0" err="1"/>
              <a:t>উচ্চ</a:t>
            </a:r>
            <a:r>
              <a:rPr lang="en-US" dirty="0"/>
              <a:t> </a:t>
            </a:r>
            <a:r>
              <a:rPr lang="en-US" dirty="0" err="1"/>
              <a:t>বিদ্যালয়</a:t>
            </a:r>
            <a:r>
              <a:rPr lang="en-US" dirty="0"/>
              <a:t>, </a:t>
            </a:r>
            <a:r>
              <a:rPr lang="en-US" dirty="0" err="1"/>
              <a:t>চকরিয়া</a:t>
            </a:r>
            <a:r>
              <a:rPr lang="en-US" dirty="0"/>
              <a:t>, </a:t>
            </a:r>
            <a:r>
              <a:rPr lang="en-US" dirty="0" err="1"/>
              <a:t>কক্সবাজার</a:t>
            </a:r>
            <a:r>
              <a:rPr lang="en-US" dirty="0"/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14192" y="662610"/>
            <a:ext cx="470452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ছবিতে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কি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দেখা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যাচ্ছে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" t="1836" r="926" b="4607"/>
          <a:stretch/>
        </p:blipFill>
        <p:spPr>
          <a:xfrm>
            <a:off x="3488788" y="1603717"/>
            <a:ext cx="5992837" cy="403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93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041 L -1.79883 -0.00649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4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>
          <a:xfrm>
            <a:off x="1120724" y="268456"/>
            <a:ext cx="10058400" cy="6400800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  <a:alpha val="75000"/>
            </a:schemeClr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1066800" y="228600"/>
            <a:ext cx="10058400" cy="6400800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295400" y="457200"/>
            <a:ext cx="9601200" cy="59436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Triangle 72"/>
          <p:cNvSpPr/>
          <p:nvPr/>
        </p:nvSpPr>
        <p:spPr>
          <a:xfrm flipH="1" flipV="1">
            <a:off x="6574220" y="1466193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Triangle 73"/>
          <p:cNvSpPr/>
          <p:nvPr/>
        </p:nvSpPr>
        <p:spPr>
          <a:xfrm flipH="1" flipV="1">
            <a:off x="6600496" y="2438400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Triangle 74"/>
          <p:cNvSpPr/>
          <p:nvPr/>
        </p:nvSpPr>
        <p:spPr>
          <a:xfrm flipH="1" flipV="1">
            <a:off x="6579476" y="3429000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Triangle 75"/>
          <p:cNvSpPr/>
          <p:nvPr/>
        </p:nvSpPr>
        <p:spPr>
          <a:xfrm flipH="1" flipV="1">
            <a:off x="6558456" y="4451132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Triangle 76"/>
          <p:cNvSpPr/>
          <p:nvPr/>
        </p:nvSpPr>
        <p:spPr>
          <a:xfrm flipH="1" flipV="1">
            <a:off x="6568968" y="5425966"/>
            <a:ext cx="4297680" cy="18288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10721340" y="457257"/>
            <a:ext cx="175203" cy="5944305"/>
            <a:chOff x="10721340" y="457257"/>
            <a:chExt cx="175203" cy="5944305"/>
          </a:xfrm>
        </p:grpSpPr>
        <p:sp>
          <p:nvSpPr>
            <p:cNvPr id="79" name="Flowchart: Process 78"/>
            <p:cNvSpPr/>
            <p:nvPr/>
          </p:nvSpPr>
          <p:spPr>
            <a:xfrm>
              <a:off x="10721340" y="457257"/>
              <a:ext cx="175203" cy="987552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Process 79"/>
            <p:cNvSpPr/>
            <p:nvPr/>
          </p:nvSpPr>
          <p:spPr>
            <a:xfrm>
              <a:off x="10721340" y="1463623"/>
              <a:ext cx="175203" cy="987552"/>
            </a:xfrm>
            <a:prstGeom prst="flowChartProces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Process 80"/>
            <p:cNvSpPr/>
            <p:nvPr/>
          </p:nvSpPr>
          <p:spPr>
            <a:xfrm>
              <a:off x="10721340" y="2453404"/>
              <a:ext cx="175203" cy="987552"/>
            </a:xfrm>
            <a:prstGeom prst="flowChartProcess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Process 81"/>
            <p:cNvSpPr/>
            <p:nvPr/>
          </p:nvSpPr>
          <p:spPr>
            <a:xfrm>
              <a:off x="10721340" y="3444766"/>
              <a:ext cx="175203" cy="987552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Process 82"/>
            <p:cNvSpPr/>
            <p:nvPr/>
          </p:nvSpPr>
          <p:spPr>
            <a:xfrm>
              <a:off x="10721340" y="4423410"/>
              <a:ext cx="175203" cy="987552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lowchart: Process 83"/>
            <p:cNvSpPr/>
            <p:nvPr/>
          </p:nvSpPr>
          <p:spPr>
            <a:xfrm>
              <a:off x="10721340" y="5414010"/>
              <a:ext cx="175203" cy="987552"/>
            </a:xfrm>
            <a:prstGeom prst="flowChartProcess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709448"/>
            <a:ext cx="614855" cy="77302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1700578"/>
            <a:ext cx="614855" cy="77302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2691708"/>
            <a:ext cx="614855" cy="77302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3682837"/>
            <a:ext cx="614855" cy="77302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7056" b="16667"/>
          <a:stretch/>
        </p:blipFill>
        <p:spPr>
          <a:xfrm rot="-10800000" flipH="1" flipV="1">
            <a:off x="10105696" y="4673966"/>
            <a:ext cx="614855" cy="773020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1284889" y="457200"/>
            <a:ext cx="9622222" cy="5943600"/>
            <a:chOff x="1051034" y="914400"/>
            <a:chExt cx="9622222" cy="5943600"/>
          </a:xfrm>
        </p:grpSpPr>
        <p:sp>
          <p:nvSpPr>
            <p:cNvPr id="91" name="Flowchart: Process 90"/>
            <p:cNvSpPr/>
            <p:nvPr/>
          </p:nvSpPr>
          <p:spPr>
            <a:xfrm>
              <a:off x="1051034" y="914400"/>
              <a:ext cx="9601200" cy="5943600"/>
            </a:xfrm>
            <a:prstGeom prst="flowChartProcess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lowchart: Process 91"/>
            <p:cNvSpPr/>
            <p:nvPr/>
          </p:nvSpPr>
          <p:spPr>
            <a:xfrm>
              <a:off x="10531366" y="914400"/>
              <a:ext cx="141890" cy="5943600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943292" y="539532"/>
            <a:ext cx="627024" cy="5721826"/>
            <a:chOff x="943292" y="539532"/>
            <a:chExt cx="627024" cy="5721826"/>
          </a:xfrm>
        </p:grpSpPr>
        <p:grpSp>
          <p:nvGrpSpPr>
            <p:cNvPr id="94" name="Group 93"/>
            <p:cNvGrpSpPr/>
            <p:nvPr/>
          </p:nvGrpSpPr>
          <p:grpSpPr>
            <a:xfrm>
              <a:off x="943292" y="539532"/>
              <a:ext cx="627024" cy="228600"/>
              <a:chOff x="943292" y="539532"/>
              <a:chExt cx="627024" cy="228600"/>
            </a:xfrm>
          </p:grpSpPr>
          <p:sp>
            <p:nvSpPr>
              <p:cNvPr id="131" name="Flowchart: Connector 130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lowchart: Terminator 131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lowchart: Terminator 132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943292" y="1149890"/>
              <a:ext cx="627024" cy="228600"/>
              <a:chOff x="943292" y="539532"/>
              <a:chExt cx="627024" cy="228600"/>
            </a:xfrm>
          </p:grpSpPr>
          <p:sp>
            <p:nvSpPr>
              <p:cNvPr id="128" name="Flowchart: Connector 127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lowchart: Terminator 128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lowchart: Terminator 129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943292" y="1760248"/>
              <a:ext cx="627024" cy="228600"/>
              <a:chOff x="943292" y="539532"/>
              <a:chExt cx="627024" cy="228600"/>
            </a:xfrm>
          </p:grpSpPr>
          <p:sp>
            <p:nvSpPr>
              <p:cNvPr id="125" name="Flowchart: Connector 124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lowchart: Terminator 125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lowchart: Terminator 126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943292" y="2370606"/>
              <a:ext cx="627024" cy="228600"/>
              <a:chOff x="943292" y="539532"/>
              <a:chExt cx="627024" cy="228600"/>
            </a:xfrm>
          </p:grpSpPr>
          <p:sp>
            <p:nvSpPr>
              <p:cNvPr id="122" name="Flowchart: Connector 121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lowchart: Terminator 122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lowchart: Terminator 123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943292" y="4201680"/>
              <a:ext cx="627024" cy="228600"/>
              <a:chOff x="943292" y="539532"/>
              <a:chExt cx="627024" cy="228600"/>
            </a:xfrm>
          </p:grpSpPr>
          <p:sp>
            <p:nvSpPr>
              <p:cNvPr id="119" name="Flowchart: Connector 118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lowchart: Terminator 119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lowchart: Terminator 120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943292" y="4812038"/>
              <a:ext cx="627024" cy="228600"/>
              <a:chOff x="943292" y="539532"/>
              <a:chExt cx="627024" cy="228600"/>
            </a:xfrm>
          </p:grpSpPr>
          <p:sp>
            <p:nvSpPr>
              <p:cNvPr id="116" name="Flowchart: Connector 115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lowchart: Terminator 116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lowchart: Terminator 117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943292" y="5422396"/>
              <a:ext cx="627024" cy="228600"/>
              <a:chOff x="943292" y="539532"/>
              <a:chExt cx="627024" cy="228600"/>
            </a:xfrm>
          </p:grpSpPr>
          <p:sp>
            <p:nvSpPr>
              <p:cNvPr id="113" name="Flowchart: Connector 112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lowchart: Terminator 113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lowchart: Terminator 114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943292" y="6032758"/>
              <a:ext cx="627024" cy="228600"/>
              <a:chOff x="943292" y="539532"/>
              <a:chExt cx="627024" cy="228600"/>
            </a:xfrm>
          </p:grpSpPr>
          <p:sp>
            <p:nvSpPr>
              <p:cNvPr id="110" name="Flowchart: Connector 109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lowchart: Terminator 110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lowchart: Terminator 111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943292" y="2980964"/>
              <a:ext cx="627024" cy="228600"/>
              <a:chOff x="943292" y="539532"/>
              <a:chExt cx="627024" cy="228600"/>
            </a:xfrm>
          </p:grpSpPr>
          <p:sp>
            <p:nvSpPr>
              <p:cNvPr id="107" name="Flowchart: Connector 106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Terminator 107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lowchart: Terminator 108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943292" y="3591322"/>
              <a:ext cx="627024" cy="228600"/>
              <a:chOff x="943292" y="539532"/>
              <a:chExt cx="627024" cy="228600"/>
            </a:xfrm>
          </p:grpSpPr>
          <p:sp>
            <p:nvSpPr>
              <p:cNvPr id="104" name="Flowchart: Connector 103"/>
              <p:cNvSpPr/>
              <p:nvPr/>
            </p:nvSpPr>
            <p:spPr>
              <a:xfrm>
                <a:off x="1341716" y="539532"/>
                <a:ext cx="228600" cy="228600"/>
              </a:xfrm>
              <a:prstGeom prst="flowChartConnector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27000">
                  <a:schemeClr val="bg2">
                    <a:lumMod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lowchart: Terminator 104"/>
              <p:cNvSpPr/>
              <p:nvPr/>
            </p:nvSpPr>
            <p:spPr>
              <a:xfrm>
                <a:off x="943292" y="592512"/>
                <a:ext cx="484872" cy="37785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Terminator 105"/>
              <p:cNvSpPr/>
              <p:nvPr/>
            </p:nvSpPr>
            <p:spPr>
              <a:xfrm>
                <a:off x="943292" y="679594"/>
                <a:ext cx="484872" cy="41563"/>
              </a:xfrm>
              <a:prstGeom prst="flowChartTerminator">
                <a:avLst/>
              </a:prstGeom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20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76000">
                    <a:schemeClr val="accent1">
                      <a:lumMod val="5000"/>
                      <a:lumOff val="9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12058958" y="5993676"/>
            <a:ext cx="998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আহমদ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কবির</a:t>
            </a:r>
            <a:r>
              <a:rPr lang="en-US" dirty="0">
                <a:solidFill>
                  <a:srgbClr val="FF0000"/>
                </a:solidFill>
              </a:rPr>
              <a:t> ,</a:t>
            </a:r>
            <a:r>
              <a:rPr lang="en-US" dirty="0" err="1">
                <a:solidFill>
                  <a:srgbClr val="FF0000"/>
                </a:solidFill>
              </a:rPr>
              <a:t>সহকারি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প্রধান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শিক্ষক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আর.কে.নুরুল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আমিন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চৌধুরী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উচ্চ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বিদ্যালয়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চকরিয়া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কক্সবাজার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208628" y="947224"/>
            <a:ext cx="7821636" cy="42780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3800" b="1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138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endParaRPr lang="bn-BD" sz="13800" b="1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23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041 L -1.79883 -0.00649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4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20724" y="268456"/>
            <a:ext cx="10058400" cy="6400800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  <a:alpha val="75000"/>
            </a:schemeClr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66800" y="228600"/>
            <a:ext cx="10058400" cy="6400800"/>
          </a:xfrm>
          <a:prstGeom prst="roundRect">
            <a:avLst>
              <a:gd name="adj" fmla="val 2381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 Same Side Corner Rectangle 76"/>
          <p:cNvSpPr/>
          <p:nvPr/>
        </p:nvSpPr>
        <p:spPr>
          <a:xfrm rot="5400000">
            <a:off x="9869557" y="1720713"/>
            <a:ext cx="1485900" cy="628650"/>
          </a:xfrm>
          <a:prstGeom prst="round2SameRect">
            <a:avLst>
              <a:gd name="adj1" fmla="val 4394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Step - 01</a:t>
            </a:r>
            <a:endParaRPr lang="en-US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9" name="Round Same Side Corner Rectangle 78"/>
          <p:cNvSpPr/>
          <p:nvPr/>
        </p:nvSpPr>
        <p:spPr>
          <a:xfrm rot="5400000">
            <a:off x="9829800" y="3573949"/>
            <a:ext cx="1485900" cy="628650"/>
          </a:xfrm>
          <a:prstGeom prst="round2SameRect">
            <a:avLst>
              <a:gd name="adj1" fmla="val 43940"/>
              <a:gd name="adj2" fmla="val 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Step- 02</a:t>
            </a:r>
            <a:endParaRPr lang="en-US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0" name="Round Same Side Corner Rectangle 79"/>
          <p:cNvSpPr/>
          <p:nvPr/>
        </p:nvSpPr>
        <p:spPr>
          <a:xfrm rot="5400000">
            <a:off x="9829800" y="5227372"/>
            <a:ext cx="1485900" cy="628650"/>
          </a:xfrm>
          <a:prstGeom prst="round2SameRect">
            <a:avLst>
              <a:gd name="adj1" fmla="val 43940"/>
              <a:gd name="adj2" fmla="val 0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Step- 03</a:t>
            </a:r>
            <a:endParaRPr lang="en-US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0553" y="467091"/>
            <a:ext cx="9601200" cy="59436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43292" y="539532"/>
            <a:ext cx="627024" cy="228600"/>
            <a:chOff x="943292" y="539532"/>
            <a:chExt cx="627024" cy="228600"/>
          </a:xfrm>
        </p:grpSpPr>
        <p:sp>
          <p:nvSpPr>
            <p:cNvPr id="8" name="Flowchart: Connector 7"/>
            <p:cNvSpPr/>
            <p:nvPr/>
          </p:nvSpPr>
          <p:spPr>
            <a:xfrm>
              <a:off x="1341716" y="539532"/>
              <a:ext cx="228600" cy="228600"/>
            </a:xfrm>
            <a:prstGeom prst="flowChartConnector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127000">
                <a:schemeClr val="bg2">
                  <a:lumMod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Terminator 8"/>
            <p:cNvSpPr/>
            <p:nvPr/>
          </p:nvSpPr>
          <p:spPr>
            <a:xfrm>
              <a:off x="943292" y="592512"/>
              <a:ext cx="484872" cy="37785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Terminator 9"/>
            <p:cNvSpPr/>
            <p:nvPr/>
          </p:nvSpPr>
          <p:spPr>
            <a:xfrm>
              <a:off x="943292" y="679594"/>
              <a:ext cx="484872" cy="41563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43292" y="1149890"/>
            <a:ext cx="627024" cy="228600"/>
            <a:chOff x="943292" y="539532"/>
            <a:chExt cx="627024" cy="228600"/>
          </a:xfrm>
        </p:grpSpPr>
        <p:sp>
          <p:nvSpPr>
            <p:cNvPr id="12" name="Flowchart: Connector 11"/>
            <p:cNvSpPr/>
            <p:nvPr/>
          </p:nvSpPr>
          <p:spPr>
            <a:xfrm>
              <a:off x="1341716" y="539532"/>
              <a:ext cx="228600" cy="228600"/>
            </a:xfrm>
            <a:prstGeom prst="flowChartConnector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127000">
                <a:schemeClr val="bg2">
                  <a:lumMod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Terminator 12"/>
            <p:cNvSpPr/>
            <p:nvPr/>
          </p:nvSpPr>
          <p:spPr>
            <a:xfrm>
              <a:off x="943292" y="592512"/>
              <a:ext cx="484872" cy="37785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Terminator 13"/>
            <p:cNvSpPr/>
            <p:nvPr/>
          </p:nvSpPr>
          <p:spPr>
            <a:xfrm>
              <a:off x="943292" y="679594"/>
              <a:ext cx="484872" cy="41563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43292" y="1760248"/>
            <a:ext cx="627024" cy="228600"/>
            <a:chOff x="943292" y="539532"/>
            <a:chExt cx="627024" cy="228600"/>
          </a:xfrm>
        </p:grpSpPr>
        <p:sp>
          <p:nvSpPr>
            <p:cNvPr id="16" name="Flowchart: Connector 15"/>
            <p:cNvSpPr/>
            <p:nvPr/>
          </p:nvSpPr>
          <p:spPr>
            <a:xfrm>
              <a:off x="1341716" y="539532"/>
              <a:ext cx="228600" cy="228600"/>
            </a:xfrm>
            <a:prstGeom prst="flowChartConnector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127000">
                <a:schemeClr val="bg2">
                  <a:lumMod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Terminator 16"/>
            <p:cNvSpPr/>
            <p:nvPr/>
          </p:nvSpPr>
          <p:spPr>
            <a:xfrm>
              <a:off x="943292" y="592512"/>
              <a:ext cx="484872" cy="37785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Terminator 17"/>
            <p:cNvSpPr/>
            <p:nvPr/>
          </p:nvSpPr>
          <p:spPr>
            <a:xfrm>
              <a:off x="943292" y="679594"/>
              <a:ext cx="484872" cy="41563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43292" y="2370606"/>
            <a:ext cx="627024" cy="228600"/>
            <a:chOff x="943292" y="539532"/>
            <a:chExt cx="627024" cy="228600"/>
          </a:xfrm>
        </p:grpSpPr>
        <p:sp>
          <p:nvSpPr>
            <p:cNvPr id="20" name="Flowchart: Connector 19"/>
            <p:cNvSpPr/>
            <p:nvPr/>
          </p:nvSpPr>
          <p:spPr>
            <a:xfrm>
              <a:off x="1341716" y="539532"/>
              <a:ext cx="228600" cy="228600"/>
            </a:xfrm>
            <a:prstGeom prst="flowChartConnector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127000">
                <a:schemeClr val="bg2">
                  <a:lumMod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Terminator 20"/>
            <p:cNvSpPr/>
            <p:nvPr/>
          </p:nvSpPr>
          <p:spPr>
            <a:xfrm>
              <a:off x="943292" y="592512"/>
              <a:ext cx="484872" cy="37785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Terminator 21"/>
            <p:cNvSpPr/>
            <p:nvPr/>
          </p:nvSpPr>
          <p:spPr>
            <a:xfrm>
              <a:off x="943292" y="679594"/>
              <a:ext cx="484872" cy="41563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43292" y="4201680"/>
            <a:ext cx="627024" cy="228600"/>
            <a:chOff x="943292" y="539532"/>
            <a:chExt cx="627024" cy="228600"/>
          </a:xfrm>
        </p:grpSpPr>
        <p:sp>
          <p:nvSpPr>
            <p:cNvPr id="24" name="Flowchart: Connector 23"/>
            <p:cNvSpPr/>
            <p:nvPr/>
          </p:nvSpPr>
          <p:spPr>
            <a:xfrm>
              <a:off x="1341716" y="539532"/>
              <a:ext cx="228600" cy="228600"/>
            </a:xfrm>
            <a:prstGeom prst="flowChartConnector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127000">
                <a:schemeClr val="bg2">
                  <a:lumMod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Terminator 24"/>
            <p:cNvSpPr/>
            <p:nvPr/>
          </p:nvSpPr>
          <p:spPr>
            <a:xfrm>
              <a:off x="943292" y="592512"/>
              <a:ext cx="484872" cy="37785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Terminator 25"/>
            <p:cNvSpPr/>
            <p:nvPr/>
          </p:nvSpPr>
          <p:spPr>
            <a:xfrm>
              <a:off x="943292" y="679594"/>
              <a:ext cx="484872" cy="41563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43292" y="4812038"/>
            <a:ext cx="627024" cy="228600"/>
            <a:chOff x="943292" y="539532"/>
            <a:chExt cx="627024" cy="228600"/>
          </a:xfrm>
        </p:grpSpPr>
        <p:sp>
          <p:nvSpPr>
            <p:cNvPr id="28" name="Flowchart: Connector 27"/>
            <p:cNvSpPr/>
            <p:nvPr/>
          </p:nvSpPr>
          <p:spPr>
            <a:xfrm>
              <a:off x="1341716" y="539532"/>
              <a:ext cx="228600" cy="228600"/>
            </a:xfrm>
            <a:prstGeom prst="flowChartConnector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127000">
                <a:schemeClr val="bg2">
                  <a:lumMod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Terminator 28"/>
            <p:cNvSpPr/>
            <p:nvPr/>
          </p:nvSpPr>
          <p:spPr>
            <a:xfrm>
              <a:off x="943292" y="592512"/>
              <a:ext cx="484872" cy="37785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Terminator 29"/>
            <p:cNvSpPr/>
            <p:nvPr/>
          </p:nvSpPr>
          <p:spPr>
            <a:xfrm>
              <a:off x="943292" y="679594"/>
              <a:ext cx="484872" cy="41563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43292" y="5422396"/>
            <a:ext cx="627024" cy="228600"/>
            <a:chOff x="943292" y="539532"/>
            <a:chExt cx="627024" cy="228600"/>
          </a:xfrm>
        </p:grpSpPr>
        <p:sp>
          <p:nvSpPr>
            <p:cNvPr id="32" name="Flowchart: Connector 31"/>
            <p:cNvSpPr/>
            <p:nvPr/>
          </p:nvSpPr>
          <p:spPr>
            <a:xfrm>
              <a:off x="1341716" y="539532"/>
              <a:ext cx="228600" cy="228600"/>
            </a:xfrm>
            <a:prstGeom prst="flowChartConnector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127000">
                <a:schemeClr val="bg2">
                  <a:lumMod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Terminator 32"/>
            <p:cNvSpPr/>
            <p:nvPr/>
          </p:nvSpPr>
          <p:spPr>
            <a:xfrm>
              <a:off x="943292" y="592512"/>
              <a:ext cx="484872" cy="37785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Terminator 33"/>
            <p:cNvSpPr/>
            <p:nvPr/>
          </p:nvSpPr>
          <p:spPr>
            <a:xfrm>
              <a:off x="943292" y="679594"/>
              <a:ext cx="484872" cy="41563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43292" y="6032758"/>
            <a:ext cx="627024" cy="228600"/>
            <a:chOff x="943292" y="539532"/>
            <a:chExt cx="627024" cy="228600"/>
          </a:xfrm>
        </p:grpSpPr>
        <p:sp>
          <p:nvSpPr>
            <p:cNvPr id="36" name="Flowchart: Connector 35"/>
            <p:cNvSpPr/>
            <p:nvPr/>
          </p:nvSpPr>
          <p:spPr>
            <a:xfrm>
              <a:off x="1341716" y="539532"/>
              <a:ext cx="228600" cy="228600"/>
            </a:xfrm>
            <a:prstGeom prst="flowChartConnector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127000">
                <a:schemeClr val="bg2">
                  <a:lumMod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Terminator 36"/>
            <p:cNvSpPr/>
            <p:nvPr/>
          </p:nvSpPr>
          <p:spPr>
            <a:xfrm>
              <a:off x="943292" y="592512"/>
              <a:ext cx="484872" cy="37785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Terminator 37"/>
            <p:cNvSpPr/>
            <p:nvPr/>
          </p:nvSpPr>
          <p:spPr>
            <a:xfrm>
              <a:off x="943292" y="679594"/>
              <a:ext cx="484872" cy="41563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43292" y="2980964"/>
            <a:ext cx="627024" cy="228600"/>
            <a:chOff x="943292" y="539532"/>
            <a:chExt cx="627024" cy="228600"/>
          </a:xfrm>
        </p:grpSpPr>
        <p:sp>
          <p:nvSpPr>
            <p:cNvPr id="40" name="Flowchart: Connector 39"/>
            <p:cNvSpPr/>
            <p:nvPr/>
          </p:nvSpPr>
          <p:spPr>
            <a:xfrm>
              <a:off x="1341716" y="539532"/>
              <a:ext cx="228600" cy="228600"/>
            </a:xfrm>
            <a:prstGeom prst="flowChartConnector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127000">
                <a:schemeClr val="bg2">
                  <a:lumMod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Terminator 40"/>
            <p:cNvSpPr/>
            <p:nvPr/>
          </p:nvSpPr>
          <p:spPr>
            <a:xfrm>
              <a:off x="943292" y="592512"/>
              <a:ext cx="484872" cy="37785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Terminator 41"/>
            <p:cNvSpPr/>
            <p:nvPr/>
          </p:nvSpPr>
          <p:spPr>
            <a:xfrm>
              <a:off x="943292" y="679594"/>
              <a:ext cx="484872" cy="41563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43292" y="3591322"/>
            <a:ext cx="627024" cy="228600"/>
            <a:chOff x="943292" y="539532"/>
            <a:chExt cx="627024" cy="228600"/>
          </a:xfrm>
        </p:grpSpPr>
        <p:sp>
          <p:nvSpPr>
            <p:cNvPr id="44" name="Flowchart: Connector 43"/>
            <p:cNvSpPr/>
            <p:nvPr/>
          </p:nvSpPr>
          <p:spPr>
            <a:xfrm>
              <a:off x="1341716" y="539532"/>
              <a:ext cx="228600" cy="228600"/>
            </a:xfrm>
            <a:prstGeom prst="flowChartConnector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127000">
                <a:schemeClr val="bg2">
                  <a:lumMod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Terminator 44"/>
            <p:cNvSpPr/>
            <p:nvPr/>
          </p:nvSpPr>
          <p:spPr>
            <a:xfrm>
              <a:off x="943292" y="592512"/>
              <a:ext cx="484872" cy="37785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Terminator 45"/>
            <p:cNvSpPr/>
            <p:nvPr/>
          </p:nvSpPr>
          <p:spPr>
            <a:xfrm>
              <a:off x="943292" y="679594"/>
              <a:ext cx="484872" cy="41563"/>
            </a:xfrm>
            <a:prstGeom prst="flowChartTerminator">
              <a:avLst/>
            </a:prstGeom>
            <a:gradFill>
              <a:gsLst>
                <a:gs pos="53000">
                  <a:schemeClr val="tx1">
                    <a:lumMod val="65000"/>
                    <a:lumOff val="35000"/>
                  </a:schemeClr>
                </a:gs>
                <a:gs pos="20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  <a:gs pos="76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ight Triangle 46"/>
          <p:cNvSpPr/>
          <p:nvPr/>
        </p:nvSpPr>
        <p:spPr>
          <a:xfrm flipH="1" flipV="1">
            <a:off x="2019298" y="2819400"/>
            <a:ext cx="8782051" cy="30480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Triangle 47"/>
          <p:cNvSpPr/>
          <p:nvPr/>
        </p:nvSpPr>
        <p:spPr>
          <a:xfrm flipH="1" flipV="1">
            <a:off x="1600200" y="4504330"/>
            <a:ext cx="9242106" cy="315320"/>
          </a:xfrm>
          <a:prstGeom prst="rtTriangle">
            <a:avLst/>
          </a:prstGeom>
          <a:gradFill>
            <a:gsLst>
              <a:gs pos="100000">
                <a:srgbClr val="F3F6F9"/>
              </a:gs>
              <a:gs pos="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0744200" y="457253"/>
            <a:ext cx="242248" cy="5823716"/>
            <a:chOff x="10721340" y="457255"/>
            <a:chExt cx="175203" cy="2983701"/>
          </a:xfrm>
        </p:grpSpPr>
        <p:sp>
          <p:nvSpPr>
            <p:cNvPr id="53" name="Flowchart: Process 52"/>
            <p:cNvSpPr/>
            <p:nvPr/>
          </p:nvSpPr>
          <p:spPr>
            <a:xfrm>
              <a:off x="10748895" y="457255"/>
              <a:ext cx="147648" cy="1327333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Process 53"/>
            <p:cNvSpPr/>
            <p:nvPr/>
          </p:nvSpPr>
          <p:spPr>
            <a:xfrm>
              <a:off x="10735118" y="1463622"/>
              <a:ext cx="161425" cy="1170086"/>
            </a:xfrm>
            <a:prstGeom prst="flowChartProces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Process 54"/>
            <p:cNvSpPr/>
            <p:nvPr/>
          </p:nvSpPr>
          <p:spPr>
            <a:xfrm>
              <a:off x="10721340" y="2453404"/>
              <a:ext cx="175203" cy="987552"/>
            </a:xfrm>
            <a:prstGeom prst="flowChartProcess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8" name="Straight Connector 67"/>
          <p:cNvCxnSpPr/>
          <p:nvPr/>
        </p:nvCxnSpPr>
        <p:spPr>
          <a:xfrm flipH="1" flipV="1">
            <a:off x="3124201" y="1562101"/>
            <a:ext cx="5124449" cy="19049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916186" y="539016"/>
            <a:ext cx="3970514" cy="1042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" pitchFamily="2" charset="0"/>
              </a:rPr>
              <a:t>শিখনফল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7400" y="1818280"/>
            <a:ext cx="8743950" cy="92804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/>
              <a:t>কোষ</a:t>
            </a:r>
            <a:r>
              <a:rPr lang="en-US" sz="3600" dirty="0"/>
              <a:t> </a:t>
            </a:r>
            <a:r>
              <a:rPr lang="en-US" sz="3600" dirty="0" err="1"/>
              <a:t>বিভাজনের</a:t>
            </a:r>
            <a:r>
              <a:rPr lang="en-US" sz="3600" dirty="0"/>
              <a:t> </a:t>
            </a:r>
            <a:r>
              <a:rPr lang="en-US" sz="3600" dirty="0" err="1"/>
              <a:t>ধারণা</a:t>
            </a:r>
            <a:r>
              <a:rPr lang="en-US" sz="3600" dirty="0"/>
              <a:t> </a:t>
            </a:r>
            <a:r>
              <a:rPr lang="en-US" sz="3600" dirty="0" err="1"/>
              <a:t>ব্যাখ্যা</a:t>
            </a:r>
            <a:r>
              <a:rPr lang="en-US" sz="3600" dirty="0"/>
              <a:t> </a:t>
            </a:r>
            <a:r>
              <a:rPr lang="en-US" sz="3600" dirty="0" err="1"/>
              <a:t>করতে</a:t>
            </a:r>
            <a:r>
              <a:rPr lang="en-US" sz="3600" dirty="0"/>
              <a:t> </a:t>
            </a:r>
            <a:r>
              <a:rPr lang="en-US" sz="3600" dirty="0" err="1"/>
              <a:t>পারব</a:t>
            </a:r>
            <a:r>
              <a:rPr lang="en-US" sz="3600" dirty="0" smtClean="0"/>
              <a:t>।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171700" y="3098326"/>
            <a:ext cx="8648700" cy="92804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/>
              <a:t>কোষ</a:t>
            </a:r>
            <a:r>
              <a:rPr lang="en-US" sz="3200" dirty="0"/>
              <a:t> </a:t>
            </a:r>
            <a:r>
              <a:rPr lang="en-US" sz="3200" dirty="0" err="1"/>
              <a:t>বিভাজনের</a:t>
            </a:r>
            <a:r>
              <a:rPr lang="en-US" sz="3200" dirty="0"/>
              <a:t> </a:t>
            </a:r>
            <a:r>
              <a:rPr lang="en-US" sz="3200" dirty="0" err="1"/>
              <a:t>প্রকারভেদ</a:t>
            </a:r>
            <a:r>
              <a:rPr lang="en-US" sz="3200" dirty="0"/>
              <a:t> </a:t>
            </a:r>
            <a:r>
              <a:rPr lang="en-US" sz="3200" dirty="0" err="1"/>
              <a:t>বর্ণনা</a:t>
            </a:r>
            <a:r>
              <a:rPr lang="en-US" sz="3200" dirty="0"/>
              <a:t> </a:t>
            </a:r>
            <a:r>
              <a:rPr lang="en-US" sz="3200" dirty="0" err="1"/>
              <a:t>করতে</a:t>
            </a:r>
            <a:r>
              <a:rPr lang="en-US" sz="3200" dirty="0"/>
              <a:t> </a:t>
            </a:r>
            <a:r>
              <a:rPr lang="en-US" sz="3200" dirty="0" err="1"/>
              <a:t>পারব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981200" y="4946746"/>
            <a:ext cx="8763000" cy="92804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000250" y="5087035"/>
            <a:ext cx="8724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মাইটোসিস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ব্যাখ্যা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করতে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পারব</a:t>
            </a:r>
            <a:r>
              <a:rPr lang="en-US" sz="2400" dirty="0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মাইটোসিসের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পর্যায়সমূহ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বর্ণনা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করতে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পারব</a:t>
            </a:r>
            <a:r>
              <a:rPr lang="en-US" sz="2400" dirty="0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6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05274 7.40741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05273 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05273 -1.85185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9" grpId="0" animBg="1"/>
      <p:bldP spid="80" grpId="0" animBg="1"/>
      <p:bldP spid="70" grpId="0"/>
      <p:bldP spid="2" grpId="0" animBg="1"/>
      <p:bldP spid="66" grpId="0" animBg="1"/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8575" y="0"/>
            <a:ext cx="12130919" cy="6858000"/>
            <a:chOff x="-28575" y="0"/>
            <a:chExt cx="12130919" cy="6858000"/>
          </a:xfrm>
        </p:grpSpPr>
        <p:sp>
          <p:nvSpPr>
            <p:cNvPr id="70" name="Rounded Rectangle 69"/>
            <p:cNvSpPr/>
            <p:nvPr/>
          </p:nvSpPr>
          <p:spPr>
            <a:xfrm>
              <a:off x="1092148" y="268456"/>
              <a:ext cx="10008008" cy="6400800"/>
            </a:xfrm>
            <a:prstGeom prst="roundRect">
              <a:avLst>
                <a:gd name="adj" fmla="val 2381"/>
              </a:avLst>
            </a:prstGeom>
            <a:solidFill>
              <a:schemeClr val="accent2">
                <a:lumMod val="50000"/>
                <a:alpha val="75000"/>
              </a:schemeClr>
            </a:solidFill>
            <a:ln>
              <a:noFill/>
            </a:ln>
            <a:effectLst>
              <a:outerShdw dist="50800" dir="5400000"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-28575" y="0"/>
              <a:ext cx="12130919" cy="6858000"/>
            </a:xfrm>
            <a:prstGeom prst="roundRect">
              <a:avLst>
                <a:gd name="adj" fmla="val 2381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21088" y="457200"/>
              <a:ext cx="11482117" cy="59436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889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Triangle 72"/>
            <p:cNvSpPr/>
            <p:nvPr/>
          </p:nvSpPr>
          <p:spPr>
            <a:xfrm flipH="1" flipV="1">
              <a:off x="6734052" y="1466193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ight Triangle 73"/>
            <p:cNvSpPr/>
            <p:nvPr/>
          </p:nvSpPr>
          <p:spPr>
            <a:xfrm flipH="1" flipV="1">
              <a:off x="6765475" y="2438400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ight Triangle 74"/>
            <p:cNvSpPr/>
            <p:nvPr/>
          </p:nvSpPr>
          <p:spPr>
            <a:xfrm flipH="1" flipV="1">
              <a:off x="6740337" y="3429000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ight Triangle 75"/>
            <p:cNvSpPr/>
            <p:nvPr/>
          </p:nvSpPr>
          <p:spPr>
            <a:xfrm flipH="1" flipV="1">
              <a:off x="6715199" y="4451132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ight Triangle 76"/>
            <p:cNvSpPr/>
            <p:nvPr/>
          </p:nvSpPr>
          <p:spPr>
            <a:xfrm flipH="1" flipV="1">
              <a:off x="6727771" y="5425966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1693611" y="457257"/>
              <a:ext cx="209526" cy="5944305"/>
              <a:chOff x="10721340" y="457257"/>
              <a:chExt cx="175203" cy="5944305"/>
            </a:xfrm>
          </p:grpSpPr>
          <p:sp>
            <p:nvSpPr>
              <p:cNvPr id="79" name="Flowchart: Process 78"/>
              <p:cNvSpPr/>
              <p:nvPr/>
            </p:nvSpPr>
            <p:spPr>
              <a:xfrm>
                <a:off x="10721340" y="457257"/>
                <a:ext cx="175203" cy="987552"/>
              </a:xfrm>
              <a:prstGeom prst="flowChartProcess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Process 79"/>
              <p:cNvSpPr/>
              <p:nvPr/>
            </p:nvSpPr>
            <p:spPr>
              <a:xfrm>
                <a:off x="10721340" y="1463623"/>
                <a:ext cx="175203" cy="987552"/>
              </a:xfrm>
              <a:prstGeom prst="flowChartProcess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lowchart: Process 80"/>
              <p:cNvSpPr/>
              <p:nvPr/>
            </p:nvSpPr>
            <p:spPr>
              <a:xfrm>
                <a:off x="10721340" y="2453404"/>
                <a:ext cx="175203" cy="987552"/>
              </a:xfrm>
              <a:prstGeom prst="flowChartProcess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lowchart: Process 81"/>
              <p:cNvSpPr/>
              <p:nvPr/>
            </p:nvSpPr>
            <p:spPr>
              <a:xfrm>
                <a:off x="10721340" y="3444766"/>
                <a:ext cx="175203" cy="987552"/>
              </a:xfrm>
              <a:prstGeom prst="flowChart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lowchart: Process 82"/>
              <p:cNvSpPr/>
              <p:nvPr/>
            </p:nvSpPr>
            <p:spPr>
              <a:xfrm>
                <a:off x="10721340" y="4423410"/>
                <a:ext cx="175203" cy="987552"/>
              </a:xfrm>
              <a:prstGeom prst="flowChartProcess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lowchart: Process 83"/>
              <p:cNvSpPr/>
              <p:nvPr/>
            </p:nvSpPr>
            <p:spPr>
              <a:xfrm>
                <a:off x="10721340" y="5414010"/>
                <a:ext cx="175203" cy="987552"/>
              </a:xfrm>
              <a:prstGeom prst="flowChartProcess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709448"/>
              <a:ext cx="735308" cy="77302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1700578"/>
              <a:ext cx="735308" cy="77302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2691708"/>
              <a:ext cx="735308" cy="77302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3682837"/>
              <a:ext cx="735308" cy="773020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4673966"/>
              <a:ext cx="735308" cy="773020"/>
            </a:xfrm>
            <a:prstGeom prst="rect">
              <a:avLst/>
            </a:prstGeom>
          </p:spPr>
        </p:pic>
        <p:grpSp>
          <p:nvGrpSpPr>
            <p:cNvPr id="90" name="Group 89"/>
            <p:cNvGrpSpPr/>
            <p:nvPr/>
          </p:nvGrpSpPr>
          <p:grpSpPr>
            <a:xfrm>
              <a:off x="408517" y="457200"/>
              <a:ext cx="11507258" cy="5943600"/>
              <a:chOff x="1051034" y="914400"/>
              <a:chExt cx="9622222" cy="5943600"/>
            </a:xfrm>
          </p:grpSpPr>
          <p:sp>
            <p:nvSpPr>
              <p:cNvPr id="91" name="Flowchart: Process 90"/>
              <p:cNvSpPr/>
              <p:nvPr/>
            </p:nvSpPr>
            <p:spPr>
              <a:xfrm>
                <a:off x="1051034" y="914400"/>
                <a:ext cx="9601200" cy="5943600"/>
              </a:xfrm>
              <a:prstGeom prst="flowChartProcess">
                <a:avLst/>
              </a:prstGeom>
              <a:gradFill>
                <a:gsLst>
                  <a:gs pos="100000">
                    <a:srgbClr val="F3F6F9"/>
                  </a:gs>
                  <a:gs pos="0">
                    <a:schemeClr val="bg1">
                      <a:lumMod val="6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lowchart: Process 91"/>
              <p:cNvSpPr/>
              <p:nvPr/>
            </p:nvSpPr>
            <p:spPr>
              <a:xfrm>
                <a:off x="10531366" y="914400"/>
                <a:ext cx="141890" cy="5943600"/>
              </a:xfrm>
              <a:prstGeom prst="flowChartProcess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1" y="228599"/>
              <a:ext cx="971550" cy="6315075"/>
              <a:chOff x="943292" y="539532"/>
              <a:chExt cx="627024" cy="5721826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943292" y="539532"/>
                <a:ext cx="627024" cy="228600"/>
                <a:chOff x="943292" y="539532"/>
                <a:chExt cx="627024" cy="228600"/>
              </a:xfrm>
            </p:grpSpPr>
            <p:sp>
              <p:nvSpPr>
                <p:cNvPr id="131" name="Flowchart: Connector 130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lowchart: Terminator 131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Flowchart: Terminator 132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943292" y="1149890"/>
                <a:ext cx="627024" cy="228600"/>
                <a:chOff x="943292" y="539532"/>
                <a:chExt cx="627024" cy="228600"/>
              </a:xfrm>
            </p:grpSpPr>
            <p:sp>
              <p:nvSpPr>
                <p:cNvPr id="128" name="Flowchart: Connector 127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Flowchart: Terminator 128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lowchart: Terminator 129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943292" y="1760248"/>
                <a:ext cx="627024" cy="228600"/>
                <a:chOff x="943292" y="539532"/>
                <a:chExt cx="627024" cy="228600"/>
              </a:xfrm>
            </p:grpSpPr>
            <p:sp>
              <p:nvSpPr>
                <p:cNvPr id="125" name="Flowchart: Connector 124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lowchart: Terminator 125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lowchart: Terminator 126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943292" y="2370606"/>
                <a:ext cx="627024" cy="228600"/>
                <a:chOff x="943292" y="539532"/>
                <a:chExt cx="627024" cy="228600"/>
              </a:xfrm>
            </p:grpSpPr>
            <p:sp>
              <p:nvSpPr>
                <p:cNvPr id="122" name="Flowchart: Connector 121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Flowchart: Terminator 122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lowchart: Terminator 123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943292" y="4201680"/>
                <a:ext cx="627024" cy="228600"/>
                <a:chOff x="943292" y="539532"/>
                <a:chExt cx="627024" cy="228600"/>
              </a:xfrm>
            </p:grpSpPr>
            <p:sp>
              <p:nvSpPr>
                <p:cNvPr id="119" name="Flowchart: Connector 118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lowchart: Terminator 119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Flowchart: Terminator 120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943292" y="4812038"/>
                <a:ext cx="627024" cy="228600"/>
                <a:chOff x="943292" y="539532"/>
                <a:chExt cx="627024" cy="228600"/>
              </a:xfrm>
            </p:grpSpPr>
            <p:sp>
              <p:nvSpPr>
                <p:cNvPr id="116" name="Flowchart: Connector 115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Flowchart: Terminator 116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lowchart: Terminator 117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943292" y="5422396"/>
                <a:ext cx="627024" cy="228600"/>
                <a:chOff x="943292" y="539532"/>
                <a:chExt cx="627024" cy="228600"/>
              </a:xfrm>
            </p:grpSpPr>
            <p:sp>
              <p:nvSpPr>
                <p:cNvPr id="113" name="Flowchart: Connector 112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lowchart: Terminator 113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lowchart: Terminator 114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943292" y="6032758"/>
                <a:ext cx="627024" cy="228600"/>
                <a:chOff x="943292" y="539532"/>
                <a:chExt cx="627024" cy="228600"/>
              </a:xfrm>
            </p:grpSpPr>
            <p:sp>
              <p:nvSpPr>
                <p:cNvPr id="110" name="Flowchart: Connector 109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lowchart: Terminator 110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lowchart: Terminator 111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943292" y="2980964"/>
                <a:ext cx="627024" cy="228600"/>
                <a:chOff x="943292" y="539532"/>
                <a:chExt cx="627024" cy="228600"/>
              </a:xfrm>
            </p:grpSpPr>
            <p:sp>
              <p:nvSpPr>
                <p:cNvPr id="107" name="Flowchart: Connector 106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Flowchart: Terminator 107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lowchart: Terminator 108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943292" y="3591322"/>
                <a:ext cx="627024" cy="228600"/>
                <a:chOff x="943292" y="539532"/>
                <a:chExt cx="627024" cy="228600"/>
              </a:xfrm>
            </p:grpSpPr>
            <p:sp>
              <p:nvSpPr>
                <p:cNvPr id="104" name="Flowchart: Connector 103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Flowchart: Terminator 104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Flowchart: Terminator 105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9" name="TextBox 68"/>
          <p:cNvSpPr txBox="1"/>
          <p:nvPr/>
        </p:nvSpPr>
        <p:spPr>
          <a:xfrm>
            <a:off x="12058958" y="5993676"/>
            <a:ext cx="998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আহমদ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কবির</a:t>
            </a:r>
            <a:r>
              <a:rPr lang="en-US" dirty="0">
                <a:solidFill>
                  <a:srgbClr val="FF0000"/>
                </a:solidFill>
              </a:rPr>
              <a:t> ,</a:t>
            </a:r>
            <a:r>
              <a:rPr lang="en-US" dirty="0" err="1">
                <a:solidFill>
                  <a:srgbClr val="FF0000"/>
                </a:solidFill>
              </a:rPr>
              <a:t>সহকারি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প্রধান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শিক্ষক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আর.কে.নুরুল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আমিন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চৌধুরী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উচ্চ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বিদ্যালয়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চকরিয়া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কক্সবাজার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2180492" y="908021"/>
            <a:ext cx="837027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কোষ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বিভাজন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 :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একটি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মৌলিক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ও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অত্যাবশ্যকীয়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প্রক্রিয়া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যার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দ্বারা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জীবের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দৈহিক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ও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বংশ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বৃদ্ধি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ঘটে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যে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প্রক্রিয়ায়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জীব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কোষের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বিভক্তির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মাধ্যমে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একটি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থেকে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দুটি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বা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চারটি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কোষের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সৃষ্টি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হয়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তাকে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কোষ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বিভাজন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বলে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বিভাজনের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ফলে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সৃষ্ট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নতুন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কোষকে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অপত্য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কোষ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(Daughter cell)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এবং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যে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কোষটি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বিভাজিত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হয়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তাকে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মাতৃ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কোষ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(Mother cell)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বলে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।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মানবদেহ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একটি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মাত্র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কোষ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থেকেই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তৈরি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হয়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জাইগোট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থেকে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কোষ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বিভাজনের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মাধ্যমে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সম্পূর্ণ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দেহ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তৈরি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হয়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350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041 L -1.79883 -0.00649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4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081" y="0"/>
            <a:ext cx="12130919" cy="6858000"/>
            <a:chOff x="-28575" y="0"/>
            <a:chExt cx="12130919" cy="6858000"/>
          </a:xfrm>
        </p:grpSpPr>
        <p:sp>
          <p:nvSpPr>
            <p:cNvPr id="70" name="Rounded Rectangle 69"/>
            <p:cNvSpPr/>
            <p:nvPr/>
          </p:nvSpPr>
          <p:spPr>
            <a:xfrm>
              <a:off x="1092148" y="268456"/>
              <a:ext cx="10008008" cy="6400800"/>
            </a:xfrm>
            <a:prstGeom prst="roundRect">
              <a:avLst>
                <a:gd name="adj" fmla="val 2381"/>
              </a:avLst>
            </a:prstGeom>
            <a:solidFill>
              <a:schemeClr val="accent2">
                <a:lumMod val="50000"/>
                <a:alpha val="75000"/>
              </a:schemeClr>
            </a:solidFill>
            <a:ln>
              <a:noFill/>
            </a:ln>
            <a:effectLst>
              <a:outerShdw dist="50800" dir="5400000"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-28575" y="0"/>
              <a:ext cx="12130919" cy="6858000"/>
            </a:xfrm>
            <a:prstGeom prst="roundRect">
              <a:avLst>
                <a:gd name="adj" fmla="val 2381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21088" y="457200"/>
              <a:ext cx="11482117" cy="59436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889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Triangle 72"/>
            <p:cNvSpPr/>
            <p:nvPr/>
          </p:nvSpPr>
          <p:spPr>
            <a:xfrm flipH="1" flipV="1">
              <a:off x="6734052" y="1466193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ight Triangle 73"/>
            <p:cNvSpPr/>
            <p:nvPr/>
          </p:nvSpPr>
          <p:spPr>
            <a:xfrm flipH="1" flipV="1">
              <a:off x="6765475" y="2438400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ight Triangle 74"/>
            <p:cNvSpPr/>
            <p:nvPr/>
          </p:nvSpPr>
          <p:spPr>
            <a:xfrm flipH="1" flipV="1">
              <a:off x="6740337" y="3429000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ight Triangle 75"/>
            <p:cNvSpPr/>
            <p:nvPr/>
          </p:nvSpPr>
          <p:spPr>
            <a:xfrm flipH="1" flipV="1">
              <a:off x="6715199" y="4451132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ight Triangle 76"/>
            <p:cNvSpPr/>
            <p:nvPr/>
          </p:nvSpPr>
          <p:spPr>
            <a:xfrm flipH="1" flipV="1">
              <a:off x="6727771" y="5425966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1693611" y="457257"/>
              <a:ext cx="209526" cy="5944305"/>
              <a:chOff x="10721340" y="457257"/>
              <a:chExt cx="175203" cy="5944305"/>
            </a:xfrm>
          </p:grpSpPr>
          <p:sp>
            <p:nvSpPr>
              <p:cNvPr id="79" name="Flowchart: Process 78"/>
              <p:cNvSpPr/>
              <p:nvPr/>
            </p:nvSpPr>
            <p:spPr>
              <a:xfrm>
                <a:off x="10721340" y="457257"/>
                <a:ext cx="175203" cy="987552"/>
              </a:xfrm>
              <a:prstGeom prst="flowChartProcess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Process 79"/>
              <p:cNvSpPr/>
              <p:nvPr/>
            </p:nvSpPr>
            <p:spPr>
              <a:xfrm>
                <a:off x="10721340" y="1463623"/>
                <a:ext cx="175203" cy="987552"/>
              </a:xfrm>
              <a:prstGeom prst="flowChartProcess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lowchart: Process 80"/>
              <p:cNvSpPr/>
              <p:nvPr/>
            </p:nvSpPr>
            <p:spPr>
              <a:xfrm>
                <a:off x="10721340" y="2453404"/>
                <a:ext cx="175203" cy="987552"/>
              </a:xfrm>
              <a:prstGeom prst="flowChartProcess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lowchart: Process 81"/>
              <p:cNvSpPr/>
              <p:nvPr/>
            </p:nvSpPr>
            <p:spPr>
              <a:xfrm>
                <a:off x="10721340" y="3444766"/>
                <a:ext cx="175203" cy="987552"/>
              </a:xfrm>
              <a:prstGeom prst="flowChart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lowchart: Process 82"/>
              <p:cNvSpPr/>
              <p:nvPr/>
            </p:nvSpPr>
            <p:spPr>
              <a:xfrm>
                <a:off x="10721340" y="4423410"/>
                <a:ext cx="175203" cy="987552"/>
              </a:xfrm>
              <a:prstGeom prst="flowChartProcess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lowchart: Process 83"/>
              <p:cNvSpPr/>
              <p:nvPr/>
            </p:nvSpPr>
            <p:spPr>
              <a:xfrm>
                <a:off x="10721340" y="5414010"/>
                <a:ext cx="175203" cy="987552"/>
              </a:xfrm>
              <a:prstGeom prst="flowChartProcess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709448"/>
              <a:ext cx="735308" cy="77302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1700578"/>
              <a:ext cx="735308" cy="77302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2691708"/>
              <a:ext cx="735308" cy="77302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3682837"/>
              <a:ext cx="735308" cy="773020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4673966"/>
              <a:ext cx="735308" cy="773020"/>
            </a:xfrm>
            <a:prstGeom prst="rect">
              <a:avLst/>
            </a:prstGeom>
          </p:spPr>
        </p:pic>
        <p:grpSp>
          <p:nvGrpSpPr>
            <p:cNvPr id="90" name="Group 89"/>
            <p:cNvGrpSpPr/>
            <p:nvPr/>
          </p:nvGrpSpPr>
          <p:grpSpPr>
            <a:xfrm>
              <a:off x="408517" y="457200"/>
              <a:ext cx="11507258" cy="5943600"/>
              <a:chOff x="1051034" y="914400"/>
              <a:chExt cx="9622222" cy="5943600"/>
            </a:xfrm>
          </p:grpSpPr>
          <p:sp>
            <p:nvSpPr>
              <p:cNvPr id="91" name="Flowchart: Process 90"/>
              <p:cNvSpPr/>
              <p:nvPr/>
            </p:nvSpPr>
            <p:spPr>
              <a:xfrm>
                <a:off x="1051034" y="914400"/>
                <a:ext cx="9601200" cy="5943600"/>
              </a:xfrm>
              <a:prstGeom prst="flowChartProcess">
                <a:avLst/>
              </a:prstGeom>
              <a:gradFill>
                <a:gsLst>
                  <a:gs pos="100000">
                    <a:srgbClr val="F3F6F9"/>
                  </a:gs>
                  <a:gs pos="0">
                    <a:schemeClr val="bg1">
                      <a:lumMod val="6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lowchart: Process 91"/>
              <p:cNvSpPr/>
              <p:nvPr/>
            </p:nvSpPr>
            <p:spPr>
              <a:xfrm>
                <a:off x="10531366" y="914400"/>
                <a:ext cx="141890" cy="5943600"/>
              </a:xfrm>
              <a:prstGeom prst="flowChartProcess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1" y="228599"/>
              <a:ext cx="971550" cy="6315075"/>
              <a:chOff x="943292" y="539532"/>
              <a:chExt cx="627024" cy="5721826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943292" y="539532"/>
                <a:ext cx="627024" cy="228600"/>
                <a:chOff x="943292" y="539532"/>
                <a:chExt cx="627024" cy="228600"/>
              </a:xfrm>
            </p:grpSpPr>
            <p:sp>
              <p:nvSpPr>
                <p:cNvPr id="131" name="Flowchart: Connector 130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lowchart: Terminator 131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Flowchart: Terminator 132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943292" y="1149890"/>
                <a:ext cx="627024" cy="228600"/>
                <a:chOff x="943292" y="539532"/>
                <a:chExt cx="627024" cy="228600"/>
              </a:xfrm>
            </p:grpSpPr>
            <p:sp>
              <p:nvSpPr>
                <p:cNvPr id="128" name="Flowchart: Connector 127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Flowchart: Terminator 128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lowchart: Terminator 129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943292" y="1760248"/>
                <a:ext cx="627024" cy="228600"/>
                <a:chOff x="943292" y="539532"/>
                <a:chExt cx="627024" cy="228600"/>
              </a:xfrm>
            </p:grpSpPr>
            <p:sp>
              <p:nvSpPr>
                <p:cNvPr id="125" name="Flowchart: Connector 124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lowchart: Terminator 125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lowchart: Terminator 126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943292" y="2370606"/>
                <a:ext cx="627024" cy="228600"/>
                <a:chOff x="943292" y="539532"/>
                <a:chExt cx="627024" cy="228600"/>
              </a:xfrm>
            </p:grpSpPr>
            <p:sp>
              <p:nvSpPr>
                <p:cNvPr id="122" name="Flowchart: Connector 121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Flowchart: Terminator 122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lowchart: Terminator 123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943292" y="4201680"/>
                <a:ext cx="627024" cy="228600"/>
                <a:chOff x="943292" y="539532"/>
                <a:chExt cx="627024" cy="228600"/>
              </a:xfrm>
            </p:grpSpPr>
            <p:sp>
              <p:nvSpPr>
                <p:cNvPr id="119" name="Flowchart: Connector 118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lowchart: Terminator 119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Flowchart: Terminator 120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943292" y="4812038"/>
                <a:ext cx="627024" cy="228600"/>
                <a:chOff x="943292" y="539532"/>
                <a:chExt cx="627024" cy="228600"/>
              </a:xfrm>
            </p:grpSpPr>
            <p:sp>
              <p:nvSpPr>
                <p:cNvPr id="116" name="Flowchart: Connector 115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Flowchart: Terminator 116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lowchart: Terminator 117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943292" y="5422396"/>
                <a:ext cx="627024" cy="228600"/>
                <a:chOff x="943292" y="539532"/>
                <a:chExt cx="627024" cy="228600"/>
              </a:xfrm>
            </p:grpSpPr>
            <p:sp>
              <p:nvSpPr>
                <p:cNvPr id="113" name="Flowchart: Connector 112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lowchart: Terminator 113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lowchart: Terminator 114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943292" y="6032758"/>
                <a:ext cx="627024" cy="228600"/>
                <a:chOff x="943292" y="539532"/>
                <a:chExt cx="627024" cy="228600"/>
              </a:xfrm>
            </p:grpSpPr>
            <p:sp>
              <p:nvSpPr>
                <p:cNvPr id="110" name="Flowchart: Connector 109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lowchart: Terminator 110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lowchart: Terminator 111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943292" y="2980964"/>
                <a:ext cx="627024" cy="228600"/>
                <a:chOff x="943292" y="539532"/>
                <a:chExt cx="627024" cy="228600"/>
              </a:xfrm>
            </p:grpSpPr>
            <p:sp>
              <p:nvSpPr>
                <p:cNvPr id="107" name="Flowchart: Connector 106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Flowchart: Terminator 107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lowchart: Terminator 108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943292" y="3591322"/>
                <a:ext cx="627024" cy="228600"/>
                <a:chOff x="943292" y="539532"/>
                <a:chExt cx="627024" cy="228600"/>
              </a:xfrm>
            </p:grpSpPr>
            <p:sp>
              <p:nvSpPr>
                <p:cNvPr id="104" name="Flowchart: Connector 103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Flowchart: Terminator 104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Flowchart: Terminator 105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9" name="TextBox 68"/>
          <p:cNvSpPr txBox="1"/>
          <p:nvPr/>
        </p:nvSpPr>
        <p:spPr>
          <a:xfrm>
            <a:off x="12058958" y="5993676"/>
            <a:ext cx="998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আহমদ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কবির</a:t>
            </a:r>
            <a:r>
              <a:rPr lang="en-US" dirty="0">
                <a:solidFill>
                  <a:srgbClr val="FF0000"/>
                </a:solidFill>
              </a:rPr>
              <a:t> ,</a:t>
            </a:r>
            <a:r>
              <a:rPr lang="en-US" dirty="0" err="1">
                <a:solidFill>
                  <a:srgbClr val="FF0000"/>
                </a:solidFill>
              </a:rPr>
              <a:t>সহকারি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প্রধান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শিক্ষক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আর.কে.নুরুল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আমিন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চৌধুরী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উচ্চ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বিদ্যালয়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চকরিয়া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কক্সবাজার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2186361"/>
            <a:ext cx="9448800" cy="282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 smtClean="0">
                <a:solidFill>
                  <a:srgbClr val="202122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যথাঃ</a:t>
            </a:r>
            <a:r>
              <a:rPr lang="en-US" sz="40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4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000" u="none" strike="noStrike" dirty="0" err="1" smtClean="0">
                <a:solidFill>
                  <a:srgbClr val="0B0080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অ্যামাইটোসিস"/>
              </a:rPr>
              <a:t>অ্যামাইটোসিস</a:t>
            </a:r>
            <a:r>
              <a:rPr lang="en-US" sz="40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err="1" smtClean="0">
                <a:solidFill>
                  <a:srgbClr val="202122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কোষ</a:t>
            </a:r>
            <a:r>
              <a:rPr lang="en-US" sz="40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বিভাজন</a:t>
            </a:r>
            <a:endParaRPr lang="en-US" sz="4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000" u="none" strike="noStrike" dirty="0" err="1" smtClean="0">
                <a:solidFill>
                  <a:srgbClr val="0B0080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মাইটোসিস"/>
              </a:rPr>
              <a:t>মাইটোসিস</a:t>
            </a:r>
            <a:r>
              <a:rPr lang="en-US" sz="40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err="1" smtClean="0">
                <a:solidFill>
                  <a:srgbClr val="202122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কোষ</a:t>
            </a:r>
            <a:r>
              <a:rPr lang="en-US" sz="40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বিভাজন</a:t>
            </a:r>
            <a:endParaRPr lang="en-US" sz="4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000" u="none" strike="noStrike" dirty="0" err="1" smtClean="0">
                <a:solidFill>
                  <a:srgbClr val="0B0080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মিয়োসিস"/>
              </a:rPr>
              <a:t>মিয়োসিস</a:t>
            </a:r>
            <a:r>
              <a:rPr lang="en-US" sz="40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err="1" smtClean="0">
                <a:solidFill>
                  <a:srgbClr val="202122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কোষ</a:t>
            </a:r>
            <a:r>
              <a:rPr lang="en-US" sz="40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বিভাজন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4100" y="1013558"/>
            <a:ext cx="6000750" cy="1018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80"/>
              </a:lnSpc>
              <a:spcAft>
                <a:spcPts val="800"/>
              </a:spcAft>
            </a:pPr>
            <a:r>
              <a:rPr lang="en-US" sz="4000" dirty="0" err="1" smtClean="0">
                <a:solidFill>
                  <a:srgbClr val="202122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তিন</a:t>
            </a:r>
            <a:r>
              <a:rPr lang="en-US" sz="40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ধরনের</a:t>
            </a:r>
            <a:r>
              <a:rPr lang="en-US" sz="40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কোষ</a:t>
            </a:r>
            <a:r>
              <a:rPr lang="en-US" sz="40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বিভাজন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68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041 L -1.79883 -0.00649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4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30919" cy="6858000"/>
            <a:chOff x="-28575" y="0"/>
            <a:chExt cx="12130919" cy="6858000"/>
          </a:xfrm>
        </p:grpSpPr>
        <p:sp>
          <p:nvSpPr>
            <p:cNvPr id="70" name="Rounded Rectangle 69"/>
            <p:cNvSpPr/>
            <p:nvPr/>
          </p:nvSpPr>
          <p:spPr>
            <a:xfrm>
              <a:off x="1092148" y="268456"/>
              <a:ext cx="10008008" cy="6400800"/>
            </a:xfrm>
            <a:prstGeom prst="roundRect">
              <a:avLst>
                <a:gd name="adj" fmla="val 2381"/>
              </a:avLst>
            </a:prstGeom>
            <a:solidFill>
              <a:schemeClr val="accent2">
                <a:lumMod val="50000"/>
                <a:alpha val="75000"/>
              </a:schemeClr>
            </a:solidFill>
            <a:ln>
              <a:noFill/>
            </a:ln>
            <a:effectLst>
              <a:outerShdw dist="50800" dir="5400000"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-28575" y="0"/>
              <a:ext cx="12130919" cy="6858000"/>
            </a:xfrm>
            <a:prstGeom prst="roundRect">
              <a:avLst>
                <a:gd name="adj" fmla="val 2381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21088" y="457200"/>
              <a:ext cx="11482117" cy="59436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889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Triangle 72"/>
            <p:cNvSpPr/>
            <p:nvPr/>
          </p:nvSpPr>
          <p:spPr>
            <a:xfrm flipH="1" flipV="1">
              <a:off x="6734052" y="1466193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ight Triangle 73"/>
            <p:cNvSpPr/>
            <p:nvPr/>
          </p:nvSpPr>
          <p:spPr>
            <a:xfrm flipH="1" flipV="1">
              <a:off x="6765475" y="2438400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ight Triangle 74"/>
            <p:cNvSpPr/>
            <p:nvPr/>
          </p:nvSpPr>
          <p:spPr>
            <a:xfrm flipH="1" flipV="1">
              <a:off x="6740337" y="3429000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ight Triangle 75"/>
            <p:cNvSpPr/>
            <p:nvPr/>
          </p:nvSpPr>
          <p:spPr>
            <a:xfrm flipH="1" flipV="1">
              <a:off x="6715199" y="4451132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ight Triangle 76"/>
            <p:cNvSpPr/>
            <p:nvPr/>
          </p:nvSpPr>
          <p:spPr>
            <a:xfrm flipH="1" flipV="1">
              <a:off x="6727771" y="5425966"/>
              <a:ext cx="5139614" cy="182880"/>
            </a:xfrm>
            <a:prstGeom prst="rtTriangle">
              <a:avLst/>
            </a:prstGeom>
            <a:gradFill>
              <a:gsLst>
                <a:gs pos="100000">
                  <a:srgbClr val="F3F6F9"/>
                </a:gs>
                <a:gs pos="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1693611" y="457257"/>
              <a:ext cx="209526" cy="5944305"/>
              <a:chOff x="10721340" y="457257"/>
              <a:chExt cx="175203" cy="5944305"/>
            </a:xfrm>
          </p:grpSpPr>
          <p:sp>
            <p:nvSpPr>
              <p:cNvPr id="79" name="Flowchart: Process 78"/>
              <p:cNvSpPr/>
              <p:nvPr/>
            </p:nvSpPr>
            <p:spPr>
              <a:xfrm>
                <a:off x="10721340" y="457257"/>
                <a:ext cx="175203" cy="987552"/>
              </a:xfrm>
              <a:prstGeom prst="flowChartProcess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Process 79"/>
              <p:cNvSpPr/>
              <p:nvPr/>
            </p:nvSpPr>
            <p:spPr>
              <a:xfrm>
                <a:off x="10721340" y="1463623"/>
                <a:ext cx="175203" cy="987552"/>
              </a:xfrm>
              <a:prstGeom prst="flowChartProcess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lowchart: Process 80"/>
              <p:cNvSpPr/>
              <p:nvPr/>
            </p:nvSpPr>
            <p:spPr>
              <a:xfrm>
                <a:off x="10721340" y="2453404"/>
                <a:ext cx="175203" cy="987552"/>
              </a:xfrm>
              <a:prstGeom prst="flowChartProcess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lowchart: Process 81"/>
              <p:cNvSpPr/>
              <p:nvPr/>
            </p:nvSpPr>
            <p:spPr>
              <a:xfrm>
                <a:off x="10721340" y="3444766"/>
                <a:ext cx="175203" cy="987552"/>
              </a:xfrm>
              <a:prstGeom prst="flowChart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lowchart: Process 82"/>
              <p:cNvSpPr/>
              <p:nvPr/>
            </p:nvSpPr>
            <p:spPr>
              <a:xfrm>
                <a:off x="10721340" y="4423410"/>
                <a:ext cx="175203" cy="987552"/>
              </a:xfrm>
              <a:prstGeom prst="flowChartProcess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lowchart: Process 83"/>
              <p:cNvSpPr/>
              <p:nvPr/>
            </p:nvSpPr>
            <p:spPr>
              <a:xfrm>
                <a:off x="10721340" y="5414010"/>
                <a:ext cx="175203" cy="987552"/>
              </a:xfrm>
              <a:prstGeom prst="flowChartProcess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709448"/>
              <a:ext cx="735308" cy="77302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1700578"/>
              <a:ext cx="735308" cy="77302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2691708"/>
              <a:ext cx="735308" cy="77302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3682837"/>
              <a:ext cx="735308" cy="773020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8" r="17056" b="16667"/>
            <a:stretch/>
          </p:blipFill>
          <p:spPr>
            <a:xfrm rot="10800000" flipH="1" flipV="1">
              <a:off x="10957359" y="4673966"/>
              <a:ext cx="735308" cy="773020"/>
            </a:xfrm>
            <a:prstGeom prst="rect">
              <a:avLst/>
            </a:prstGeom>
          </p:spPr>
        </p:pic>
        <p:grpSp>
          <p:nvGrpSpPr>
            <p:cNvPr id="90" name="Group 89"/>
            <p:cNvGrpSpPr/>
            <p:nvPr/>
          </p:nvGrpSpPr>
          <p:grpSpPr>
            <a:xfrm>
              <a:off x="408517" y="457200"/>
              <a:ext cx="11507258" cy="5943600"/>
              <a:chOff x="1051034" y="914400"/>
              <a:chExt cx="9622222" cy="5943600"/>
            </a:xfrm>
          </p:grpSpPr>
          <p:sp>
            <p:nvSpPr>
              <p:cNvPr id="91" name="Flowchart: Process 90"/>
              <p:cNvSpPr/>
              <p:nvPr/>
            </p:nvSpPr>
            <p:spPr>
              <a:xfrm>
                <a:off x="1051034" y="914400"/>
                <a:ext cx="9601200" cy="5943600"/>
              </a:xfrm>
              <a:prstGeom prst="flowChartProcess">
                <a:avLst/>
              </a:prstGeom>
              <a:gradFill>
                <a:gsLst>
                  <a:gs pos="100000">
                    <a:srgbClr val="F3F6F9"/>
                  </a:gs>
                  <a:gs pos="0">
                    <a:schemeClr val="bg1">
                      <a:lumMod val="6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lowchart: Process 91"/>
              <p:cNvSpPr/>
              <p:nvPr/>
            </p:nvSpPr>
            <p:spPr>
              <a:xfrm>
                <a:off x="10531366" y="914400"/>
                <a:ext cx="141890" cy="5943600"/>
              </a:xfrm>
              <a:prstGeom prst="flowChartProcess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1" y="228599"/>
              <a:ext cx="971550" cy="6315075"/>
              <a:chOff x="943292" y="539532"/>
              <a:chExt cx="627024" cy="5721826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943292" y="539532"/>
                <a:ext cx="627024" cy="228600"/>
                <a:chOff x="943292" y="539532"/>
                <a:chExt cx="627024" cy="228600"/>
              </a:xfrm>
            </p:grpSpPr>
            <p:sp>
              <p:nvSpPr>
                <p:cNvPr id="131" name="Flowchart: Connector 130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lowchart: Terminator 131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Flowchart: Terminator 132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943292" y="1149890"/>
                <a:ext cx="627024" cy="228600"/>
                <a:chOff x="943292" y="539532"/>
                <a:chExt cx="627024" cy="228600"/>
              </a:xfrm>
            </p:grpSpPr>
            <p:sp>
              <p:nvSpPr>
                <p:cNvPr id="128" name="Flowchart: Connector 127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Flowchart: Terminator 128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lowchart: Terminator 129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943292" y="1760248"/>
                <a:ext cx="627024" cy="228600"/>
                <a:chOff x="943292" y="539532"/>
                <a:chExt cx="627024" cy="228600"/>
              </a:xfrm>
            </p:grpSpPr>
            <p:sp>
              <p:nvSpPr>
                <p:cNvPr id="125" name="Flowchart: Connector 124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lowchart: Terminator 125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lowchart: Terminator 126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943292" y="2370606"/>
                <a:ext cx="627024" cy="228600"/>
                <a:chOff x="943292" y="539532"/>
                <a:chExt cx="627024" cy="228600"/>
              </a:xfrm>
            </p:grpSpPr>
            <p:sp>
              <p:nvSpPr>
                <p:cNvPr id="122" name="Flowchart: Connector 121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Flowchart: Terminator 122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lowchart: Terminator 123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943292" y="4201680"/>
                <a:ext cx="627024" cy="228600"/>
                <a:chOff x="943292" y="539532"/>
                <a:chExt cx="627024" cy="228600"/>
              </a:xfrm>
            </p:grpSpPr>
            <p:sp>
              <p:nvSpPr>
                <p:cNvPr id="119" name="Flowchart: Connector 118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lowchart: Terminator 119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Flowchart: Terminator 120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943292" y="4812038"/>
                <a:ext cx="627024" cy="228600"/>
                <a:chOff x="943292" y="539532"/>
                <a:chExt cx="627024" cy="228600"/>
              </a:xfrm>
            </p:grpSpPr>
            <p:sp>
              <p:nvSpPr>
                <p:cNvPr id="116" name="Flowchart: Connector 115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Flowchart: Terminator 116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lowchart: Terminator 117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943292" y="5422396"/>
                <a:ext cx="627024" cy="228600"/>
                <a:chOff x="943292" y="539532"/>
                <a:chExt cx="627024" cy="228600"/>
              </a:xfrm>
            </p:grpSpPr>
            <p:sp>
              <p:nvSpPr>
                <p:cNvPr id="113" name="Flowchart: Connector 112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lowchart: Terminator 113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lowchart: Terminator 114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943292" y="6032758"/>
                <a:ext cx="627024" cy="228600"/>
                <a:chOff x="943292" y="539532"/>
                <a:chExt cx="627024" cy="228600"/>
              </a:xfrm>
            </p:grpSpPr>
            <p:sp>
              <p:nvSpPr>
                <p:cNvPr id="110" name="Flowchart: Connector 109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lowchart: Terminator 110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lowchart: Terminator 111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943292" y="2980964"/>
                <a:ext cx="627024" cy="228600"/>
                <a:chOff x="943292" y="539532"/>
                <a:chExt cx="627024" cy="228600"/>
              </a:xfrm>
            </p:grpSpPr>
            <p:sp>
              <p:nvSpPr>
                <p:cNvPr id="107" name="Flowchart: Connector 106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Flowchart: Terminator 107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lowchart: Terminator 108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943292" y="3591322"/>
                <a:ext cx="627024" cy="228600"/>
                <a:chOff x="943292" y="539532"/>
                <a:chExt cx="627024" cy="228600"/>
              </a:xfrm>
            </p:grpSpPr>
            <p:sp>
              <p:nvSpPr>
                <p:cNvPr id="104" name="Flowchart: Connector 103"/>
                <p:cNvSpPr/>
                <p:nvPr/>
              </p:nvSpPr>
              <p:spPr>
                <a:xfrm>
                  <a:off x="1341716" y="539532"/>
                  <a:ext cx="228600" cy="2286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27000">
                    <a:schemeClr val="bg2">
                      <a:lumMod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Flowchart: Terminator 104"/>
                <p:cNvSpPr/>
                <p:nvPr/>
              </p:nvSpPr>
              <p:spPr>
                <a:xfrm>
                  <a:off x="943292" y="592512"/>
                  <a:ext cx="484872" cy="37785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Flowchart: Terminator 105"/>
                <p:cNvSpPr/>
                <p:nvPr/>
              </p:nvSpPr>
              <p:spPr>
                <a:xfrm>
                  <a:off x="943292" y="679594"/>
                  <a:ext cx="484872" cy="41563"/>
                </a:xfrm>
                <a:prstGeom prst="flowChartTerminator">
                  <a:avLst/>
                </a:prstGeom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20000">
                      <a:schemeClr val="bg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76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9" name="TextBox 68"/>
          <p:cNvSpPr txBox="1"/>
          <p:nvPr/>
        </p:nvSpPr>
        <p:spPr>
          <a:xfrm>
            <a:off x="12058958" y="5993676"/>
            <a:ext cx="998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আহমদ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কবির</a:t>
            </a:r>
            <a:r>
              <a:rPr lang="en-US" dirty="0">
                <a:solidFill>
                  <a:srgbClr val="FF0000"/>
                </a:solidFill>
              </a:rPr>
              <a:t> ,</a:t>
            </a:r>
            <a:r>
              <a:rPr lang="en-US" dirty="0" err="1">
                <a:solidFill>
                  <a:srgbClr val="FF0000"/>
                </a:solidFill>
              </a:rPr>
              <a:t>সহকারি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প্রধান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শিক্ষক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আর.কে.নুরুল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আমিন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চৌধুরী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উচ্চ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বিদ্যালয়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চকরিয়া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কক্সবাজার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5243" y="1069145"/>
            <a:ext cx="10072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/>
              <a:t>জীবদেহের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দুইুট</a:t>
            </a:r>
            <a:r>
              <a:rPr lang="en-US" sz="3200" dirty="0" smtClean="0"/>
              <a:t> </a:t>
            </a:r>
            <a:r>
              <a:rPr lang="en-US" sz="3200" dirty="0" err="1" smtClean="0"/>
              <a:t>গুরুত্বপূর্ণ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কোষ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বিভাজন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প্রক্রিয়া</a:t>
            </a:r>
            <a:r>
              <a:rPr lang="en-US" sz="3200" dirty="0" smtClean="0"/>
              <a:t> </a:t>
            </a:r>
            <a:r>
              <a:rPr lang="en-US" sz="3200" dirty="0" err="1" smtClean="0"/>
              <a:t>হচ্ছে</a:t>
            </a:r>
            <a:r>
              <a:rPr lang="en-US" sz="3200" dirty="0" smtClean="0"/>
              <a:t>, </a:t>
            </a:r>
          </a:p>
          <a:p>
            <a:pPr algn="just"/>
            <a:r>
              <a:rPr lang="en-US" sz="3200" dirty="0"/>
              <a:t> </a:t>
            </a:r>
            <a:r>
              <a:rPr lang="en-US" sz="3200" dirty="0" err="1" smtClean="0"/>
              <a:t>মাইটোসিস</a:t>
            </a:r>
            <a:r>
              <a:rPr lang="en-US" sz="3200" dirty="0" smtClean="0"/>
              <a:t> (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Mitosis</a:t>
            </a:r>
            <a:r>
              <a:rPr lang="en-US" sz="3200" dirty="0" smtClean="0"/>
              <a:t>)  </a:t>
            </a:r>
            <a:r>
              <a:rPr lang="en-US" sz="3200" dirty="0" err="1" smtClean="0"/>
              <a:t>মিয়োসিস</a:t>
            </a:r>
            <a:r>
              <a:rPr lang="en-US" sz="3200" dirty="0" smtClean="0"/>
              <a:t>  (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Meiosis</a:t>
            </a:r>
            <a:r>
              <a:rPr lang="en-US" sz="3200" dirty="0" smtClean="0"/>
              <a:t>)</a:t>
            </a:r>
          </a:p>
          <a:p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617781" y="2590864"/>
            <a:ext cx="96645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মাইটোসিস বা সমীকরণিক হলো এক ধরনের কোষ বিভাজন। উন্নত শ্রেণীর প্রাণী ও উদ্ভিদের দেহকোষে মাইটোসিস প্রক্রিয়ায় বিভাজন ঘটে। প্রকৃতকোষী জীবদেহ গঠনের কোষ বিভাজন হলো মূলত মাইটোসিস কোষ বিভাজন। </a:t>
            </a:r>
            <a:endParaRPr lang="en-US" sz="3200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570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041 L -1.79883 -0.00649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4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742</Words>
  <Application>Microsoft Office PowerPoint</Application>
  <PresentationFormat>Widescreen</PresentationFormat>
  <Paragraphs>109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Arial</vt:lpstr>
      <vt:lpstr>BongshaiMJ</vt:lpstr>
      <vt:lpstr>Calibri</vt:lpstr>
      <vt:lpstr>Calibri Light</vt:lpstr>
      <vt:lpstr>Courier New</vt:lpstr>
      <vt:lpstr>Forte</vt:lpstr>
      <vt:lpstr>Impact</vt:lpstr>
      <vt:lpstr>Linux Libertine</vt:lpstr>
      <vt:lpstr>Nikosh</vt:lpstr>
      <vt:lpstr>NikoshBAN</vt:lpstr>
      <vt:lpstr>Nirmala UI</vt:lpstr>
      <vt:lpstr>SutonnyMJ</vt:lpstr>
      <vt:lpstr>Symbol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37</cp:revision>
  <dcterms:created xsi:type="dcterms:W3CDTF">2020-06-12T03:10:31Z</dcterms:created>
  <dcterms:modified xsi:type="dcterms:W3CDTF">2020-06-12T10:07:39Z</dcterms:modified>
</cp:coreProperties>
</file>