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56" r:id="rId4"/>
    <p:sldId id="258" r:id="rId5"/>
    <p:sldId id="259" r:id="rId6"/>
    <p:sldId id="262" r:id="rId7"/>
    <p:sldId id="265" r:id="rId8"/>
    <p:sldId id="266" r:id="rId9"/>
    <p:sldId id="278" r:id="rId10"/>
    <p:sldId id="264" r:id="rId11"/>
    <p:sldId id="267" r:id="rId12"/>
    <p:sldId id="268" r:id="rId13"/>
    <p:sldId id="269" r:id="rId14"/>
    <p:sldId id="272" r:id="rId15"/>
    <p:sldId id="273" r:id="rId16"/>
    <p:sldId id="275" r:id="rId17"/>
    <p:sldId id="276" r:id="rId18"/>
    <p:sldId id="279" r:id="rId19"/>
    <p:sldId id="277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110F-446B-4F91-8B33-9BB846CA7337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412D-2FB5-4BAC-80F4-EF2DCF0A4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412D-2FB5-4BAC-80F4-EF2DCF0A4A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412D-2FB5-4BAC-80F4-EF2DCF0A4A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800" y="83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50292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8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8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9559"/>
            <a:ext cx="6096000" cy="3488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3000">
        <p15:prstTrans prst="peelOff"/>
      </p:transition>
    </mc:Choice>
    <mc:Fallback xmlns="">
      <p:transition spd="slow" advTm="13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Bangladesh Map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 b="7172"/>
          <a:stretch>
            <a:fillRect/>
          </a:stretch>
        </p:blipFill>
        <p:spPr>
          <a:xfrm>
            <a:off x="533400" y="533400"/>
            <a:ext cx="3810000" cy="55626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24400" y="1219200"/>
            <a:ext cx="3657600" cy="4093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সব জেলায় </a:t>
            </a:r>
          </a:p>
          <a:p>
            <a:r>
              <a:rPr lang="bn-IN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চাষ হয়।  তবে রংপুর,কুমিল্লা,সিলেট,যশোর</a:t>
            </a:r>
          </a:p>
          <a:p>
            <a:r>
              <a:rPr lang="bn-IN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কিশোরগঞ্জ,রাজশাহী,বরিশাল ময়মনসিংহ,বগুড়া,দিনাজপুর, ঢাকা</a:t>
            </a:r>
          </a:p>
          <a:p>
            <a:r>
              <a:rPr lang="bn-IN" sz="28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 প্রভৃতি অঞ্চল বেশী ধান উৎপন্ন হয়। </a:t>
            </a:r>
          </a:p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1295400"/>
            <a:ext cx="533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2000" y="1371600"/>
            <a:ext cx="4572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2133600"/>
            <a:ext cx="381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0" y="34290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19200" y="3505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200" y="42672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14400" y="2590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0" y="2209800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2590800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96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তোমরা কী বলতে পারবে বাংলাদেশে ২য় খাদ্য-শস্য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51816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গম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67005614_wt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447800"/>
            <a:ext cx="5847520" cy="3642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95400" y="457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কোন অঞ্চলে বেশী চাষ হয়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029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উত্তরাঞ্চলের জেলাগুলোতে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685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গম চাষের জন্য মাটির ধরণ কেমন।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গ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60339"/>
            <a:ext cx="4953000" cy="313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71600" y="5029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উর্বর দোআঁশ মাটি গম চাষের জন্য সহায়ক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685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গম চাষের জন্য বৃষ্টিপাত ও তাপমাত্রার প্রয়োজন।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0200" y="1447800"/>
            <a:ext cx="6705600" cy="2819400"/>
            <a:chOff x="990600" y="1752600"/>
            <a:chExt cx="7029450" cy="3655314"/>
          </a:xfrm>
        </p:grpSpPr>
        <p:pic>
          <p:nvPicPr>
            <p:cNvPr id="14" name="Picture 13" descr="১-2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1752600"/>
              <a:ext cx="7029450" cy="36553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093ff6376d8b2aaa0b1bf5fb7f24cbd2_animated-rain-cloud-gifs-tenor_220-220 (1)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43400" y="2133600"/>
              <a:ext cx="2095500" cy="20955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00" y="4343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495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তাপমাত্রাঃ ১৬</a:t>
            </a:r>
            <a:r>
              <a:rPr lang="en-US" sz="3600" dirty="0" smtClean="0">
                <a:latin typeface="Arial Narrow"/>
                <a:cs typeface="NikoshBAN" pitchFamily="2" charset="0"/>
              </a:rPr>
              <a:t>º</a:t>
            </a:r>
            <a:r>
              <a:rPr lang="bn-IN" sz="3600" dirty="0" smtClean="0">
                <a:latin typeface="Arial Narrow"/>
                <a:cs typeface="NikoshBAN" pitchFamily="2" charset="0"/>
              </a:rPr>
              <a:t>-৩০</a:t>
            </a:r>
            <a:r>
              <a:rPr lang="en-US" sz="3600" dirty="0" smtClean="0">
                <a:latin typeface="Arial Narrow"/>
                <a:cs typeface="NikoshBAN" pitchFamily="2" charset="0"/>
              </a:rPr>
              <a:t>º</a:t>
            </a:r>
            <a:r>
              <a:rPr lang="bn-IN" sz="3600" dirty="0" smtClean="0">
                <a:latin typeface="Arial Narrow"/>
                <a:cs typeface="NikoshBAN" pitchFamily="2" charset="0"/>
              </a:rPr>
              <a:t> সেলসিয়াস । বৃষ্টিপাত ৫০-৭৫ সেঃ মিঃ ।বাংলাদেশে বৃষ্টিহীন শীত মৌসুমে পানি সেচের মাধ্যমে গম চাষ ভাল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7073" y="608536"/>
            <a:ext cx="55626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5019" y="1498386"/>
            <a:ext cx="1828801" cy="1693564"/>
            <a:chOff x="665019" y="1498386"/>
            <a:chExt cx="1828801" cy="16935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9" y="1498386"/>
              <a:ext cx="1828801" cy="16935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066800" y="1865531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তিল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71809" y="1484531"/>
            <a:ext cx="1828800" cy="1679709"/>
            <a:chOff x="2771809" y="1484531"/>
            <a:chExt cx="1828800" cy="16797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9" y="1484531"/>
              <a:ext cx="1828800" cy="16797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188347" y="1828056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সরিষা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60835" y="1517336"/>
            <a:ext cx="1655618" cy="1674614"/>
            <a:chOff x="4760835" y="1517336"/>
            <a:chExt cx="1655618" cy="16746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835" y="1517336"/>
              <a:ext cx="1655618" cy="167461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5124518" y="1821128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বাদাম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01372" y="1503482"/>
            <a:ext cx="1852912" cy="1660759"/>
            <a:chOff x="6701372" y="1503482"/>
            <a:chExt cx="1852912" cy="16607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372" y="1503482"/>
              <a:ext cx="1852912" cy="166075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7220018" y="1984491"/>
              <a:ext cx="984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ডাল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65019" y="4249119"/>
            <a:ext cx="1795961" cy="1770679"/>
            <a:chOff x="665019" y="4249119"/>
            <a:chExt cx="1795961" cy="17706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19" y="4249119"/>
              <a:ext cx="1795961" cy="17706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1238317" y="4653318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ভূট্রা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96508" y="4256046"/>
            <a:ext cx="1828800" cy="1770680"/>
            <a:chOff x="2696508" y="4256046"/>
            <a:chExt cx="1828800" cy="177068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508" y="4256046"/>
              <a:ext cx="1828800" cy="1770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3226445" y="4611754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আলু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19271" y="4297610"/>
            <a:ext cx="1766455" cy="1722189"/>
            <a:chOff x="4719271" y="4297610"/>
            <a:chExt cx="1766455" cy="17221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836" y="4297610"/>
              <a:ext cx="1655618" cy="17221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4719271" y="4611754"/>
              <a:ext cx="1766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মাসকালাই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79690" y="4249119"/>
            <a:ext cx="1852911" cy="1770679"/>
            <a:chOff x="6679690" y="4249119"/>
            <a:chExt cx="1852911" cy="17706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690" y="4249119"/>
              <a:ext cx="1852911" cy="17706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7010400" y="4653318"/>
              <a:ext cx="1193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সবজি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5019" y="3218812"/>
            <a:ext cx="786758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বাংলাদেশে শীতকালে এসব খাদ্য-শস্য কম খরচে চাষ করা যায়।ফলে কৃষকের কৃষিপণ্য বিক্রয়ে অধিক লাভবান হওয়ার সুযোগ থাকে।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010244kalerkantho-2016-07-17-P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057400"/>
            <a:ext cx="4572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105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বাংলাদেশে প্রধান অর্থকরী ফসল পাট।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990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Arial Narrow"/>
                <a:cs typeface="NikoshBAN" pitchFamily="2" charset="0"/>
              </a:rPr>
              <a:t>     </a:t>
            </a:r>
            <a:r>
              <a:rPr lang="en-US" sz="4000" dirty="0" smtClean="0">
                <a:latin typeface="Arial Narrow"/>
                <a:cs typeface="NikoshBAN" pitchFamily="2" charset="0"/>
              </a:rPr>
              <a:t>#</a:t>
            </a:r>
            <a:r>
              <a:rPr lang="bn-IN" sz="4000" dirty="0" smtClean="0">
                <a:latin typeface="Arial Narrow"/>
                <a:cs typeface="NikoshBAN" pitchFamily="2" charset="0"/>
              </a:rPr>
              <a:t> অর্থকরী ফসল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05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যে সকল ফসল সরাসরি বিক্রির জন্য চাষ করা হয় তাকে অর্থকরী ফসল বলে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9600" y="762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1816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43000" y="1600200"/>
            <a:ext cx="3714750" cy="2676525"/>
            <a:chOff x="1143000" y="1600200"/>
            <a:chExt cx="3714750" cy="2676525"/>
          </a:xfrm>
        </p:grpSpPr>
        <p:pic>
          <p:nvPicPr>
            <p:cNvPr id="8" name="Picture 7" descr="দেশিপাট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600200"/>
              <a:ext cx="3714750" cy="26765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905000" y="2895600"/>
              <a:ext cx="198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দেশী পাট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5400" y="1600200"/>
            <a:ext cx="3304356" cy="2667001"/>
            <a:chOff x="5105400" y="1600200"/>
            <a:chExt cx="3304356" cy="2667001"/>
          </a:xfrm>
        </p:grpSpPr>
        <p:pic>
          <p:nvPicPr>
            <p:cNvPr id="9" name="Picture 8" descr="তোষা পাট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1600200"/>
              <a:ext cx="3304356" cy="26670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5715000" y="2895600"/>
              <a:ext cx="2362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তোষা পাট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5800" y="533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পাট চাষের জন্য মাটি,বৃষ্টিপাত,তাপমাত্রা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561222857_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524000"/>
            <a:ext cx="6582664" cy="403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066800" y="5562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নদী অববাহিকায় পলিযুক্ত দোআঁশ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0" y="1392936"/>
            <a:ext cx="6400800" cy="3712464"/>
            <a:chOff x="1524000" y="1392936"/>
            <a:chExt cx="6858000" cy="4123030"/>
          </a:xfrm>
        </p:grpSpPr>
        <p:pic>
          <p:nvPicPr>
            <p:cNvPr id="17" name="Picture 16" descr="cd7e21f777aac8788cca5e004cf0af2f_XL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00" y="1392936"/>
              <a:ext cx="6858000" cy="4123030"/>
            </a:xfrm>
            <a:prstGeom prst="rect">
              <a:avLst/>
            </a:prstGeom>
          </p:spPr>
        </p:pic>
        <p:pic>
          <p:nvPicPr>
            <p:cNvPr id="18" name="Picture 17" descr="093ff6376d8b2aaa0b1bf5fb7f24cbd2_animated-rain-cloud-gifs-tenor_220-220 (1)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0" y="1600200"/>
              <a:ext cx="2095500" cy="2095500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09600" y="5105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তাপমাত্রাঃ ২০</a:t>
            </a:r>
            <a:r>
              <a:rPr lang="bn-IN" sz="4000" dirty="0" smtClean="0">
                <a:latin typeface="Arial Narrow"/>
                <a:cs typeface="NikoshBAN" pitchFamily="2" charset="0"/>
              </a:rPr>
              <a:t>º-৩৫º সেলসিয়াস, বৃষ্টিপাতঃ ১৫০-২৫০ সেন্টিমিটার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4" grpId="0"/>
      <p:bldP spid="16" grpId="0"/>
      <p:bldP spid="16" grpId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609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তোমরা কী বলতে পারবে পাট দিয়ে  কী কী জিনিস তৈরী হয়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at-pon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3810000" cy="2114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andicraf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352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142827ju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200400"/>
            <a:ext cx="3352800" cy="2015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" y="5257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নানা রকমের সৌখিন 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355510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BDT-and-Ruble-bg201704260231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685800"/>
            <a:ext cx="4281488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5800" y="4267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পাটের খ্যাতি বিশ্ব জুড়ে, তাই ও পাট জাত দ্রব্য রপ্তানি করে প্রচুর বৈদেশিক মুদ্রা অর্জন করা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381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বলত বাংলাদেশের অর্থনীতিতে কোন ফসল গুরুত্বপূর্ণ ভূমিকা পালন করে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5410200" cy="3032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5181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চা গুরুত্বপূর্ণ ভূমিকা পালন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609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চা চাষের জন্য মাটির ধরণ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550471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038377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57200" y="495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উর্বর লৌহ ও জৈব পদার্থ মিশ্রিত দোআঁশ মাটি,পানি নিষ্কানবিশিষ্ট ঢালু জমি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457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চা চাষের জন্য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19200" y="1371600"/>
            <a:ext cx="6553200" cy="3711947"/>
            <a:chOff x="1219200" y="1310129"/>
            <a:chExt cx="6553200" cy="3711947"/>
          </a:xfrm>
        </p:grpSpPr>
        <p:pic>
          <p:nvPicPr>
            <p:cNvPr id="13" name="Picture 12" descr="images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200" y="1310129"/>
              <a:ext cx="6553200" cy="37119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 descr="093ff6376d8b2aaa0b1bf5fb7f24cbd2_animated-rain-cloud-gifs-tenor_220-220 (1)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1371600"/>
              <a:ext cx="20955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/>
          <p:cNvSpPr txBox="1"/>
          <p:nvPr/>
        </p:nvSpPr>
        <p:spPr>
          <a:xfrm>
            <a:off x="1371600" y="5181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জলবায়ুঃ উঞ্চ ও আর্দ্র, তাপমাত্রাঃ ১৬</a:t>
            </a:r>
            <a:r>
              <a:rPr lang="en-US" sz="3600" dirty="0" smtClean="0">
                <a:latin typeface="Arial Narrow"/>
                <a:cs typeface="NikoshBAN" pitchFamily="2" charset="0"/>
              </a:rPr>
              <a:t>º</a:t>
            </a:r>
            <a:r>
              <a:rPr lang="bn-IN" sz="3600" dirty="0" smtClean="0">
                <a:latin typeface="Arial Narrow"/>
                <a:cs typeface="NikoshBAN" pitchFamily="2" charset="0"/>
              </a:rPr>
              <a:t>-১৭</a:t>
            </a:r>
            <a:r>
              <a:rPr lang="en-US" sz="3600" dirty="0" smtClean="0">
                <a:latin typeface="Arial Narrow"/>
                <a:cs typeface="NikoshBAN" pitchFamily="2" charset="0"/>
              </a:rPr>
              <a:t>º</a:t>
            </a:r>
            <a:r>
              <a:rPr lang="bn-IN" sz="3600" dirty="0" smtClean="0">
                <a:latin typeface="Arial Narrow"/>
                <a:cs typeface="NikoshBAN" pitchFamily="2" charset="0"/>
              </a:rPr>
              <a:t>সেলসিয়াস, বৃষ্টিপাতঃ ২৫০ সেন্টিমিটার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  <p:bldP spid="1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ik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5305269" cy="3753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4724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শস্যটি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বাণিজ্যিকভাবে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5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বাণিজ্যিকভাবে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ওগুড়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ty_sugar_jtm_130918_16x9_6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209800" cy="155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UTB8KTtwBarFXKJk43Ovq6ybnpXaV.jpg_350x3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90800"/>
            <a:ext cx="2209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66800" y="4876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ভূমির ধরণঃ সমতল ভূমি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876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মাটির ধরণঃ বেলে দোআঁশ ও কর্দমাময় দোআঁশ মাটি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তাপমাত্রা ও বৃষ্টিপাতঃ ১৯</a:t>
            </a:r>
            <a:r>
              <a:rPr lang="en-US" sz="3600" dirty="0" smtClean="0">
                <a:latin typeface="Arial Narrow"/>
                <a:cs typeface="NikoshBAN" pitchFamily="2" charset="0"/>
              </a:rPr>
              <a:t>º</a:t>
            </a:r>
            <a:r>
              <a:rPr lang="bn-IN" sz="3600" dirty="0" smtClean="0">
                <a:latin typeface="Arial Narrow"/>
                <a:cs typeface="NikoshBAN" pitchFamily="2" charset="0"/>
              </a:rPr>
              <a:t>-৩০</a:t>
            </a:r>
            <a:r>
              <a:rPr lang="en-US" sz="3600" dirty="0" smtClean="0">
                <a:latin typeface="Arial Narrow"/>
                <a:cs typeface="NikoshBAN" pitchFamily="2" charset="0"/>
              </a:rPr>
              <a:t>º</a:t>
            </a:r>
            <a:r>
              <a:rPr lang="bn-IN" sz="3600" dirty="0" smtClean="0">
                <a:latin typeface="Arial Narrow"/>
                <a:cs typeface="NikoshBAN" pitchFamily="2" charset="0"/>
              </a:rPr>
              <a:t>সেলসিয়াস, কমপক্ষে ১৫০ সেন্টিমিটার বৃষ্টিপাত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12" grpId="0"/>
      <p:bldP spid="12" grpId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800" y="685800"/>
            <a:ext cx="21336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914400"/>
            <a:ext cx="2590800" cy="2667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00" y="716577"/>
            <a:ext cx="220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সময়ঃ৭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685800" y="3886200"/>
            <a:ext cx="7772400" cy="2133600"/>
          </a:xfrm>
          <a:prstGeom prst="horizontalScroll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গুরুপূর্ণ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922318"/>
            <a:ext cx="2286000" cy="1659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922318"/>
            <a:ext cx="2503343" cy="1659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600" y="685800"/>
            <a:ext cx="1447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48453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 উন্নয়নশীল দেশ হিসেবে এদেশে কীসের গুরুত্ব অপরিসীম?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69306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ক. কৃষি খ. শিক্ষা গ. বাণিজ্য ঘ. পরিবহন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52600" y="2096227"/>
            <a:ext cx="304800" cy="44428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68504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2782" y="3171642"/>
            <a:ext cx="561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দানাশস্য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তৈলবীজ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ভালবীজ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রবিশস্য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5345" y="3352800"/>
            <a:ext cx="381000" cy="342062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817973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782" y="4341193"/>
            <a:ext cx="4613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43200" y="4409362"/>
            <a:ext cx="342900" cy="368613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7364" y="4864413"/>
            <a:ext cx="48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2782" y="5415342"/>
            <a:ext cx="615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উপকূলবতী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10000" y="5474070"/>
            <a:ext cx="381000" cy="464491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2" grpId="0"/>
      <p:bldP spid="13" grpId="0" animBg="1"/>
      <p:bldP spid="14" grpId="0"/>
      <p:bldP spid="15" grpId="0"/>
      <p:bldP spid="17" grpId="0" animBg="1"/>
      <p:bldP spid="18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2819400"/>
            <a:ext cx="480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সাইফুল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০১৭১৪৬২৭৬৫৫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Saifulsir</a:t>
            </a:r>
            <a:r>
              <a:rPr lang="en-US" sz="2000" dirty="0" smtClean="0">
                <a:latin typeface="Arial Black" pitchFamily="34" charset="0"/>
                <a:cs typeface="NikoshBAN" pitchFamily="2" charset="0"/>
              </a:rPr>
              <a:t>2016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@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gmail.com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533400"/>
            <a:ext cx="22098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295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_20200325_135241.jpg"/>
          <p:cNvPicPr>
            <a:picLocks noChangeAspect="1"/>
          </p:cNvPicPr>
          <p:nvPr/>
        </p:nvPicPr>
        <p:blipFill>
          <a:blip r:embed="rId3"/>
          <a:srcRect t="4511" r="4000" b="3008"/>
          <a:stretch>
            <a:fillRect/>
          </a:stretch>
        </p:blipFill>
        <p:spPr>
          <a:xfrm>
            <a:off x="6248400" y="609600"/>
            <a:ext cx="2081561" cy="2667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3505200"/>
            <a:ext cx="3429000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ভূগোল ও পরিবেশ </a:t>
            </a:r>
            <a:endParaRPr lang="bn-IN" sz="3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শ্রেণীঃ নবম/দশম </a:t>
            </a:r>
          </a:p>
          <a:p>
            <a:r>
              <a:rPr lang="bn-IN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অধ্যায়ঃএকাদশ</a:t>
            </a:r>
            <a:r>
              <a:rPr lang="bn-IN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সময়ঃ ৫০ মিনিট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000500" y="4533900"/>
            <a:ext cx="2362200" cy="1588"/>
          </a:xfrm>
          <a:prstGeom prst="straightConnector1">
            <a:avLst/>
          </a:prstGeom>
          <a:ln w="76200">
            <a:solidFill>
              <a:srgbClr val="92D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4000">
        <p14:doors dir="vert"/>
      </p:transition>
    </mc:Choice>
    <mc:Fallback xmlns="">
      <p:transition spd="slow" advTm="19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4600" y="609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1676400"/>
            <a:ext cx="7513320" cy="2371725"/>
            <a:chOff x="1295400" y="1981200"/>
            <a:chExt cx="7513320" cy="2371725"/>
          </a:xfrm>
        </p:grpSpPr>
        <p:pic>
          <p:nvPicPr>
            <p:cNvPr id="7" name="Picture 6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8" name="Picture 7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762000" y="4953000"/>
            <a:ext cx="73914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 descr="79d50eade3599719a414244e6be003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86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50273"/>
            <a:ext cx="8229600" cy="34470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13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r>
              <a:rPr lang="bn-IN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 </a:t>
            </a:r>
            <a:endParaRPr lang="en-US" sz="115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1219200"/>
            <a:ext cx="2590800" cy="1965960"/>
            <a:chOff x="609600" y="1219200"/>
            <a:chExt cx="2590800" cy="1965960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219200"/>
              <a:ext cx="2590800" cy="19659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1219200" y="2133600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9000" y="1219200"/>
            <a:ext cx="2743200" cy="1981200"/>
            <a:chOff x="3429000" y="1219200"/>
            <a:chExt cx="2743200" cy="198120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219200"/>
              <a:ext cx="27432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4114800" y="2057400"/>
              <a:ext cx="990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গম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00800" y="1219200"/>
            <a:ext cx="2133600" cy="1981200"/>
            <a:chOff x="6400800" y="1219200"/>
            <a:chExt cx="2133600" cy="1981200"/>
          </a:xfrm>
        </p:grpSpPr>
        <p:pic>
          <p:nvPicPr>
            <p:cNvPr id="8" name="Picture 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1219200"/>
              <a:ext cx="2133600" cy="198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6858000" y="2133600"/>
              <a:ext cx="129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সবজি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3505200"/>
            <a:ext cx="2514600" cy="1828800"/>
            <a:chOff x="609600" y="3505200"/>
            <a:chExt cx="2514600" cy="1828800"/>
          </a:xfrm>
        </p:grpSpPr>
        <p:pic>
          <p:nvPicPr>
            <p:cNvPr id="9" name="Picture 8" descr="010244kalerkantho-2016-07-17-P-2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3505200"/>
              <a:ext cx="2514600" cy="1828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1371600" y="4191000"/>
              <a:ext cx="1143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পাট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3505200"/>
            <a:ext cx="2752725" cy="1828504"/>
            <a:chOff x="3429000" y="3505200"/>
            <a:chExt cx="2752725" cy="1828504"/>
          </a:xfrm>
        </p:grpSpPr>
        <p:pic>
          <p:nvPicPr>
            <p:cNvPr id="10" name="Picture 9" descr="219888_aaa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9000" y="3505200"/>
              <a:ext cx="2752725" cy="18285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267200" y="4191000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00800" y="3505200"/>
            <a:ext cx="2209800" cy="1816443"/>
            <a:chOff x="6400800" y="3505200"/>
            <a:chExt cx="2209800" cy="1816443"/>
          </a:xfrm>
        </p:grpSpPr>
        <p:pic>
          <p:nvPicPr>
            <p:cNvPr id="11" name="Picture 10" descr="ikhu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0800" y="3505200"/>
              <a:ext cx="2209800" cy="18164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086600" y="4267200"/>
              <a:ext cx="106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ইক্ষু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3400" y="381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শিক্ষার্থীরা নিবিরভাবে পর্যবেক্ষণ কর ।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5410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 দ্বারা কি বুঝানো হয়েছে ?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65767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 করতে পার আজ আমরা কি বিষয় নিয়ে আলোচনা করব ? </a:t>
            </a:r>
            <a:endParaRPr lang="en-US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9600" y="7620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7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7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3340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6600" b="1" dirty="0" smtClean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কৃষিপণ্য </a:t>
            </a:r>
            <a:endParaRPr lang="en-US" sz="6600" b="1" dirty="0">
              <a:ln w="5080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আউশ ধান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0572"/>
            <a:ext cx="6096000" cy="3483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1000">
        <p14:doors dir="vert"/>
      </p:transition>
    </mc:Choice>
    <mc:Fallback xmlns="">
      <p:transition spd="slow" advTm="19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95600" y="762000"/>
            <a:ext cx="3505200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060147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4947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১.বাংলাদেশের কৃষিপণ্য কি বলতে পারব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429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২.বাংলাদেশের প্রধান কৃষিপণ্য ও তাদের বন্টন বর্ণনা করতে পারব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7000">
        <p14:doors dir="vert"/>
      </p:transition>
    </mc:Choice>
    <mc:Fallback xmlns="">
      <p:transition spd="slow" advTm="17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09800" y="533400"/>
            <a:ext cx="48006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কৃষিজ ফসল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386842"/>
            <a:ext cx="6019800" cy="822956"/>
            <a:chOff x="1341236" y="3048567"/>
            <a:chExt cx="5639596" cy="48985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341236" y="3048567"/>
              <a:ext cx="5639596" cy="362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097101" y="3292702"/>
              <a:ext cx="48985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6753649" y="3311240"/>
              <a:ext cx="453572" cy="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762000" y="2209800"/>
            <a:ext cx="2209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খাদ্য-শস্য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286000"/>
            <a:ext cx="2514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অর্থকারী ফসল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600200" y="3048000"/>
            <a:ext cx="381000" cy="457200"/>
          </a:xfrm>
          <a:prstGeom prst="down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35814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ধান,গম,তেলবীজ,আলু,ভূট্রা,সবজি,ফলমুল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3657600"/>
            <a:ext cx="37338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পাট,চা,ইক্ষু,তুলা,তামাক,ফুল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010400" y="3048000"/>
            <a:ext cx="457200" cy="533400"/>
          </a:xfrm>
          <a:prstGeom prst="downArrow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0">
        <p14:doors dir="vert"/>
      </p:transition>
    </mc:Choice>
    <mc:Fallback xmlns="">
      <p:transition spd="slow" advTm="17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609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খাদ্য-শস্য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2578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ধান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ush dh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943600" cy="33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62000" y="685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বাংলাদেশে কয় ধরনের ধান উৎপাদিত হয়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38200" y="1676400"/>
            <a:ext cx="3271652" cy="2209799"/>
            <a:chOff x="685800" y="1752600"/>
            <a:chExt cx="3271652" cy="2209799"/>
          </a:xfrm>
        </p:grpSpPr>
        <p:pic>
          <p:nvPicPr>
            <p:cNvPr id="12" name="Picture 11" descr="আউশ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752600"/>
              <a:ext cx="3271652" cy="22097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1066800" y="2895600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 আউস ধান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200" y="1676400"/>
            <a:ext cx="3657600" cy="2164702"/>
            <a:chOff x="4648200" y="1676400"/>
            <a:chExt cx="3657600" cy="2164702"/>
          </a:xfrm>
        </p:grpSpPr>
        <p:pic>
          <p:nvPicPr>
            <p:cNvPr id="13" name="Picture 12" descr="আমন ধান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8200" y="1676400"/>
              <a:ext cx="3657600" cy="21647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5334000" y="2743200"/>
              <a:ext cx="205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আমন ধান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19400" y="3505200"/>
            <a:ext cx="3581400" cy="2686050"/>
            <a:chOff x="2819400" y="3505200"/>
            <a:chExt cx="3581400" cy="2686050"/>
          </a:xfrm>
        </p:grpSpPr>
        <p:pic>
          <p:nvPicPr>
            <p:cNvPr id="18" name="Picture 17" descr="বোর ধান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400" y="3505200"/>
              <a:ext cx="3581400" cy="26860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3657600" y="4495800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বোর ধান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352800" y="5562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তিন ধরনের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685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ধান চাষের জন্য মাটির ধরণ কেমন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পলি মাটি ১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133600"/>
            <a:ext cx="5715000" cy="307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28600" y="5334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অববাহিকা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21" grpId="0"/>
      <p:bldP spid="21" grpId="1"/>
      <p:bldP spid="22" grpId="0"/>
      <p:bldP spid="22" grpId="1"/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8200" y="457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কী বলতে পারবে কৃষিপণ্য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griculture_of_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307147" cy="2706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উদ্ভিদ বা প্রাণীর ক্ষেত্রে যে পণ্য কৃত্রিমভাবে পরিচর্যা লালন-পালনের মাধ্যমে উৎপন্ন হয় তাকে কৃষিপণ্য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57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ধান চাষের জন্য তাপমাত্রা ও বৃষ্টিপাত প্রয়োজন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95400" y="1600200"/>
            <a:ext cx="6905625" cy="4048125"/>
            <a:chOff x="1295400" y="1066800"/>
            <a:chExt cx="6905625" cy="4048125"/>
          </a:xfrm>
        </p:grpSpPr>
        <p:pic>
          <p:nvPicPr>
            <p:cNvPr id="11" name="Picture 10" descr="weather2019061512094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066800"/>
              <a:ext cx="6905625" cy="4048125"/>
            </a:xfrm>
            <a:prstGeom prst="rect">
              <a:avLst/>
            </a:prstGeom>
          </p:spPr>
        </p:pic>
        <p:pic>
          <p:nvPicPr>
            <p:cNvPr id="12" name="Picture 11" descr="093ff6376d8b2aaa0b1bf5fb7f24cbd2_animated-rain-cloud-gifs-tenor_220-220 (1)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7413" y="1262063"/>
              <a:ext cx="2095500" cy="20955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19213" y="3548063"/>
              <a:ext cx="6781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তাপমাত্রাঃ ১৬</a:t>
              </a:r>
              <a:r>
                <a:rPr lang="en-US" sz="4000" dirty="0" smtClean="0">
                  <a:solidFill>
                    <a:schemeClr val="bg1"/>
                  </a:solidFill>
                  <a:latin typeface="Arial Narrow"/>
                  <a:cs typeface="NikoshBAN" pitchFamily="2" charset="0"/>
                </a:rPr>
                <a:t>º</a:t>
              </a:r>
              <a:r>
                <a:rPr lang="bn-IN" sz="4000" dirty="0" smtClean="0">
                  <a:solidFill>
                    <a:schemeClr val="bg1"/>
                  </a:solidFill>
                  <a:latin typeface="Arial Narrow"/>
                  <a:cs typeface="NikoshBAN" pitchFamily="2" charset="0"/>
                </a:rPr>
                <a:t>-৩০</a:t>
              </a:r>
              <a:r>
                <a:rPr lang="en-US" sz="4000" dirty="0" smtClean="0">
                  <a:solidFill>
                    <a:schemeClr val="bg1"/>
                  </a:solidFill>
                  <a:latin typeface="Arial Narrow"/>
                  <a:cs typeface="NikoshBAN" pitchFamily="2" charset="0"/>
                </a:rPr>
                <a:t>º</a:t>
              </a:r>
              <a:r>
                <a:rPr lang="bn-IN" sz="4000" dirty="0" smtClean="0">
                  <a:solidFill>
                    <a:schemeClr val="bg1"/>
                  </a:solidFill>
                  <a:latin typeface="Arial Narrow"/>
                  <a:cs typeface="NikoshBAN" pitchFamily="2" charset="0"/>
                </a:rPr>
                <a:t> সেলসিয়াস, বৃষ্টিপাতঃ ১০০-২০০ সেন্টিমিটার ।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5400" y="6858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1752600"/>
            <a:ext cx="2895600" cy="1741715"/>
            <a:chOff x="533400" y="1600200"/>
            <a:chExt cx="3048000" cy="1741715"/>
          </a:xfrm>
        </p:grpSpPr>
        <p:pic>
          <p:nvPicPr>
            <p:cNvPr id="15" name="Picture 14" descr="rice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1600200"/>
              <a:ext cx="3048000" cy="1741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1295400" y="2362200"/>
              <a:ext cx="16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 চাল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33800" y="1752600"/>
            <a:ext cx="2590800" cy="1676400"/>
            <a:chOff x="3733800" y="1752600"/>
            <a:chExt cx="2590800" cy="1676400"/>
          </a:xfrm>
        </p:grpSpPr>
        <p:pic>
          <p:nvPicPr>
            <p:cNvPr id="19" name="Picture 18" descr="glutinous-rice-flour-500x50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3800" y="1752600"/>
              <a:ext cx="2590800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3962400" y="2438400"/>
              <a:ext cx="2209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চালের আটা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29400" y="1752600"/>
            <a:ext cx="1828800" cy="1676400"/>
            <a:chOff x="6629400" y="1752600"/>
            <a:chExt cx="1828800" cy="1676400"/>
          </a:xfrm>
        </p:grpSpPr>
        <p:pic>
          <p:nvPicPr>
            <p:cNvPr id="22" name="Picture 21" descr="gigoz-muri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9400" y="1752600"/>
              <a:ext cx="1828800" cy="1676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7086600" y="2362200"/>
              <a:ext cx="106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মুড়ি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6" name="Picture 25" descr="downloa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3886200"/>
            <a:ext cx="26670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1676400" y="4419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খই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62400" y="3864429"/>
            <a:ext cx="2971800" cy="1698171"/>
            <a:chOff x="3962400" y="3864429"/>
            <a:chExt cx="2971800" cy="1698171"/>
          </a:xfrm>
        </p:grpSpPr>
        <p:pic>
          <p:nvPicPr>
            <p:cNvPr id="28" name="Picture 27" descr="চিড়া-5e1b2b14897c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62400" y="3864429"/>
              <a:ext cx="2971800" cy="16981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4724400" y="4419600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চিড়া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1"/>
              </a:avLst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244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867400" y="1752600"/>
            <a:ext cx="2286000" cy="259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85800"/>
            <a:ext cx="3429000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762000"/>
            <a:ext cx="2438400" cy="64633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7315200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একটি দেশের উন্নয়নে কী ধরনের কৃষি ব্যবস্থা প্রয়োজনীয়?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omoy-sorisha-full-520160101155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09800"/>
            <a:ext cx="3657600" cy="2439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6000">
        <p14:doors dir="vert"/>
      </p:transition>
    </mc:Choice>
    <mc:Fallback xmlns="">
      <p:transition spd="slow" advTm="15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92D050"/>
          </a:solidFill>
        </a:ln>
      </a:spPr>
      <a:bodyPr rtlCol="0" anchor="ctr"/>
      <a:lstStyle>
        <a:defPPr algn="ctr">
          <a:defRPr sz="3600" dirty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710</Words>
  <Application>Microsoft Office PowerPoint</Application>
  <PresentationFormat>On-screen Show (4:3)</PresentationFormat>
  <Paragraphs>121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86</cp:revision>
  <dcterms:created xsi:type="dcterms:W3CDTF">2006-08-16T00:00:00Z</dcterms:created>
  <dcterms:modified xsi:type="dcterms:W3CDTF">2020-06-11T23:06:54Z</dcterms:modified>
</cp:coreProperties>
</file>