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61" r:id="rId4"/>
    <p:sldId id="262" r:id="rId5"/>
    <p:sldId id="260" r:id="rId6"/>
    <p:sldId id="263" r:id="rId7"/>
    <p:sldId id="280"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19" autoAdjust="0"/>
  </p:normalViewPr>
  <p:slideViewPr>
    <p:cSldViewPr snapToGrid="0">
      <p:cViewPr varScale="1">
        <p:scale>
          <a:sx n="64" d="100"/>
          <a:sy n="64" d="100"/>
        </p:scale>
        <p:origin x="3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81647-E442-4D00-AA8A-151D25A2832D}" type="datetimeFigureOut">
              <a:rPr lang="en-US" smtClean="0"/>
              <a:t>6/12/2020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5AD45-E601-4754-969E-E03C94C3AEE0}" type="slidenum">
              <a:rPr lang="en-US" smtClean="0"/>
              <a:t>‹#›</a:t>
            </a:fld>
            <a:endParaRPr lang="en-US"/>
          </a:p>
        </p:txBody>
      </p:sp>
    </p:spTree>
    <p:extLst>
      <p:ext uri="{BB962C8B-B14F-4D97-AF65-F5344CB8AC3E}">
        <p14:creationId xmlns:p14="http://schemas.microsoft.com/office/powerpoint/2010/main" val="1272320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solidFill>
                <a:srgbClr val="00B050"/>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AA5AD45-E601-4754-969E-E03C94C3AEE0}" type="slidenum">
              <a:rPr lang="en-US" smtClean="0"/>
              <a:t>1</a:t>
            </a:fld>
            <a:endParaRPr lang="en-US"/>
          </a:p>
        </p:txBody>
      </p:sp>
    </p:spTree>
    <p:extLst>
      <p:ext uri="{BB962C8B-B14F-4D97-AF65-F5344CB8AC3E}">
        <p14:creationId xmlns:p14="http://schemas.microsoft.com/office/powerpoint/2010/main" val="278743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5AD45-E601-4754-969E-E03C94C3AEE0}" type="slidenum">
              <a:rPr lang="en-US" smtClean="0"/>
              <a:t>10</a:t>
            </a:fld>
            <a:endParaRPr lang="en-US"/>
          </a:p>
        </p:txBody>
      </p:sp>
    </p:spTree>
    <p:extLst>
      <p:ext uri="{BB962C8B-B14F-4D97-AF65-F5344CB8AC3E}">
        <p14:creationId xmlns:p14="http://schemas.microsoft.com/office/powerpoint/2010/main" val="2604442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5AD45-E601-4754-969E-E03C94C3AEE0}" type="slidenum">
              <a:rPr lang="en-US" smtClean="0"/>
              <a:t>18</a:t>
            </a:fld>
            <a:endParaRPr lang="en-US"/>
          </a:p>
        </p:txBody>
      </p:sp>
    </p:spTree>
    <p:extLst>
      <p:ext uri="{BB962C8B-B14F-4D97-AF65-F5344CB8AC3E}">
        <p14:creationId xmlns:p14="http://schemas.microsoft.com/office/powerpoint/2010/main" val="3047611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8132C9-8AC6-41AA-808C-2C0FC81A4AF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F408D-E6B8-427D-B407-E65E3E23E236}" type="slidenum">
              <a:rPr lang="en-US" smtClean="0"/>
              <a:t>‹#›</a:t>
            </a:fld>
            <a:endParaRPr lang="en-US"/>
          </a:p>
        </p:txBody>
      </p:sp>
    </p:spTree>
    <p:extLst>
      <p:ext uri="{BB962C8B-B14F-4D97-AF65-F5344CB8AC3E}">
        <p14:creationId xmlns:p14="http://schemas.microsoft.com/office/powerpoint/2010/main" val="109476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132C9-8AC6-41AA-808C-2C0FC81A4AF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F408D-E6B8-427D-B407-E65E3E23E236}" type="slidenum">
              <a:rPr lang="en-US" smtClean="0"/>
              <a:t>‹#›</a:t>
            </a:fld>
            <a:endParaRPr lang="en-US"/>
          </a:p>
        </p:txBody>
      </p:sp>
    </p:spTree>
    <p:extLst>
      <p:ext uri="{BB962C8B-B14F-4D97-AF65-F5344CB8AC3E}">
        <p14:creationId xmlns:p14="http://schemas.microsoft.com/office/powerpoint/2010/main" val="2917180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132C9-8AC6-41AA-808C-2C0FC81A4AF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F408D-E6B8-427D-B407-E65E3E23E236}" type="slidenum">
              <a:rPr lang="en-US" smtClean="0"/>
              <a:t>‹#›</a:t>
            </a:fld>
            <a:endParaRPr lang="en-US"/>
          </a:p>
        </p:txBody>
      </p:sp>
    </p:spTree>
    <p:extLst>
      <p:ext uri="{BB962C8B-B14F-4D97-AF65-F5344CB8AC3E}">
        <p14:creationId xmlns:p14="http://schemas.microsoft.com/office/powerpoint/2010/main" val="3454687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Frame 6"/>
          <p:cNvSpPr/>
          <p:nvPr userDrawn="1"/>
        </p:nvSpPr>
        <p:spPr>
          <a:xfrm>
            <a:off x="10139082" y="6356350"/>
            <a:ext cx="45719" cy="457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23895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Frame 6"/>
          <p:cNvSpPr/>
          <p:nvPr userDrawn="1"/>
        </p:nvSpPr>
        <p:spPr>
          <a:xfrm>
            <a:off x="10139082" y="6356350"/>
            <a:ext cx="45719" cy="457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479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Frame 6"/>
          <p:cNvSpPr/>
          <p:nvPr userDrawn="1"/>
        </p:nvSpPr>
        <p:spPr>
          <a:xfrm>
            <a:off x="10139082" y="6356350"/>
            <a:ext cx="45719" cy="457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62377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Frame 6"/>
          <p:cNvSpPr/>
          <p:nvPr userDrawn="1"/>
        </p:nvSpPr>
        <p:spPr>
          <a:xfrm>
            <a:off x="10139082" y="6356350"/>
            <a:ext cx="45719" cy="457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28873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Frame 6"/>
          <p:cNvSpPr/>
          <p:nvPr userDrawn="1"/>
        </p:nvSpPr>
        <p:spPr>
          <a:xfrm>
            <a:off x="10139082" y="6356350"/>
            <a:ext cx="45719" cy="457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12764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Frame 6"/>
          <p:cNvSpPr/>
          <p:nvPr userDrawn="1"/>
        </p:nvSpPr>
        <p:spPr>
          <a:xfrm>
            <a:off x="10139082" y="6356350"/>
            <a:ext cx="45719" cy="457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3663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Frame 6"/>
          <p:cNvSpPr/>
          <p:nvPr userDrawn="1"/>
        </p:nvSpPr>
        <p:spPr>
          <a:xfrm>
            <a:off x="10139082" y="6356350"/>
            <a:ext cx="45719" cy="457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39021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7" name="Frame 6"/>
          <p:cNvSpPr/>
          <p:nvPr userDrawn="1"/>
        </p:nvSpPr>
        <p:spPr>
          <a:xfrm>
            <a:off x="10139082" y="6356350"/>
            <a:ext cx="45719" cy="457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3039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132C9-8AC6-41AA-808C-2C0FC81A4AF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F408D-E6B8-427D-B407-E65E3E23E236}" type="slidenum">
              <a:rPr lang="en-US" smtClean="0"/>
              <a:t>‹#›</a:t>
            </a:fld>
            <a:endParaRPr lang="en-US"/>
          </a:p>
        </p:txBody>
      </p:sp>
    </p:spTree>
    <p:extLst>
      <p:ext uri="{BB962C8B-B14F-4D97-AF65-F5344CB8AC3E}">
        <p14:creationId xmlns:p14="http://schemas.microsoft.com/office/powerpoint/2010/main" val="1008729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Frame 6"/>
          <p:cNvSpPr/>
          <p:nvPr userDrawn="1"/>
        </p:nvSpPr>
        <p:spPr>
          <a:xfrm>
            <a:off x="10139082" y="6356350"/>
            <a:ext cx="45719" cy="457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90365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7" name="Frame 6"/>
          <p:cNvSpPr/>
          <p:nvPr userDrawn="1"/>
        </p:nvSpPr>
        <p:spPr>
          <a:xfrm>
            <a:off x="10139082" y="6356350"/>
            <a:ext cx="45719" cy="457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3468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7" name="Frame 6"/>
          <p:cNvSpPr/>
          <p:nvPr userDrawn="1"/>
        </p:nvSpPr>
        <p:spPr>
          <a:xfrm>
            <a:off x="10139082" y="6356350"/>
            <a:ext cx="45719" cy="457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0014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7" name="Frame 6"/>
          <p:cNvSpPr/>
          <p:nvPr userDrawn="1"/>
        </p:nvSpPr>
        <p:spPr>
          <a:xfrm>
            <a:off x="10139082" y="6356350"/>
            <a:ext cx="45719" cy="457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7679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8132C9-8AC6-41AA-808C-2C0FC81A4AF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F408D-E6B8-427D-B407-E65E3E23E236}" type="slidenum">
              <a:rPr lang="en-US" smtClean="0"/>
              <a:t>‹#›</a:t>
            </a:fld>
            <a:endParaRPr lang="en-US"/>
          </a:p>
        </p:txBody>
      </p:sp>
    </p:spTree>
    <p:extLst>
      <p:ext uri="{BB962C8B-B14F-4D97-AF65-F5344CB8AC3E}">
        <p14:creationId xmlns:p14="http://schemas.microsoft.com/office/powerpoint/2010/main" val="219611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8132C9-8AC6-41AA-808C-2C0FC81A4AF9}"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F408D-E6B8-427D-B407-E65E3E23E236}" type="slidenum">
              <a:rPr lang="en-US" smtClean="0"/>
              <a:t>‹#›</a:t>
            </a:fld>
            <a:endParaRPr lang="en-US"/>
          </a:p>
        </p:txBody>
      </p:sp>
    </p:spTree>
    <p:extLst>
      <p:ext uri="{BB962C8B-B14F-4D97-AF65-F5344CB8AC3E}">
        <p14:creationId xmlns:p14="http://schemas.microsoft.com/office/powerpoint/2010/main" val="43909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8132C9-8AC6-41AA-808C-2C0FC81A4AF9}" type="datetimeFigureOut">
              <a:rPr lang="en-US" smtClean="0"/>
              <a:t>6/12/2020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F408D-E6B8-427D-B407-E65E3E23E236}" type="slidenum">
              <a:rPr lang="en-US" smtClean="0"/>
              <a:t>‹#›</a:t>
            </a:fld>
            <a:endParaRPr lang="en-US"/>
          </a:p>
        </p:txBody>
      </p:sp>
    </p:spTree>
    <p:extLst>
      <p:ext uri="{BB962C8B-B14F-4D97-AF65-F5344CB8AC3E}">
        <p14:creationId xmlns:p14="http://schemas.microsoft.com/office/powerpoint/2010/main" val="156547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8132C9-8AC6-41AA-808C-2C0FC81A4AF9}" type="datetimeFigureOut">
              <a:rPr lang="en-US" smtClean="0"/>
              <a:t>6/12/2020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F408D-E6B8-427D-B407-E65E3E23E236}" type="slidenum">
              <a:rPr lang="en-US" smtClean="0"/>
              <a:t>‹#›</a:t>
            </a:fld>
            <a:endParaRPr lang="en-US"/>
          </a:p>
        </p:txBody>
      </p:sp>
    </p:spTree>
    <p:extLst>
      <p:ext uri="{BB962C8B-B14F-4D97-AF65-F5344CB8AC3E}">
        <p14:creationId xmlns:p14="http://schemas.microsoft.com/office/powerpoint/2010/main" val="205337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132C9-8AC6-41AA-808C-2C0FC81A4AF9}" type="datetimeFigureOut">
              <a:rPr lang="en-US" smtClean="0"/>
              <a:t>6/12/2020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F408D-E6B8-427D-B407-E65E3E23E236}" type="slidenum">
              <a:rPr lang="en-US" smtClean="0"/>
              <a:t>‹#›</a:t>
            </a:fld>
            <a:endParaRPr lang="en-US"/>
          </a:p>
        </p:txBody>
      </p:sp>
    </p:spTree>
    <p:extLst>
      <p:ext uri="{BB962C8B-B14F-4D97-AF65-F5344CB8AC3E}">
        <p14:creationId xmlns:p14="http://schemas.microsoft.com/office/powerpoint/2010/main" val="52250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8132C9-8AC6-41AA-808C-2C0FC81A4AF9}"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F408D-E6B8-427D-B407-E65E3E23E236}" type="slidenum">
              <a:rPr lang="en-US" smtClean="0"/>
              <a:t>‹#›</a:t>
            </a:fld>
            <a:endParaRPr lang="en-US"/>
          </a:p>
        </p:txBody>
      </p:sp>
    </p:spTree>
    <p:extLst>
      <p:ext uri="{BB962C8B-B14F-4D97-AF65-F5344CB8AC3E}">
        <p14:creationId xmlns:p14="http://schemas.microsoft.com/office/powerpoint/2010/main" val="589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8132C9-8AC6-41AA-808C-2C0FC81A4AF9}"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F408D-E6B8-427D-B407-E65E3E23E236}" type="slidenum">
              <a:rPr lang="en-US" smtClean="0"/>
              <a:t>‹#›</a:t>
            </a:fld>
            <a:endParaRPr lang="en-US"/>
          </a:p>
        </p:txBody>
      </p:sp>
    </p:spTree>
    <p:extLst>
      <p:ext uri="{BB962C8B-B14F-4D97-AF65-F5344CB8AC3E}">
        <p14:creationId xmlns:p14="http://schemas.microsoft.com/office/powerpoint/2010/main" val="425031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132C9-8AC6-41AA-808C-2C0FC81A4AF9}" type="datetimeFigureOut">
              <a:rPr lang="en-US" smtClean="0"/>
              <a:t>6/12/2020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F408D-E6B8-427D-B407-E65E3E23E236}" type="slidenum">
              <a:rPr lang="en-US" smtClean="0"/>
              <a:t>‹#›</a:t>
            </a:fld>
            <a:endParaRPr lang="en-US"/>
          </a:p>
        </p:txBody>
      </p:sp>
    </p:spTree>
    <p:extLst>
      <p:ext uri="{BB962C8B-B14F-4D97-AF65-F5344CB8AC3E}">
        <p14:creationId xmlns:p14="http://schemas.microsoft.com/office/powerpoint/2010/main" val="3624723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7.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png"/><Relationship Id="rId1" Type="http://schemas.openxmlformats.org/officeDocument/2006/relationships/slideLayout" Target="../slideLayouts/slideLayout19.xml"/><Relationship Id="rId4" Type="http://schemas.openxmlformats.org/officeDocument/2006/relationships/image" Target="../media/image39.tm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rgbClr val="92D050"/>
            </a:gs>
            <a:gs pos="88491">
              <a:srgbClr val="BDD7EE"/>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34" y="338333"/>
            <a:ext cx="11738709" cy="6338238"/>
          </a:xfrm>
          <a:prstGeom prst="rect">
            <a:avLst/>
          </a:prstGeom>
        </p:spPr>
      </p:pic>
      <p:sp>
        <p:nvSpPr>
          <p:cNvPr id="4" name="TextBox 3"/>
          <p:cNvSpPr txBox="1"/>
          <p:nvPr/>
        </p:nvSpPr>
        <p:spPr>
          <a:xfrm>
            <a:off x="798761" y="721193"/>
            <a:ext cx="10058400" cy="1200329"/>
          </a:xfrm>
          <a:prstGeom prst="rect">
            <a:avLst/>
          </a:prstGeom>
          <a:noFill/>
        </p:spPr>
        <p:txBody>
          <a:bodyPr wrap="square" rtlCol="0">
            <a:spAutoFit/>
          </a:bodyPr>
          <a:lstStyle/>
          <a:p>
            <a:pPr algn="ctr"/>
            <a:r>
              <a:rPr lang="bn-IN" sz="7200" b="1" dirty="0" smtClean="0">
                <a:ln w="10160">
                  <a:solidFill>
                    <a:schemeClr val="accent5"/>
                  </a:solidFill>
                  <a:prstDash val="solid"/>
                </a:ln>
                <a:solidFill>
                  <a:srgbClr val="00206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আজকের পাঠে সবাইকে </a:t>
            </a:r>
            <a:r>
              <a:rPr lang="bn-IN" sz="7200" b="1"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স্বাগতম</a:t>
            </a:r>
            <a:endParaRPr lang="en-US" sz="7200" b="1" spc="50" dirty="0" smtClean="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5" name="Frame 4"/>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425167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34" presetClass="emph" presetSubtype="0" repeatCount="indefinite" fill="hold" grpId="1" nodeType="withEffect">
                                  <p:stCondLst>
                                    <p:cond delay="0"/>
                                  </p:stCondLst>
                                  <p:iterate type="lt">
                                    <p:tmPct val="10000"/>
                                  </p:iterate>
                                  <p:childTnLst>
                                    <p:animMotion origin="layout" path="M -4.79167E-6 -2.59259E-6 L -4.79167E-6 -0.07222 " pathEditMode="relative" rAng="0" ptsTypes="AA">
                                      <p:cBhvr>
                                        <p:cTn id="10" dur="500" accel="50000" decel="50000" autoRev="1" fill="hold">
                                          <p:stCondLst>
                                            <p:cond delay="0"/>
                                          </p:stCondLst>
                                        </p:cTn>
                                        <p:tgtEl>
                                          <p:spTgt spid="4"/>
                                        </p:tgtEl>
                                        <p:attrNameLst>
                                          <p:attrName>ppt_x</p:attrName>
                                          <p:attrName>ppt_y</p:attrName>
                                        </p:attrNameLst>
                                      </p:cBhvr>
                                      <p:rCtr x="0" y="-3611"/>
                                    </p:animMotion>
                                    <p:animRot by="1500000">
                                      <p:cBhvr>
                                        <p:cTn id="11" dur="250" fill="hold">
                                          <p:stCondLst>
                                            <p:cond delay="0"/>
                                          </p:stCondLst>
                                        </p:cTn>
                                        <p:tgtEl>
                                          <p:spTgt spid="4"/>
                                        </p:tgtEl>
                                        <p:attrNameLst>
                                          <p:attrName>r</p:attrName>
                                        </p:attrNameLst>
                                      </p:cBhvr>
                                    </p:animRot>
                                    <p:animRot by="-1500000">
                                      <p:cBhvr>
                                        <p:cTn id="12" dur="250" fill="hold">
                                          <p:stCondLst>
                                            <p:cond delay="250"/>
                                          </p:stCondLst>
                                        </p:cTn>
                                        <p:tgtEl>
                                          <p:spTgt spid="4"/>
                                        </p:tgtEl>
                                        <p:attrNameLst>
                                          <p:attrName>r</p:attrName>
                                        </p:attrNameLst>
                                      </p:cBhvr>
                                    </p:animRot>
                                    <p:animRot by="-1500000">
                                      <p:cBhvr>
                                        <p:cTn id="13" dur="250" fill="hold">
                                          <p:stCondLst>
                                            <p:cond delay="500"/>
                                          </p:stCondLst>
                                        </p:cTn>
                                        <p:tgtEl>
                                          <p:spTgt spid="4"/>
                                        </p:tgtEl>
                                        <p:attrNameLst>
                                          <p:attrName>r</p:attrName>
                                        </p:attrNameLst>
                                      </p:cBhvr>
                                    </p:animRot>
                                    <p:animRot by="1500000">
                                      <p:cBhvr>
                                        <p:cTn id="14" dur="250" fill="hold">
                                          <p:stCondLst>
                                            <p:cond delay="75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874" y="1317376"/>
            <a:ext cx="3650700" cy="2354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flipH="1">
            <a:off x="1819873" y="3976937"/>
            <a:ext cx="3650699" cy="584775"/>
          </a:xfrm>
          <a:prstGeom prst="rect">
            <a:avLst/>
          </a:prstGeom>
          <a:noFill/>
          <a:ln>
            <a:solidFill>
              <a:schemeClr val="tx1"/>
            </a:solidFill>
            <a:prstDash val="dash"/>
          </a:ln>
        </p:spPr>
        <p:txBody>
          <a:bodyPr wrap="square" rtlCol="0">
            <a:spAutoFit/>
          </a:bodyPr>
          <a:lstStyle/>
          <a:p>
            <a:pPr algn="ctr"/>
            <a:r>
              <a:rPr lang="bn-IN" sz="2800" b="1" dirty="0">
                <a:solidFill>
                  <a:srgbClr val="002060"/>
                </a:solidFill>
                <a:latin typeface="NikoshBAN" panose="02000000000000000000" pitchFamily="2" charset="0"/>
                <a:cs typeface="NikoshBAN" panose="02000000000000000000" pitchFamily="2" charset="0"/>
              </a:rPr>
              <a:t> </a:t>
            </a:r>
            <a:r>
              <a:rPr lang="bn-IN" sz="3200" b="1" dirty="0">
                <a:solidFill>
                  <a:srgbClr val="002060"/>
                </a:solidFill>
                <a:latin typeface="NikoshBAN" panose="02000000000000000000" pitchFamily="2" charset="0"/>
                <a:cs typeface="NikoshBAN" panose="02000000000000000000" pitchFamily="2" charset="0"/>
              </a:rPr>
              <a:t>বায়ু কল</a:t>
            </a:r>
            <a:endParaRPr lang="en-US" sz="3200" b="1" dirty="0">
              <a:solidFill>
                <a:srgbClr val="002060"/>
              </a:solidFill>
              <a:latin typeface="NikoshBAN" panose="02000000000000000000" pitchFamily="2" charset="0"/>
              <a:cs typeface="NikoshBAN" panose="02000000000000000000" pitchFamily="2" charset="0"/>
            </a:endParaRPr>
          </a:p>
        </p:txBody>
      </p:sp>
      <p:sp>
        <p:nvSpPr>
          <p:cNvPr id="9" name="TextBox 8"/>
          <p:cNvSpPr txBox="1"/>
          <p:nvPr/>
        </p:nvSpPr>
        <p:spPr>
          <a:xfrm>
            <a:off x="6784703" y="3976937"/>
            <a:ext cx="3314699" cy="584775"/>
          </a:xfrm>
          <a:prstGeom prst="rect">
            <a:avLst/>
          </a:prstGeom>
          <a:noFill/>
          <a:ln>
            <a:solidFill>
              <a:schemeClr val="tx1"/>
            </a:solidFill>
            <a:prstDash val="dash"/>
          </a:ln>
        </p:spPr>
        <p:txBody>
          <a:bodyPr wrap="square" rtlCol="0">
            <a:spAutoFit/>
          </a:bodyPr>
          <a:lstStyle/>
          <a:p>
            <a:pPr algn="ctr"/>
            <a:r>
              <a:rPr lang="bn-IN" dirty="0">
                <a:solidFill>
                  <a:srgbClr val="002060"/>
                </a:solidFill>
              </a:rPr>
              <a:t> </a:t>
            </a:r>
            <a:r>
              <a:rPr lang="bn-IN" sz="3200" b="1" dirty="0">
                <a:solidFill>
                  <a:srgbClr val="002060"/>
                </a:solidFill>
                <a:latin typeface="NikoshBAN" panose="02000000000000000000" pitchFamily="2" charset="0"/>
                <a:cs typeface="NikoshBAN" panose="02000000000000000000" pitchFamily="2" charset="0"/>
              </a:rPr>
              <a:t>চলমান গাড়ি</a:t>
            </a:r>
            <a:endParaRPr lang="en-US" sz="3200" b="1" dirty="0">
              <a:solidFill>
                <a:srgbClr val="002060"/>
              </a:solidFill>
              <a:latin typeface="NikoshBAN" panose="02000000000000000000" pitchFamily="2" charset="0"/>
              <a:cs typeface="NikoshBAN" panose="02000000000000000000" pitchFamily="2" charset="0"/>
            </a:endParaRPr>
          </a:p>
        </p:txBody>
      </p:sp>
      <p:sp>
        <p:nvSpPr>
          <p:cNvPr id="10" name="TextBox 9"/>
          <p:cNvSpPr txBox="1"/>
          <p:nvPr/>
        </p:nvSpPr>
        <p:spPr>
          <a:xfrm>
            <a:off x="594360" y="5760720"/>
            <a:ext cx="11087099" cy="369332"/>
          </a:xfrm>
          <a:prstGeom prst="rect">
            <a:avLst/>
          </a:prstGeom>
          <a:noFill/>
        </p:spPr>
        <p:txBody>
          <a:bodyPr wrap="square" rtlCol="0">
            <a:spAutoFit/>
          </a:bodyPr>
          <a:lstStyle/>
          <a:p>
            <a:r>
              <a:rPr lang="bn-IN" dirty="0"/>
              <a:t> </a:t>
            </a:r>
            <a:endParaRPr lang="en-US" dirty="0"/>
          </a:p>
        </p:txBody>
      </p:sp>
      <p:sp>
        <p:nvSpPr>
          <p:cNvPr id="12" name="TextBox 11"/>
          <p:cNvSpPr txBox="1"/>
          <p:nvPr/>
        </p:nvSpPr>
        <p:spPr>
          <a:xfrm>
            <a:off x="493577" y="4732064"/>
            <a:ext cx="11204846" cy="1754326"/>
          </a:xfrm>
          <a:prstGeom prst="rect">
            <a:avLst/>
          </a:prstGeom>
          <a:noFill/>
          <a:ln>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 কোনো চলমান বস্তুর শক্তি হলো এক ধরনের যান্ত্রিক শক্তি। যেমন- বায়ুপ্রবাহ একটি যান্ত্রিক শক্তি।</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কারণ এটি বায়ুকল চালাতে পারে।</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এ </a:t>
            </a:r>
            <a:r>
              <a:rPr lang="bn-IN" sz="3600" dirty="0" smtClean="0">
                <a:latin typeface="NikoshBAN" panose="02000000000000000000" pitchFamily="2" charset="0"/>
                <a:cs typeface="NikoshBAN" panose="02000000000000000000" pitchFamily="2" charset="0"/>
              </a:rPr>
              <a:t>ছাড়া, </a:t>
            </a:r>
            <a:r>
              <a:rPr lang="bn-IN" sz="3600" dirty="0">
                <a:latin typeface="NikoshBAN" panose="02000000000000000000" pitchFamily="2" charset="0"/>
                <a:cs typeface="NikoshBAN" panose="02000000000000000000" pitchFamily="2" charset="0"/>
              </a:rPr>
              <a:t>চলমান গাড়ির </a:t>
            </a:r>
            <a:r>
              <a:rPr lang="bn-IN" sz="3600" dirty="0" smtClean="0">
                <a:latin typeface="NikoshBAN" panose="02000000000000000000" pitchFamily="2" charset="0"/>
                <a:cs typeface="NikoshBAN" panose="02000000000000000000" pitchFamily="2" charset="0"/>
              </a:rPr>
              <a:t>শক্তি ও </a:t>
            </a:r>
            <a:r>
              <a:rPr lang="bn-IN" sz="3600" dirty="0">
                <a:latin typeface="NikoshBAN" panose="02000000000000000000" pitchFamily="2" charset="0"/>
                <a:cs typeface="NikoshBAN" panose="02000000000000000000" pitchFamily="2" charset="0"/>
              </a:rPr>
              <a:t>যান্ত্রিক শক্তি।</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1819873" y="468714"/>
            <a:ext cx="8444266" cy="646331"/>
          </a:xfrm>
          <a:prstGeom prst="rect">
            <a:avLst/>
          </a:prstGeom>
          <a:solidFill>
            <a:schemeClr val="accent4">
              <a:lumMod val="60000"/>
              <a:lumOff val="40000"/>
            </a:schemeClr>
          </a:solidFill>
        </p:spPr>
        <p:txBody>
          <a:bodyPr wrap="square" rtlCol="0">
            <a:spAutoFit/>
          </a:bodyPr>
          <a:lstStyle/>
          <a:p>
            <a:pPr algn="ctr"/>
            <a:r>
              <a:rPr lang="bn-IN" sz="2400"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যান্ত্রিক শক্তি</a:t>
            </a:r>
            <a:endParaRPr lang="en-US" sz="3600" b="1" dirty="0">
              <a:latin typeface="NikoshBAN" panose="02000000000000000000" pitchFamily="2" charset="0"/>
              <a:cs typeface="NikoshBAN" panose="02000000000000000000" pitchFamily="2" charset="0"/>
            </a:endParaRPr>
          </a:p>
        </p:txBody>
      </p:sp>
      <p:sp>
        <p:nvSpPr>
          <p:cNvPr id="13" name="Frame 12"/>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4"/>
          <a:stretch>
            <a:fillRect/>
          </a:stretch>
        </p:blipFill>
        <p:spPr>
          <a:xfrm>
            <a:off x="6613440" y="1320605"/>
            <a:ext cx="3650699" cy="2369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97324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6687" y="4319058"/>
            <a:ext cx="2984968" cy="584775"/>
          </a:xfrm>
          <a:prstGeom prst="rect">
            <a:avLst/>
          </a:prstGeom>
          <a:noFill/>
          <a:ln>
            <a:solidFill>
              <a:schemeClr val="tx1"/>
            </a:solidFill>
            <a:prstDash val="dash"/>
          </a:ln>
        </p:spPr>
        <p:txBody>
          <a:bodyPr wrap="square" rtlCol="0">
            <a:spAutoFit/>
          </a:bodyPr>
          <a:lstStyle/>
          <a:p>
            <a:pPr algn="ct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মোমবাতি</a:t>
            </a:r>
            <a:endParaRPr lang="en-US" sz="3200" b="1" dirty="0">
              <a:latin typeface="NikoshBAN" panose="02000000000000000000" pitchFamily="2" charset="0"/>
              <a:cs typeface="NikoshBAN" panose="02000000000000000000" pitchFamily="2" charset="0"/>
            </a:endParaRPr>
          </a:p>
        </p:txBody>
      </p:sp>
      <p:sp>
        <p:nvSpPr>
          <p:cNvPr id="7" name="TextBox 6"/>
          <p:cNvSpPr txBox="1"/>
          <p:nvPr/>
        </p:nvSpPr>
        <p:spPr>
          <a:xfrm>
            <a:off x="3918857" y="4331253"/>
            <a:ext cx="4092135" cy="584775"/>
          </a:xfrm>
          <a:prstGeom prst="rect">
            <a:avLst/>
          </a:prstGeom>
          <a:noFill/>
          <a:ln>
            <a:solidFill>
              <a:schemeClr val="tx1"/>
            </a:solidFill>
            <a:prstDash val="dash"/>
          </a:ln>
        </p:spPr>
        <p:txBody>
          <a:bodyPr wrap="square" rtlCol="0">
            <a:spAutoFit/>
          </a:bodyPr>
          <a:lstStyle/>
          <a:p>
            <a:pPr algn="ctr"/>
            <a:r>
              <a:rPr lang="bn-IN" sz="3200" b="1" dirty="0">
                <a:latin typeface="NikoshBAN" panose="02000000000000000000" pitchFamily="2" charset="0"/>
                <a:cs typeface="NikoshBAN" panose="02000000000000000000" pitchFamily="2" charset="0"/>
              </a:rPr>
              <a:t> বৈদ্যুতিক বাতি</a:t>
            </a:r>
            <a:endParaRPr lang="en-US" sz="3200" b="1" dirty="0">
              <a:latin typeface="NikoshBAN" panose="02000000000000000000" pitchFamily="2" charset="0"/>
              <a:cs typeface="NikoshBAN" panose="02000000000000000000" pitchFamily="2" charset="0"/>
            </a:endParaRPr>
          </a:p>
        </p:txBody>
      </p:sp>
      <p:sp>
        <p:nvSpPr>
          <p:cNvPr id="8" name="TextBox 7"/>
          <p:cNvSpPr txBox="1"/>
          <p:nvPr/>
        </p:nvSpPr>
        <p:spPr>
          <a:xfrm>
            <a:off x="8162276" y="4310114"/>
            <a:ext cx="3607916" cy="584775"/>
          </a:xfrm>
          <a:prstGeom prst="rect">
            <a:avLst/>
          </a:prstGeom>
          <a:noFill/>
          <a:ln>
            <a:solidFill>
              <a:schemeClr val="tx1"/>
            </a:solidFill>
            <a:prstDash val="dash"/>
          </a:ln>
        </p:spPr>
        <p:txBody>
          <a:bodyPr wrap="square" rtlCol="0">
            <a:spAutoFit/>
          </a:bodyPr>
          <a:lstStyle/>
          <a:p>
            <a:pPr algn="ctr"/>
            <a:r>
              <a:rPr lang="bn-IN" sz="2000" dirty="0"/>
              <a:t> </a:t>
            </a:r>
            <a:r>
              <a:rPr lang="bn-IN" sz="3200" b="1" dirty="0">
                <a:latin typeface="NikoshBAN" panose="02000000000000000000" pitchFamily="2" charset="0"/>
                <a:cs typeface="NikoshBAN" panose="02000000000000000000" pitchFamily="2" charset="0"/>
              </a:rPr>
              <a:t>সূর্যের আলো</a:t>
            </a:r>
            <a:endParaRPr lang="en-US" sz="3200" b="1" dirty="0">
              <a:latin typeface="NikoshBAN" panose="02000000000000000000" pitchFamily="2" charset="0"/>
              <a:cs typeface="NikoshBAN" panose="02000000000000000000" pitchFamily="2" charset="0"/>
            </a:endParaRPr>
          </a:p>
        </p:txBody>
      </p:sp>
      <p:sp>
        <p:nvSpPr>
          <p:cNvPr id="9" name="TextBox 8"/>
          <p:cNvSpPr txBox="1"/>
          <p:nvPr/>
        </p:nvSpPr>
        <p:spPr>
          <a:xfrm>
            <a:off x="3087974" y="382101"/>
            <a:ext cx="5606321" cy="646331"/>
          </a:xfrm>
          <a:prstGeom prst="rect">
            <a:avLst/>
          </a:prstGeom>
          <a:solidFill>
            <a:schemeClr val="accent4">
              <a:lumMod val="60000"/>
              <a:lumOff val="40000"/>
            </a:schemeClr>
          </a:solidFill>
        </p:spPr>
        <p:txBody>
          <a:bodyPr wrap="square" rtlCol="0">
            <a:spAutoFit/>
          </a:bodyPr>
          <a:lstStyle/>
          <a:p>
            <a:pPr algn="ctr"/>
            <a:r>
              <a:rPr lang="bn-IN" sz="2000" dirty="0"/>
              <a:t> </a:t>
            </a:r>
            <a:r>
              <a:rPr lang="bn-IN" sz="3600" b="1" dirty="0">
                <a:latin typeface="NikoshBAN" panose="02000000000000000000" pitchFamily="2" charset="0"/>
                <a:cs typeface="NikoshBAN" panose="02000000000000000000" pitchFamily="2" charset="0"/>
              </a:rPr>
              <a:t>আলোক শক্তি</a:t>
            </a:r>
            <a:endParaRPr lang="en-US" sz="3600" b="1" dirty="0">
              <a:latin typeface="NikoshBAN" panose="02000000000000000000" pitchFamily="2" charset="0"/>
              <a:cs typeface="NikoshBAN" panose="02000000000000000000" pitchFamily="2" charset="0"/>
            </a:endParaRPr>
          </a:p>
        </p:txBody>
      </p:sp>
      <p:sp>
        <p:nvSpPr>
          <p:cNvPr id="10" name="TextBox 9"/>
          <p:cNvSpPr txBox="1"/>
          <p:nvPr/>
        </p:nvSpPr>
        <p:spPr>
          <a:xfrm>
            <a:off x="330200" y="4979078"/>
            <a:ext cx="11531600" cy="1569660"/>
          </a:xfrm>
          <a:prstGeom prst="rect">
            <a:avLst/>
          </a:prstGeom>
          <a:noFill/>
          <a:ln>
            <a:solidFill>
              <a:schemeClr val="tx1"/>
            </a:solidFill>
            <a:prstDash val="dash"/>
          </a:ln>
        </p:spPr>
        <p:txBody>
          <a:bodyPr wrap="square" rtlCol="0">
            <a:spAutoFit/>
          </a:bodyPr>
          <a:lstStyle/>
          <a:p>
            <a:pPr algn="ctr"/>
            <a:r>
              <a:rPr lang="bn-IN" sz="3200" dirty="0">
                <a:latin typeface="NikoshBAN" panose="02000000000000000000" pitchFamily="2" charset="0"/>
                <a:cs typeface="NikoshBAN" panose="02000000000000000000" pitchFamily="2" charset="0"/>
              </a:rPr>
              <a:t> বিভিন্ন ধরনের আলো সৃষ্টি করতে সক্ষম যে শক্তি আমাদের দেখতে সাহায্য করে তাই আলোক শক্তি</a:t>
            </a:r>
            <a:r>
              <a:rPr lang="bn-IN" sz="3200" dirty="0" smtClean="0">
                <a:latin typeface="NikoshBAN" panose="02000000000000000000" pitchFamily="2" charset="0"/>
                <a:cs typeface="NikoshBAN" panose="02000000000000000000" pitchFamily="2" charset="0"/>
              </a:rPr>
              <a:t>। এটি </a:t>
            </a:r>
            <a:r>
              <a:rPr lang="bn-IN" sz="3200" dirty="0">
                <a:latin typeface="NikoshBAN" panose="02000000000000000000" pitchFamily="2" charset="0"/>
                <a:cs typeface="NikoshBAN" panose="02000000000000000000" pitchFamily="2" charset="0"/>
              </a:rPr>
              <a:t>স্বচ্ছ বস্তুর ভেতর দিয়ে যেতে পারে</a:t>
            </a:r>
            <a:r>
              <a:rPr lang="bn-IN" sz="3200" dirty="0" smtClean="0">
                <a:latin typeface="NikoshBAN" panose="02000000000000000000" pitchFamily="2" charset="0"/>
                <a:cs typeface="NikoshBAN" panose="02000000000000000000" pitchFamily="2" charset="0"/>
              </a:rPr>
              <a:t>। মোমবাতি, বৈদ্যুতিক </a:t>
            </a:r>
            <a:r>
              <a:rPr lang="bn-IN" sz="3200" dirty="0">
                <a:latin typeface="NikoshBAN" panose="02000000000000000000" pitchFamily="2" charset="0"/>
                <a:cs typeface="NikoshBAN" panose="02000000000000000000" pitchFamily="2" charset="0"/>
              </a:rPr>
              <a:t>বাতি</a:t>
            </a:r>
            <a:r>
              <a:rPr lang="bn-IN" sz="3200" dirty="0" smtClean="0">
                <a:latin typeface="NikoshBAN" panose="02000000000000000000" pitchFamily="2" charset="0"/>
                <a:cs typeface="NikoshBAN" panose="02000000000000000000" pitchFamily="2" charset="0"/>
              </a:rPr>
              <a:t>, সূর্য </a:t>
            </a:r>
            <a:r>
              <a:rPr lang="bn-IN" sz="3200" dirty="0">
                <a:latin typeface="NikoshBAN" panose="02000000000000000000" pitchFamily="2" charset="0"/>
                <a:cs typeface="NikoshBAN" panose="02000000000000000000" pitchFamily="2" charset="0"/>
              </a:rPr>
              <a:t>ইত্যাদি থেকে আমরা আলোক শক্তি পাই। </a:t>
            </a:r>
            <a:endParaRPr lang="en-US" sz="3200" dirty="0">
              <a:latin typeface="NikoshBAN" panose="02000000000000000000" pitchFamily="2" charset="0"/>
              <a:cs typeface="NikoshBAN" panose="02000000000000000000" pitchFamily="2" charset="0"/>
            </a:endParaRPr>
          </a:p>
        </p:txBody>
      </p:sp>
      <p:sp>
        <p:nvSpPr>
          <p:cNvPr id="11" name="Frame 10"/>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stretch>
            <a:fillRect/>
          </a:stretch>
        </p:blipFill>
        <p:spPr>
          <a:xfrm>
            <a:off x="3918857" y="1115045"/>
            <a:ext cx="4092136" cy="3003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3"/>
          <a:stretch>
            <a:fillRect/>
          </a:stretch>
        </p:blipFill>
        <p:spPr>
          <a:xfrm>
            <a:off x="626687" y="1075788"/>
            <a:ext cx="2984968" cy="3042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4"/>
          <a:stretch>
            <a:fillRect/>
          </a:stretch>
        </p:blipFill>
        <p:spPr>
          <a:xfrm>
            <a:off x="8162276" y="1115044"/>
            <a:ext cx="3614057" cy="3003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0126066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0">
                                            <p:bg/>
                                          </p:spTgt>
                                        </p:tgtEl>
                                        <p:attrNameLst>
                                          <p:attrName>style.visibility</p:attrName>
                                        </p:attrNameLst>
                                      </p:cBhvr>
                                      <p:to>
                                        <p:strVal val="visible"/>
                                      </p:to>
                                    </p:set>
                                    <p:anim by="(-#ppt_w*2)" calcmode="lin" valueType="num">
                                      <p:cBhvr rctx="PPT">
                                        <p:cTn id="31" dur="500" autoRev="1" fill="hold">
                                          <p:stCondLst>
                                            <p:cond delay="0"/>
                                          </p:stCondLst>
                                        </p:cTn>
                                        <p:tgtEl>
                                          <p:spTgt spid="10">
                                            <p:bg/>
                                          </p:spTgt>
                                        </p:tgtEl>
                                        <p:attrNameLst>
                                          <p:attrName>ppt_w</p:attrName>
                                        </p:attrNameLst>
                                      </p:cBhvr>
                                    </p:anim>
                                    <p:anim by="(#ppt_w*0.50)" calcmode="lin" valueType="num">
                                      <p:cBhvr>
                                        <p:cTn id="32" dur="500" decel="50000" autoRev="1" fill="hold">
                                          <p:stCondLst>
                                            <p:cond delay="0"/>
                                          </p:stCondLst>
                                        </p:cTn>
                                        <p:tgtEl>
                                          <p:spTgt spid="10">
                                            <p:bg/>
                                          </p:spTgt>
                                        </p:tgtEl>
                                        <p:attrNameLst>
                                          <p:attrName>ppt_x</p:attrName>
                                        </p:attrNameLst>
                                      </p:cBhvr>
                                    </p:anim>
                                    <p:anim from="(-#ppt_h/2)" to="(#ppt_y)" calcmode="lin" valueType="num">
                                      <p:cBhvr>
                                        <p:cTn id="33" dur="1000" fill="hold">
                                          <p:stCondLst>
                                            <p:cond delay="0"/>
                                          </p:stCondLst>
                                        </p:cTn>
                                        <p:tgtEl>
                                          <p:spTgt spid="10">
                                            <p:bg/>
                                          </p:spTgt>
                                        </p:tgtEl>
                                        <p:attrNameLst>
                                          <p:attrName>ppt_y</p:attrName>
                                        </p:attrNameLst>
                                      </p:cBhvr>
                                    </p:anim>
                                    <p:animRot by="21600000">
                                      <p:cBhvr>
                                        <p:cTn id="34" dur="1000" fill="hold">
                                          <p:stCondLst>
                                            <p:cond delay="0"/>
                                          </p:stCondLst>
                                        </p:cTn>
                                        <p:tgtEl>
                                          <p:spTgt spid="10">
                                            <p:bg/>
                                          </p:spTgt>
                                        </p:tgtEl>
                                        <p:attrNameLst>
                                          <p:attrName>r</p:attrName>
                                        </p:attrNameLst>
                                      </p:cBhvr>
                                    </p:animRot>
                                  </p:childTnLst>
                                </p:cTn>
                              </p:par>
                              <p:par>
                                <p:cTn id="35" presetID="56" presetClass="entr" presetSubtype="0" fill="hold" grpId="0" nodeType="withEffect">
                                  <p:stCondLst>
                                    <p:cond delay="0"/>
                                  </p:stCondLst>
                                  <p:iterate type="lt">
                                    <p:tmPct val="10000"/>
                                  </p:iterate>
                                  <p:childTnLst>
                                    <p:set>
                                      <p:cBhvr>
                                        <p:cTn id="36" dur="1" fill="hold">
                                          <p:stCondLst>
                                            <p:cond delay="0"/>
                                          </p:stCondLst>
                                        </p:cTn>
                                        <p:tgtEl>
                                          <p:spTgt spid="10">
                                            <p:txEl>
                                              <p:pRg st="0" end="0"/>
                                            </p:txEl>
                                          </p:spTgt>
                                        </p:tgtEl>
                                        <p:attrNameLst>
                                          <p:attrName>style.visibility</p:attrName>
                                        </p:attrNameLst>
                                      </p:cBhvr>
                                      <p:to>
                                        <p:strVal val="visible"/>
                                      </p:to>
                                    </p:set>
                                    <p:anim by="(-#ppt_w*2)" calcmode="lin" valueType="num">
                                      <p:cBhvr rctx="PPT">
                                        <p:cTn id="37" dur="500" autoRev="1" fill="hold">
                                          <p:stCondLst>
                                            <p:cond delay="0"/>
                                          </p:stCondLst>
                                        </p:cTn>
                                        <p:tgtEl>
                                          <p:spTgt spid="10">
                                            <p:txEl>
                                              <p:pRg st="0" end="0"/>
                                            </p:txEl>
                                          </p:spTgt>
                                        </p:tgtEl>
                                        <p:attrNameLst>
                                          <p:attrName>ppt_w</p:attrName>
                                        </p:attrNameLst>
                                      </p:cBhvr>
                                    </p:anim>
                                    <p:anim by="(#ppt_w*0.50)" calcmode="lin" valueType="num">
                                      <p:cBhvr>
                                        <p:cTn id="38" dur="500" decel="50000" autoRev="1" fill="hold">
                                          <p:stCondLst>
                                            <p:cond delay="0"/>
                                          </p:stCondLst>
                                        </p:cTn>
                                        <p:tgtEl>
                                          <p:spTgt spid="10">
                                            <p:txEl>
                                              <p:pRg st="0" end="0"/>
                                            </p:txEl>
                                          </p:spTgt>
                                        </p:tgtEl>
                                        <p:attrNameLst>
                                          <p:attrName>ppt_x</p:attrName>
                                        </p:attrNameLst>
                                      </p:cBhvr>
                                    </p:anim>
                                    <p:anim from="(-#ppt_h/2)" to="(#ppt_y)" calcmode="lin" valueType="num">
                                      <p:cBhvr>
                                        <p:cTn id="39" dur="1000" fill="hold">
                                          <p:stCondLst>
                                            <p:cond delay="0"/>
                                          </p:stCondLst>
                                        </p:cTn>
                                        <p:tgtEl>
                                          <p:spTgt spid="10">
                                            <p:txEl>
                                              <p:pRg st="0" end="0"/>
                                            </p:txEl>
                                          </p:spTgt>
                                        </p:tgtEl>
                                        <p:attrNameLst>
                                          <p:attrName>ppt_y</p:attrName>
                                        </p:attrNameLst>
                                      </p:cBhvr>
                                    </p:anim>
                                    <p:animRot by="21600000">
                                      <p:cBhvr>
                                        <p:cTn id="40"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4186" y="518663"/>
            <a:ext cx="2406532" cy="646331"/>
          </a:xfrm>
          <a:prstGeom prst="rect">
            <a:avLst/>
          </a:prstGeom>
          <a:solidFill>
            <a:schemeClr val="accent4">
              <a:lumMod val="60000"/>
              <a:lumOff val="40000"/>
            </a:schemeClr>
          </a:solidFill>
        </p:spPr>
        <p:txBody>
          <a:bodyPr wrap="square" rtlCol="0">
            <a:spAutoFit/>
          </a:bodyPr>
          <a:lstStyle/>
          <a:p>
            <a:pPr algn="ct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শব্দ</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শক্তি</a:t>
            </a:r>
            <a:endParaRPr lang="en-US" sz="3600" b="1" dirty="0">
              <a:latin typeface="NikoshBAN" panose="02000000000000000000" pitchFamily="2" charset="0"/>
              <a:cs typeface="NikoshBAN" panose="02000000000000000000" pitchFamily="2" charset="0"/>
            </a:endParaRPr>
          </a:p>
        </p:txBody>
      </p:sp>
      <p:sp>
        <p:nvSpPr>
          <p:cNvPr id="9" name="TextBox 8"/>
          <p:cNvSpPr txBox="1"/>
          <p:nvPr/>
        </p:nvSpPr>
        <p:spPr>
          <a:xfrm>
            <a:off x="6532016" y="3978265"/>
            <a:ext cx="4184389" cy="646331"/>
          </a:xfrm>
          <a:prstGeom prst="rect">
            <a:avLst/>
          </a:prstGeom>
          <a:noFill/>
          <a:ln>
            <a:solidFill>
              <a:schemeClr val="tx1"/>
            </a:solidFill>
            <a:prstDash val="dash"/>
          </a:ln>
        </p:spPr>
        <p:txBody>
          <a:bodyPr wrap="square" rtlCol="0">
            <a:spAutoFit/>
          </a:bodyPr>
          <a:lstStyle/>
          <a:p>
            <a:pPr algn="ctr"/>
            <a:r>
              <a:rPr lang="bn-IN" sz="3600" dirty="0">
                <a:solidFill>
                  <a:srgbClr val="002060"/>
                </a:solidFill>
                <a:latin typeface="NikoshBAN" panose="02000000000000000000" pitchFamily="2" charset="0"/>
                <a:cs typeface="NikoshBAN" panose="02000000000000000000" pitchFamily="2" charset="0"/>
              </a:rPr>
              <a:t> গান শোনা</a:t>
            </a:r>
            <a:endParaRPr lang="en-US" sz="3600" dirty="0">
              <a:solidFill>
                <a:srgbClr val="002060"/>
              </a:solidFill>
              <a:latin typeface="NikoshBAN" panose="02000000000000000000" pitchFamily="2" charset="0"/>
              <a:cs typeface="NikoshBAN" panose="02000000000000000000" pitchFamily="2" charset="0"/>
            </a:endParaRPr>
          </a:p>
        </p:txBody>
      </p:sp>
      <p:sp>
        <p:nvSpPr>
          <p:cNvPr id="13" name="TextBox 12"/>
          <p:cNvSpPr txBox="1"/>
          <p:nvPr/>
        </p:nvSpPr>
        <p:spPr>
          <a:xfrm>
            <a:off x="429056" y="4767852"/>
            <a:ext cx="11333887" cy="1569660"/>
          </a:xfrm>
          <a:prstGeom prst="rect">
            <a:avLst/>
          </a:prstGeom>
          <a:noFill/>
          <a:ln>
            <a:solidFill>
              <a:schemeClr val="tx1"/>
            </a:solidFill>
          </a:ln>
        </p:spPr>
        <p:txBody>
          <a:bodyPr wrap="square" rtlCol="0">
            <a:spAutoFit/>
          </a:bodyPr>
          <a:lstStyle/>
          <a:p>
            <a:pPr algn="ctr"/>
            <a:r>
              <a:rPr lang="bn-IN" dirty="0"/>
              <a:t> </a:t>
            </a:r>
            <a:r>
              <a:rPr lang="bn-IN" sz="3200" dirty="0">
                <a:latin typeface="NikoshBAN" panose="02000000000000000000" pitchFamily="2" charset="0"/>
                <a:cs typeface="NikoshBAN" panose="02000000000000000000" pitchFamily="2" charset="0"/>
              </a:rPr>
              <a:t>শব্দ শক্তি হলো এমন একটি শক্তি যা আমাদের শুনতে সাহায্য করে।</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বস্তুর কম্পন থেকে শব্দের সৃষ্টি হয়।</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এটি বায়ু বা অন্য কিছুর ভেতর দিয়ে চলতে পারে। গান শুনতে আমরা শব্দ শক্তি ব্যবহার করি।</a:t>
            </a:r>
            <a:endParaRPr lang="en-US" sz="3200" dirty="0">
              <a:latin typeface="NikoshBAN" panose="02000000000000000000" pitchFamily="2" charset="0"/>
              <a:cs typeface="NikoshBAN" panose="02000000000000000000" pitchFamily="2" charset="0"/>
            </a:endParaRPr>
          </a:p>
        </p:txBody>
      </p:sp>
      <p:sp>
        <p:nvSpPr>
          <p:cNvPr id="14" name="Frame 13"/>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rotWithShape="1">
          <a:blip r:embed="rId2"/>
          <a:srcRect t="7082"/>
          <a:stretch/>
        </p:blipFill>
        <p:spPr>
          <a:xfrm>
            <a:off x="2995246" y="841829"/>
            <a:ext cx="3261006" cy="3027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3"/>
          <a:srcRect l="15257" r="5505"/>
          <a:stretch/>
        </p:blipFill>
        <p:spPr>
          <a:xfrm>
            <a:off x="6532016" y="841829"/>
            <a:ext cx="4184390" cy="3033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2995246" y="3941888"/>
            <a:ext cx="3261006" cy="646331"/>
          </a:xfrm>
          <a:prstGeom prst="rect">
            <a:avLst/>
          </a:prstGeom>
          <a:noFill/>
          <a:ln>
            <a:solidFill>
              <a:schemeClr val="tx1"/>
            </a:solidFill>
            <a:prstDash val="dash"/>
          </a:ln>
        </p:spPr>
        <p:txBody>
          <a:bodyPr wrap="square" rtlCol="0">
            <a:spAutoFit/>
          </a:bodyPr>
          <a:lstStyle/>
          <a:p>
            <a:pPr algn="ctr"/>
            <a:r>
              <a:rPr lang="bn-IN" sz="3600" spc="50" dirty="0" smtClean="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ঘন্টা বাজানো</a:t>
            </a:r>
            <a:endParaRPr lang="en-US" sz="3600" spc="50" dirty="0" smtClean="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195660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35" y="1395073"/>
            <a:ext cx="3279163" cy="3003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462863" y="400594"/>
            <a:ext cx="5512880" cy="646331"/>
          </a:xfrm>
          <a:prstGeom prst="rect">
            <a:avLst/>
          </a:prstGeom>
          <a:solidFill>
            <a:schemeClr val="accent4">
              <a:lumMod val="60000"/>
              <a:lumOff val="40000"/>
            </a:schemeClr>
          </a:solidFill>
        </p:spPr>
        <p:txBody>
          <a:bodyPr wrap="square" rtlCol="0">
            <a:spAutoFit/>
          </a:bodyPr>
          <a:lstStyle/>
          <a:p>
            <a:pPr algn="ctr"/>
            <a:r>
              <a:rPr lang="bn-IN" sz="2000" dirty="0"/>
              <a:t> </a:t>
            </a:r>
            <a:r>
              <a:rPr lang="bn-IN" sz="3600" b="1" dirty="0">
                <a:latin typeface="NikoshBAN" panose="02000000000000000000" pitchFamily="2" charset="0"/>
                <a:cs typeface="NikoshBAN" panose="02000000000000000000" pitchFamily="2" charset="0"/>
              </a:rPr>
              <a:t>তাপ শক্তি</a:t>
            </a:r>
            <a:endParaRPr lang="en-US" sz="3600" b="1" dirty="0">
              <a:latin typeface="NikoshBAN" panose="02000000000000000000" pitchFamily="2" charset="0"/>
              <a:cs typeface="NikoshBAN" panose="02000000000000000000" pitchFamily="2" charset="0"/>
            </a:endParaRPr>
          </a:p>
        </p:txBody>
      </p:sp>
      <p:sp>
        <p:nvSpPr>
          <p:cNvPr id="8" name="TextBox 7"/>
          <p:cNvSpPr txBox="1"/>
          <p:nvPr/>
        </p:nvSpPr>
        <p:spPr>
          <a:xfrm>
            <a:off x="4110805" y="4587133"/>
            <a:ext cx="3528493" cy="646331"/>
          </a:xfrm>
          <a:prstGeom prst="rect">
            <a:avLst/>
          </a:prstGeom>
          <a:noFill/>
          <a:ln>
            <a:solidFill>
              <a:schemeClr val="tx1"/>
            </a:solidFill>
            <a:prstDash val="dash"/>
          </a:ln>
        </p:spPr>
        <p:txBody>
          <a:bodyPr wrap="square" rtlCol="0">
            <a:spAutoFit/>
          </a:bodyPr>
          <a:lstStyle/>
          <a:p>
            <a:pPr algn="ctr"/>
            <a:r>
              <a:rPr lang="bn-IN" sz="3600" dirty="0">
                <a:latin typeface="NikoshBAN" panose="02000000000000000000" pitchFamily="2" charset="0"/>
                <a:cs typeface="NikoshBAN" panose="02000000000000000000" pitchFamily="2" charset="0"/>
              </a:rPr>
              <a:t> গ্যাসের চুলার আগুন</a:t>
            </a:r>
            <a:endParaRPr lang="en-US" sz="3600" dirty="0">
              <a:latin typeface="NikoshBAN" panose="02000000000000000000" pitchFamily="2" charset="0"/>
              <a:cs typeface="NikoshBAN" panose="02000000000000000000" pitchFamily="2" charset="0"/>
            </a:endParaRPr>
          </a:p>
        </p:txBody>
      </p:sp>
      <p:sp>
        <p:nvSpPr>
          <p:cNvPr id="10" name="TextBox 9"/>
          <p:cNvSpPr txBox="1"/>
          <p:nvPr/>
        </p:nvSpPr>
        <p:spPr>
          <a:xfrm>
            <a:off x="518135" y="5327340"/>
            <a:ext cx="11115065" cy="1200329"/>
          </a:xfrm>
          <a:prstGeom prst="rect">
            <a:avLst/>
          </a:prstGeom>
          <a:noFill/>
          <a:ln>
            <a:solidFill>
              <a:schemeClr val="tx1"/>
            </a:solidFill>
          </a:ln>
        </p:spPr>
        <p:txBody>
          <a:bodyPr wrap="square" rtlCol="0">
            <a:spAutoFit/>
          </a:bodyPr>
          <a:lstStyle/>
          <a:p>
            <a:pPr algn="ctr"/>
            <a:r>
              <a:rPr lang="bn-IN" sz="3600" dirty="0">
                <a:latin typeface="NikoshBAN" panose="02000000000000000000" pitchFamily="2" charset="0"/>
                <a:cs typeface="NikoshBAN" panose="02000000000000000000" pitchFamily="2" charset="0"/>
              </a:rPr>
              <a:t> তাপ এক প্রকার শক্তি।</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চুলার </a:t>
            </a:r>
            <a:r>
              <a:rPr lang="bn-IN" sz="3600" dirty="0" smtClean="0">
                <a:latin typeface="NikoshBAN" panose="02000000000000000000" pitchFamily="2" charset="0"/>
                <a:cs typeface="NikoshBAN" panose="02000000000000000000" pitchFamily="2" charset="0"/>
              </a:rPr>
              <a:t>আগুন, বৈদ্যুতিক </a:t>
            </a:r>
            <a:r>
              <a:rPr lang="bn-IN" sz="3600" dirty="0">
                <a:latin typeface="NikoshBAN" panose="02000000000000000000" pitchFamily="2" charset="0"/>
                <a:cs typeface="NikoshBAN" panose="02000000000000000000" pitchFamily="2" charset="0"/>
              </a:rPr>
              <a:t>ইস্ত্রি ইত্যাদি থেকে আমরা তাপ শক্তি পাই।</a:t>
            </a:r>
            <a:endParaRPr lang="en-US" sz="3600" dirty="0">
              <a:latin typeface="NikoshBAN" panose="02000000000000000000" pitchFamily="2" charset="0"/>
              <a:cs typeface="NikoshBAN" panose="02000000000000000000" pitchFamily="2" charset="0"/>
            </a:endParaRPr>
          </a:p>
        </p:txBody>
      </p:sp>
      <p:sp>
        <p:nvSpPr>
          <p:cNvPr id="11" name="Frame 10"/>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rotWithShape="1">
          <a:blip r:embed="rId3"/>
          <a:srcRect l="17020" t="-720" r="21049" b="720"/>
          <a:stretch/>
        </p:blipFill>
        <p:spPr>
          <a:xfrm>
            <a:off x="4144985" y="1368812"/>
            <a:ext cx="3334657" cy="3029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rotWithShape="1">
          <a:blip r:embed="rId4"/>
          <a:srcRect l="8328"/>
          <a:stretch/>
        </p:blipFill>
        <p:spPr>
          <a:xfrm>
            <a:off x="7639299" y="1298980"/>
            <a:ext cx="3976176" cy="3044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7798954" y="4587133"/>
            <a:ext cx="3834245" cy="640953"/>
          </a:xfrm>
          <a:prstGeom prst="rect">
            <a:avLst/>
          </a:prstGeom>
          <a:noFill/>
          <a:ln>
            <a:solidFill>
              <a:schemeClr val="tx1"/>
            </a:solidFill>
            <a:prstDash val="dash"/>
          </a:ln>
        </p:spPr>
        <p:txBody>
          <a:bodyPr wrap="square" rtlCol="0">
            <a:spAutoFit/>
          </a:bodyPr>
          <a:lstStyle/>
          <a:p>
            <a:pPr algn="ctr"/>
            <a:r>
              <a:rPr lang="bn-IN"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বৈদ্যুতিক ইস্ত্রি</a:t>
            </a:r>
            <a:endPar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5" name="TextBox 4"/>
          <p:cNvSpPr txBox="1"/>
          <p:nvPr/>
        </p:nvSpPr>
        <p:spPr>
          <a:xfrm>
            <a:off x="518135" y="4587133"/>
            <a:ext cx="3279163" cy="646331"/>
          </a:xfrm>
          <a:prstGeom prst="rect">
            <a:avLst/>
          </a:prstGeom>
          <a:noFill/>
          <a:ln>
            <a:solidFill>
              <a:schemeClr val="tx1"/>
            </a:solidFill>
            <a:prstDash val="dash"/>
          </a:ln>
        </p:spPr>
        <p:txBody>
          <a:bodyPr wrap="square" rtlCol="0">
            <a:spAutoFit/>
          </a:bodyPr>
          <a:lstStyle/>
          <a:p>
            <a:pPr algn="ctr"/>
            <a:r>
              <a:rPr lang="bn-IN"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চুলার আগুন </a:t>
            </a:r>
            <a:endPar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631181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267" y="1433521"/>
            <a:ext cx="3038813" cy="2803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8029833" y="7791028"/>
            <a:ext cx="1990890" cy="532654"/>
          </a:xfrm>
          <a:prstGeom prst="rect">
            <a:avLst/>
          </a:prstGeom>
          <a:noFill/>
        </p:spPr>
        <p:txBody>
          <a:bodyPr wrap="square" rtlCol="0">
            <a:spAutoFit/>
          </a:bodyPr>
          <a:lstStyle/>
          <a:p>
            <a:r>
              <a:rPr lang="bn-IN" sz="2800" b="1" dirty="0">
                <a:latin typeface="NikoshBAN" panose="02000000000000000000" pitchFamily="2" charset="0"/>
                <a:cs typeface="NikoshBAN" panose="02000000000000000000" pitchFamily="2" charset="0"/>
              </a:rPr>
              <a:t> জ্বালানি তেল</a:t>
            </a:r>
            <a:endParaRPr lang="en-US" sz="2800" b="1" dirty="0">
              <a:latin typeface="NikoshBAN" panose="02000000000000000000" pitchFamily="2" charset="0"/>
              <a:cs typeface="NikoshBAN" panose="02000000000000000000" pitchFamily="2" charset="0"/>
            </a:endParaRPr>
          </a:p>
        </p:txBody>
      </p:sp>
      <p:sp>
        <p:nvSpPr>
          <p:cNvPr id="10" name="TextBox 9"/>
          <p:cNvSpPr txBox="1"/>
          <p:nvPr/>
        </p:nvSpPr>
        <p:spPr>
          <a:xfrm>
            <a:off x="666732" y="355928"/>
            <a:ext cx="10844348" cy="769441"/>
          </a:xfrm>
          <a:prstGeom prst="rect">
            <a:avLst/>
          </a:prstGeom>
          <a:solidFill>
            <a:schemeClr val="accent4">
              <a:lumMod val="60000"/>
              <a:lumOff val="40000"/>
            </a:schemeClr>
          </a:solidFill>
        </p:spPr>
        <p:txBody>
          <a:bodyPr wrap="square" rtlCol="0">
            <a:spAutoFit/>
          </a:bodyPr>
          <a:lstStyle/>
          <a:p>
            <a:pPr algn="ctr"/>
            <a:r>
              <a:rPr lang="bn-IN" sz="2400" dirty="0"/>
              <a:t> </a:t>
            </a:r>
            <a:r>
              <a:rPr lang="bn-IN" sz="4000" dirty="0">
                <a:latin typeface="NikoshBAN" panose="02000000000000000000" pitchFamily="2" charset="0"/>
                <a:cs typeface="NikoshBAN" panose="02000000000000000000" pitchFamily="2" charset="0"/>
              </a:rPr>
              <a:t>রাসায়নিক</a:t>
            </a:r>
            <a:r>
              <a:rPr lang="bn-IN" sz="4400" dirty="0">
                <a:latin typeface="NikoshBAN" panose="02000000000000000000" pitchFamily="2" charset="0"/>
                <a:cs typeface="NikoshBAN" panose="02000000000000000000" pitchFamily="2" charset="0"/>
              </a:rPr>
              <a:t> শক্তি</a:t>
            </a:r>
            <a:endParaRPr lang="en-US" sz="4400" dirty="0">
              <a:latin typeface="NikoshBAN" panose="02000000000000000000" pitchFamily="2" charset="0"/>
              <a:cs typeface="NikoshBAN" panose="02000000000000000000" pitchFamily="2" charset="0"/>
            </a:endParaRPr>
          </a:p>
        </p:txBody>
      </p:sp>
      <p:sp>
        <p:nvSpPr>
          <p:cNvPr id="11" name="TextBox 10"/>
          <p:cNvSpPr txBox="1"/>
          <p:nvPr/>
        </p:nvSpPr>
        <p:spPr>
          <a:xfrm>
            <a:off x="508000" y="5613400"/>
            <a:ext cx="11328401" cy="646331"/>
          </a:xfrm>
          <a:prstGeom prst="rect">
            <a:avLst/>
          </a:prstGeom>
          <a:noFill/>
          <a:ln>
            <a:solidFill>
              <a:schemeClr val="tx1"/>
            </a:solidFill>
            <a:prstDash val="dash"/>
          </a:ln>
        </p:spPr>
        <p:txBody>
          <a:bodyPr wrap="square" rtlCol="0">
            <a:spAutoFit/>
          </a:bodyPr>
          <a:lstStyle/>
          <a:p>
            <a:pPr algn="ctr"/>
            <a:r>
              <a:rPr lang="bn-IN" sz="3600" dirty="0">
                <a:latin typeface="NikoshBAN" panose="02000000000000000000" pitchFamily="2" charset="0"/>
                <a:cs typeface="NikoshBAN" panose="02000000000000000000" pitchFamily="2" charset="0"/>
              </a:rPr>
              <a:t> খাবার</a:t>
            </a:r>
            <a:r>
              <a:rPr lang="bn-IN" sz="3600" dirty="0" smtClean="0">
                <a:latin typeface="NikoshBAN" panose="02000000000000000000" pitchFamily="2" charset="0"/>
                <a:cs typeface="NikoshBAN" panose="02000000000000000000" pitchFamily="2" charset="0"/>
              </a:rPr>
              <a:t>, জ্বালানি </a:t>
            </a:r>
            <a:r>
              <a:rPr lang="bn-IN" sz="3600" dirty="0">
                <a:latin typeface="NikoshBAN" panose="02000000000000000000" pitchFamily="2" charset="0"/>
                <a:cs typeface="NikoshBAN" panose="02000000000000000000" pitchFamily="2" charset="0"/>
              </a:rPr>
              <a:t>তেল</a:t>
            </a:r>
            <a:r>
              <a:rPr lang="bn-IN" sz="3600" dirty="0" smtClean="0">
                <a:latin typeface="NikoshBAN" panose="02000000000000000000" pitchFamily="2" charset="0"/>
                <a:cs typeface="NikoshBAN" panose="02000000000000000000" pitchFamily="2" charset="0"/>
              </a:rPr>
              <a:t>, কয়লা </a:t>
            </a:r>
            <a:r>
              <a:rPr lang="bn-IN" sz="3600" dirty="0">
                <a:latin typeface="NikoshBAN" panose="02000000000000000000" pitchFamily="2" charset="0"/>
                <a:cs typeface="NikoshBAN" panose="02000000000000000000" pitchFamily="2" charset="0"/>
              </a:rPr>
              <a:t>ইত্যাদিতে রাসায়নিক শক্তি সঞ্চিত থাকে।</a:t>
            </a:r>
            <a:endParaRPr lang="en-US" sz="3600" dirty="0">
              <a:latin typeface="NikoshBAN" panose="02000000000000000000" pitchFamily="2" charset="0"/>
              <a:cs typeface="NikoshBAN" panose="02000000000000000000" pitchFamily="2" charset="0"/>
            </a:endParaRPr>
          </a:p>
        </p:txBody>
      </p:sp>
      <p:sp>
        <p:nvSpPr>
          <p:cNvPr id="12" name="Frame 11"/>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3"/>
          <a:stretch>
            <a:fillRect/>
          </a:stretch>
        </p:blipFill>
        <p:spPr>
          <a:xfrm>
            <a:off x="666732" y="1419767"/>
            <a:ext cx="3352800" cy="2788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পূর্বাঞ্চলে জ্বালানি তেল চোরাই ..."/>
          <p:cNvPicPr>
            <a:picLocks noChangeAspect="1" noChangeArrowheads="1"/>
          </p:cNvPicPr>
          <p:nvPr/>
        </p:nvPicPr>
        <p:blipFill rotWithShape="1">
          <a:blip r:embed="rId4">
            <a:extLst>
              <a:ext uri="{28A0092B-C50C-407E-A947-70E740481C1C}">
                <a14:useLocalDpi xmlns:a14="http://schemas.microsoft.com/office/drawing/2010/main" val="0"/>
              </a:ext>
            </a:extLst>
          </a:blip>
          <a:srcRect l="-1" r="35155"/>
          <a:stretch/>
        </p:blipFill>
        <p:spPr bwMode="auto">
          <a:xfrm>
            <a:off x="4260431" y="1419767"/>
            <a:ext cx="3880997" cy="2774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273972" y="4563646"/>
            <a:ext cx="3867456" cy="646331"/>
          </a:xfrm>
          <a:prstGeom prst="rect">
            <a:avLst/>
          </a:prstGeom>
          <a:noFill/>
          <a:ln>
            <a:solidFill>
              <a:schemeClr val="tx1"/>
            </a:solidFill>
            <a:prstDash val="sysDash"/>
          </a:ln>
        </p:spPr>
        <p:txBody>
          <a:bodyPr wrap="square" rtlCol="0">
            <a:spAutoFit/>
          </a:bodyPr>
          <a:lstStyle/>
          <a:p>
            <a:pPr algn="ctr"/>
            <a:r>
              <a:rPr lang="bn-IN"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জ্বালানি তেল</a:t>
            </a:r>
            <a:endPar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17" name="TextBox 16"/>
          <p:cNvSpPr txBox="1"/>
          <p:nvPr/>
        </p:nvSpPr>
        <p:spPr>
          <a:xfrm>
            <a:off x="666732" y="4529558"/>
            <a:ext cx="3352799" cy="646331"/>
          </a:xfrm>
          <a:prstGeom prst="rect">
            <a:avLst/>
          </a:prstGeom>
          <a:noFill/>
          <a:ln>
            <a:solidFill>
              <a:schemeClr val="tx1"/>
            </a:solidFill>
            <a:prstDash val="sysDash"/>
          </a:ln>
        </p:spPr>
        <p:txBody>
          <a:bodyPr wrap="square" rtlCol="0">
            <a:spAutoFit/>
          </a:bodyPr>
          <a:lstStyle/>
          <a:p>
            <a:pPr algn="ctr"/>
            <a:r>
              <a:rPr lang="bn-IN"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খাবার</a:t>
            </a:r>
            <a:endPar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18" name="TextBox 17"/>
          <p:cNvSpPr txBox="1"/>
          <p:nvPr/>
        </p:nvSpPr>
        <p:spPr>
          <a:xfrm>
            <a:off x="8505371" y="4563646"/>
            <a:ext cx="3005709" cy="646331"/>
          </a:xfrm>
          <a:prstGeom prst="rect">
            <a:avLst/>
          </a:prstGeom>
          <a:noFill/>
          <a:ln>
            <a:solidFill>
              <a:schemeClr val="tx1"/>
            </a:solidFill>
            <a:prstDash val="sysDash"/>
          </a:ln>
        </p:spPr>
        <p:txBody>
          <a:bodyPr wrap="square" rtlCol="0">
            <a:spAutoFit/>
          </a:bodyPr>
          <a:lstStyle/>
          <a:p>
            <a:pPr algn="ctr"/>
            <a:r>
              <a:rPr lang="bn-IN"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কয়লা</a:t>
            </a:r>
            <a:endPar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51570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3"/>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strVal val="#ppt_w+.3"/>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564909406"/>
              </p:ext>
            </p:extLst>
          </p:nvPr>
        </p:nvGraphicFramePr>
        <p:xfrm>
          <a:off x="3140535" y="1485301"/>
          <a:ext cx="8606190" cy="3254513"/>
        </p:xfrm>
        <a:graphic>
          <a:graphicData uri="http://schemas.openxmlformats.org/drawingml/2006/table">
            <a:tbl>
              <a:tblPr firstRow="1" bandRow="1">
                <a:tableStyleId>{5C22544A-7EE6-4342-B048-85BDC9FD1C3A}</a:tableStyleId>
              </a:tblPr>
              <a:tblGrid>
                <a:gridCol w="2868730">
                  <a:extLst>
                    <a:ext uri="{9D8B030D-6E8A-4147-A177-3AD203B41FA5}">
                      <a16:colId xmlns:a16="http://schemas.microsoft.com/office/drawing/2014/main" val="2535370127"/>
                    </a:ext>
                  </a:extLst>
                </a:gridCol>
                <a:gridCol w="2868730">
                  <a:extLst>
                    <a:ext uri="{9D8B030D-6E8A-4147-A177-3AD203B41FA5}">
                      <a16:colId xmlns:a16="http://schemas.microsoft.com/office/drawing/2014/main" val="3264469635"/>
                    </a:ext>
                  </a:extLst>
                </a:gridCol>
                <a:gridCol w="2868730">
                  <a:extLst>
                    <a:ext uri="{9D8B030D-6E8A-4147-A177-3AD203B41FA5}">
                      <a16:colId xmlns:a16="http://schemas.microsoft.com/office/drawing/2014/main" val="1128792457"/>
                    </a:ext>
                  </a:extLst>
                </a:gridCol>
              </a:tblGrid>
              <a:tr h="1361449">
                <a:tc>
                  <a:txBody>
                    <a:bodyPr/>
                    <a:lstStyle/>
                    <a:p>
                      <a:pPr algn="ctr"/>
                      <a:r>
                        <a:rPr lang="bn-IN" sz="3600" b="0" dirty="0" smtClean="0">
                          <a:solidFill>
                            <a:srgbClr val="002060"/>
                          </a:solidFill>
                          <a:latin typeface="NikoshBAN" panose="02000000000000000000" pitchFamily="2" charset="0"/>
                          <a:cs typeface="NikoshBAN" panose="02000000000000000000" pitchFamily="2" charset="0"/>
                        </a:rPr>
                        <a:t>যে ভাবে শক্তি</a:t>
                      </a:r>
                      <a:r>
                        <a:rPr lang="bn-IN" sz="3600" b="0" baseline="0" dirty="0" smtClean="0">
                          <a:solidFill>
                            <a:srgbClr val="002060"/>
                          </a:solidFill>
                          <a:latin typeface="NikoshBAN" panose="02000000000000000000" pitchFamily="2" charset="0"/>
                          <a:cs typeface="NikoshBAN" panose="02000000000000000000" pitchFamily="2" charset="0"/>
                        </a:rPr>
                        <a:t> ব্যবহৃত হয়</a:t>
                      </a:r>
                      <a:endParaRPr lang="en-US" sz="3600" b="0" dirty="0">
                        <a:solidFill>
                          <a:srgbClr val="002060"/>
                        </a:solidFill>
                        <a:latin typeface="NikoshBAN" panose="02000000000000000000" pitchFamily="2" charset="0"/>
                        <a:cs typeface="NikoshBAN" panose="02000000000000000000" pitchFamily="2" charset="0"/>
                      </a:endParaRPr>
                    </a:p>
                  </a:txBody>
                  <a:tcPr>
                    <a:solidFill>
                      <a:srgbClr val="00B050"/>
                    </a:solidFill>
                  </a:tcPr>
                </a:tc>
                <a:tc>
                  <a:txBody>
                    <a:bodyPr/>
                    <a:lstStyle/>
                    <a:p>
                      <a:pPr algn="ctr"/>
                      <a:r>
                        <a:rPr lang="bn-IN" sz="3600" b="0" dirty="0" smtClean="0">
                          <a:solidFill>
                            <a:srgbClr val="002060"/>
                          </a:solidFill>
                          <a:latin typeface="NikoshBAN" panose="02000000000000000000" pitchFamily="2" charset="0"/>
                          <a:cs typeface="NikoshBAN" panose="02000000000000000000" pitchFamily="2" charset="0"/>
                        </a:rPr>
                        <a:t>শক্তির</a:t>
                      </a:r>
                      <a:r>
                        <a:rPr lang="bn-IN" sz="3600" b="0" baseline="0" dirty="0" smtClean="0">
                          <a:solidFill>
                            <a:srgbClr val="002060"/>
                          </a:solidFill>
                          <a:latin typeface="NikoshBAN" panose="02000000000000000000" pitchFamily="2" charset="0"/>
                          <a:cs typeface="NikoshBAN" panose="02000000000000000000" pitchFamily="2" charset="0"/>
                        </a:rPr>
                        <a:t> রুপ</a:t>
                      </a:r>
                      <a:endParaRPr lang="en-US" sz="3600" b="0" dirty="0">
                        <a:solidFill>
                          <a:srgbClr val="002060"/>
                        </a:solidFill>
                        <a:latin typeface="NikoshBAN" panose="02000000000000000000" pitchFamily="2" charset="0"/>
                        <a:cs typeface="NikoshBAN" panose="02000000000000000000" pitchFamily="2" charset="0"/>
                      </a:endParaRPr>
                    </a:p>
                  </a:txBody>
                  <a:tcPr>
                    <a:solidFill>
                      <a:srgbClr val="00B050"/>
                    </a:solidFill>
                  </a:tcPr>
                </a:tc>
                <a:tc>
                  <a:txBody>
                    <a:bodyPr/>
                    <a:lstStyle/>
                    <a:p>
                      <a:pPr algn="ctr"/>
                      <a:r>
                        <a:rPr lang="bn-IN" sz="3600" b="0" dirty="0" smtClean="0">
                          <a:solidFill>
                            <a:srgbClr val="002060"/>
                          </a:solidFill>
                          <a:latin typeface="NikoshBAN" panose="02000000000000000000" pitchFamily="2" charset="0"/>
                          <a:cs typeface="NikoshBAN" panose="02000000000000000000" pitchFamily="2" charset="0"/>
                        </a:rPr>
                        <a:t>শক্তির</a:t>
                      </a:r>
                      <a:r>
                        <a:rPr lang="bn-IN" sz="3600" b="0" baseline="0" dirty="0" smtClean="0">
                          <a:solidFill>
                            <a:srgbClr val="002060"/>
                          </a:solidFill>
                          <a:latin typeface="NikoshBAN" panose="02000000000000000000" pitchFamily="2" charset="0"/>
                          <a:cs typeface="NikoshBAN" panose="02000000000000000000" pitchFamily="2" charset="0"/>
                        </a:rPr>
                        <a:t> উৎস</a:t>
                      </a:r>
                      <a:endParaRPr lang="en-US" sz="3600" b="0" dirty="0">
                        <a:solidFill>
                          <a:srgbClr val="002060"/>
                        </a:solidFill>
                        <a:latin typeface="NikoshBAN" panose="02000000000000000000" pitchFamily="2" charset="0"/>
                        <a:cs typeface="NikoshBAN" panose="02000000000000000000" pitchFamily="2" charset="0"/>
                      </a:endParaRPr>
                    </a:p>
                  </a:txBody>
                  <a:tcPr>
                    <a:solidFill>
                      <a:srgbClr val="00B050"/>
                    </a:solidFill>
                  </a:tcPr>
                </a:tc>
                <a:extLst>
                  <a:ext uri="{0D108BD9-81ED-4DB2-BD59-A6C34878D82A}">
                    <a16:rowId xmlns:a16="http://schemas.microsoft.com/office/drawing/2014/main" val="75120243"/>
                  </a:ext>
                </a:extLst>
              </a:tr>
              <a:tr h="473266">
                <a:tc>
                  <a:txBody>
                    <a:bodyPr/>
                    <a:lstStyle/>
                    <a:p>
                      <a:endParaRPr lang="en-US" dirty="0"/>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extLst>
                  <a:ext uri="{0D108BD9-81ED-4DB2-BD59-A6C34878D82A}">
                    <a16:rowId xmlns:a16="http://schemas.microsoft.com/office/drawing/2014/main" val="305945653"/>
                  </a:ext>
                </a:extLst>
              </a:tr>
              <a:tr h="473266">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extLst>
                  <a:ext uri="{0D108BD9-81ED-4DB2-BD59-A6C34878D82A}">
                    <a16:rowId xmlns:a16="http://schemas.microsoft.com/office/drawing/2014/main" val="223802082"/>
                  </a:ext>
                </a:extLst>
              </a:tr>
              <a:tr h="473266">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extLst>
                  <a:ext uri="{0D108BD9-81ED-4DB2-BD59-A6C34878D82A}">
                    <a16:rowId xmlns:a16="http://schemas.microsoft.com/office/drawing/2014/main" val="2991179201"/>
                  </a:ext>
                </a:extLst>
              </a:tr>
              <a:tr h="473266">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dirty="0"/>
                    </a:p>
                  </a:txBody>
                  <a:tcPr>
                    <a:solidFill>
                      <a:srgbClr val="00B050"/>
                    </a:solidFill>
                  </a:tcPr>
                </a:tc>
                <a:extLst>
                  <a:ext uri="{0D108BD9-81ED-4DB2-BD59-A6C34878D82A}">
                    <a16:rowId xmlns:a16="http://schemas.microsoft.com/office/drawing/2014/main" val="1369469711"/>
                  </a:ext>
                </a:extLst>
              </a:tr>
            </a:tbl>
          </a:graphicData>
        </a:graphic>
      </p:graphicFrame>
      <p:sp>
        <p:nvSpPr>
          <p:cNvPr id="9" name="TextBox 8"/>
          <p:cNvSpPr txBox="1"/>
          <p:nvPr/>
        </p:nvSpPr>
        <p:spPr>
          <a:xfrm>
            <a:off x="3140535" y="513828"/>
            <a:ext cx="8606190" cy="646331"/>
          </a:xfrm>
          <a:prstGeom prst="rect">
            <a:avLst/>
          </a:prstGeom>
          <a:solidFill>
            <a:schemeClr val="accent4">
              <a:lumMod val="60000"/>
              <a:lumOff val="40000"/>
            </a:schemeClr>
          </a:solidFill>
        </p:spPr>
        <p:txBody>
          <a:bodyPr wrap="square" rtlCol="0">
            <a:spAutoFit/>
          </a:bodyPr>
          <a:lstStyle/>
          <a:p>
            <a:pPr algn="ctr"/>
            <a:r>
              <a:rPr lang="bn-IN" sz="3600" b="1"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নিচে দেখানো ছকের মতো খাতায় একটি ছক তৈরি কর</a:t>
            </a:r>
            <a:endParaRPr lang="en-US" sz="3600" b="1"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11" name="TextBox 10"/>
          <p:cNvSpPr txBox="1"/>
          <p:nvPr/>
        </p:nvSpPr>
        <p:spPr>
          <a:xfrm>
            <a:off x="1516809" y="5108028"/>
            <a:ext cx="9830745" cy="1200329"/>
          </a:xfrm>
          <a:prstGeom prst="rect">
            <a:avLst/>
          </a:prstGeom>
          <a:noFill/>
          <a:ln>
            <a:solidFill>
              <a:schemeClr val="tx1"/>
            </a:solidFill>
            <a:prstDash val="dash"/>
          </a:ln>
        </p:spPr>
        <p:txBody>
          <a:bodyPr wrap="square" rtlCol="0">
            <a:spAutoFit/>
          </a:bodyPr>
          <a:lstStyle/>
          <a:p>
            <a:pPr algn="ctr"/>
            <a:r>
              <a:rPr lang="bn-IN"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ছবিতে শক্তি কী কী উপায়ে ব্যবহৃত হচ্ছে তা খুজে বের করে শক্তির ব্যবহার, এর রুপ এবং উৎসগুলো ছকে লিখ।</a:t>
            </a:r>
            <a:endPar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67" y="2225392"/>
            <a:ext cx="2643353" cy="1774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00597675"/>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900" decel="100000" fill="hold"/>
                                        <p:tgtEl>
                                          <p:spTgt spid="1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D653BDC-0D66-4C6A-99D0-2A59DCE469CA}"/>
              </a:ext>
            </a:extLst>
          </p:cNvPr>
          <p:cNvPicPr>
            <a:picLocks noChangeAspect="1"/>
          </p:cNvPicPr>
          <p:nvPr/>
        </p:nvPicPr>
        <p:blipFill>
          <a:blip r:embed="rId2"/>
          <a:stretch>
            <a:fillRect/>
          </a:stretch>
        </p:blipFill>
        <p:spPr>
          <a:xfrm>
            <a:off x="271975" y="1732678"/>
            <a:ext cx="11648050" cy="3066635"/>
          </a:xfrm>
          <a:prstGeom prst="rect">
            <a:avLst/>
          </a:prstGeom>
        </p:spPr>
      </p:pic>
      <p:sp>
        <p:nvSpPr>
          <p:cNvPr id="34" name="TextBox 33">
            <a:extLst>
              <a:ext uri="{FF2B5EF4-FFF2-40B4-BE49-F238E27FC236}">
                <a16:creationId xmlns:a16="http://schemas.microsoft.com/office/drawing/2014/main" id="{E4D21874-5897-46FB-9043-F563A323132A}"/>
              </a:ext>
            </a:extLst>
          </p:cNvPr>
          <p:cNvSpPr txBox="1"/>
          <p:nvPr/>
        </p:nvSpPr>
        <p:spPr>
          <a:xfrm>
            <a:off x="10336308" y="3519245"/>
            <a:ext cx="1195448" cy="1077218"/>
          </a:xfrm>
          <a:prstGeom prst="rect">
            <a:avLst/>
          </a:prstGeom>
          <a:noFill/>
        </p:spPr>
        <p:txBody>
          <a:bodyPr wrap="square" rtlCol="0">
            <a:spAutoFit/>
          </a:bodyPr>
          <a:lstStyle/>
          <a:p>
            <a:r>
              <a:rPr lang="en-US" sz="3200" b="1" dirty="0" err="1">
                <a:latin typeface="NikoshBAN" panose="02000000000000000000" pitchFamily="2" charset="0"/>
                <a:cs typeface="NikoshBAN" panose="02000000000000000000" pitchFamily="2" charset="0"/>
              </a:rPr>
              <a:t>বিদ্যু</a:t>
            </a:r>
            <a:r>
              <a:rPr lang="bn-IN" sz="3200" b="1" dirty="0">
                <a:latin typeface="NikoshBAN" panose="02000000000000000000" pitchFamily="2" charset="0"/>
                <a:cs typeface="NikoshBAN" panose="02000000000000000000" pitchFamily="2" charset="0"/>
              </a:rPr>
              <a:t>ৎ  শক্তি</a:t>
            </a:r>
            <a:endParaRPr lang="en-US" sz="3200" b="1" dirty="0">
              <a:latin typeface="NikoshBAN" panose="02000000000000000000" pitchFamily="2" charset="0"/>
              <a:cs typeface="NikoshBAN" panose="02000000000000000000" pitchFamily="2" charset="0"/>
            </a:endParaRPr>
          </a:p>
        </p:txBody>
      </p:sp>
      <p:sp>
        <p:nvSpPr>
          <p:cNvPr id="35" name="TextBox 34">
            <a:extLst>
              <a:ext uri="{FF2B5EF4-FFF2-40B4-BE49-F238E27FC236}">
                <a16:creationId xmlns:a16="http://schemas.microsoft.com/office/drawing/2014/main" id="{ADB45736-E06E-47F3-96B4-9CF31F8A33F6}"/>
              </a:ext>
            </a:extLst>
          </p:cNvPr>
          <p:cNvSpPr txBox="1"/>
          <p:nvPr/>
        </p:nvSpPr>
        <p:spPr>
          <a:xfrm>
            <a:off x="8428224" y="3719300"/>
            <a:ext cx="1400780" cy="1077218"/>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যান্ত্রিক শক্তি</a:t>
            </a:r>
            <a:endParaRPr lang="en-US" sz="3200" b="1" dirty="0">
              <a:latin typeface="NikoshBAN" panose="02000000000000000000" pitchFamily="2" charset="0"/>
              <a:cs typeface="NikoshBAN" panose="02000000000000000000" pitchFamily="2" charset="0"/>
            </a:endParaRPr>
          </a:p>
        </p:txBody>
      </p:sp>
      <p:sp>
        <p:nvSpPr>
          <p:cNvPr id="36" name="TextBox 35">
            <a:extLst>
              <a:ext uri="{FF2B5EF4-FFF2-40B4-BE49-F238E27FC236}">
                <a16:creationId xmlns:a16="http://schemas.microsoft.com/office/drawing/2014/main" id="{C5D0938E-A6B3-4DE6-97E8-23D76F656CC1}"/>
              </a:ext>
            </a:extLst>
          </p:cNvPr>
          <p:cNvSpPr txBox="1"/>
          <p:nvPr/>
        </p:nvSpPr>
        <p:spPr>
          <a:xfrm>
            <a:off x="468030" y="3712891"/>
            <a:ext cx="1432633" cy="584775"/>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শব্দ শক্তি</a:t>
            </a:r>
            <a:endParaRPr lang="en-US" sz="3200" b="1" dirty="0">
              <a:latin typeface="NikoshBAN" panose="02000000000000000000" pitchFamily="2" charset="0"/>
              <a:cs typeface="NikoshBAN" panose="02000000000000000000" pitchFamily="2" charset="0"/>
            </a:endParaRPr>
          </a:p>
        </p:txBody>
      </p:sp>
      <p:sp>
        <p:nvSpPr>
          <p:cNvPr id="37" name="TextBox 36">
            <a:extLst>
              <a:ext uri="{FF2B5EF4-FFF2-40B4-BE49-F238E27FC236}">
                <a16:creationId xmlns:a16="http://schemas.microsoft.com/office/drawing/2014/main" id="{70082410-EFB3-41AD-B247-257DC55845F1}"/>
              </a:ext>
            </a:extLst>
          </p:cNvPr>
          <p:cNvSpPr txBox="1"/>
          <p:nvPr/>
        </p:nvSpPr>
        <p:spPr>
          <a:xfrm>
            <a:off x="2559051" y="3719300"/>
            <a:ext cx="1414827" cy="584775"/>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তাপ শক্তি</a:t>
            </a:r>
            <a:endParaRPr lang="en-US" sz="3200" b="1" dirty="0">
              <a:latin typeface="NikoshBAN" panose="02000000000000000000" pitchFamily="2" charset="0"/>
              <a:cs typeface="NikoshBAN" panose="02000000000000000000" pitchFamily="2" charset="0"/>
            </a:endParaRPr>
          </a:p>
        </p:txBody>
      </p:sp>
      <p:sp>
        <p:nvSpPr>
          <p:cNvPr id="38" name="TextBox 37">
            <a:extLst>
              <a:ext uri="{FF2B5EF4-FFF2-40B4-BE49-F238E27FC236}">
                <a16:creationId xmlns:a16="http://schemas.microsoft.com/office/drawing/2014/main" id="{319C15F7-BF52-43E1-B39D-58389035C211}"/>
              </a:ext>
            </a:extLst>
          </p:cNvPr>
          <p:cNvSpPr txBox="1"/>
          <p:nvPr/>
        </p:nvSpPr>
        <p:spPr>
          <a:xfrm>
            <a:off x="4436399" y="3600988"/>
            <a:ext cx="1423132" cy="954107"/>
          </a:xfrm>
          <a:prstGeom prst="rect">
            <a:avLst/>
          </a:prstGeom>
          <a:noFill/>
        </p:spPr>
        <p:txBody>
          <a:bodyPr wrap="square" rtlCol="0">
            <a:spAutoFit/>
          </a:bodyPr>
          <a:lstStyle/>
          <a:p>
            <a:pPr algn="ctr"/>
            <a:r>
              <a:rPr lang="bn-IN" sz="2800" b="1" dirty="0">
                <a:latin typeface="NikoshBAN" panose="02000000000000000000" pitchFamily="2" charset="0"/>
                <a:cs typeface="NikoshBAN" panose="02000000000000000000" pitchFamily="2" charset="0"/>
              </a:rPr>
              <a:t>রাসায়নিক শক্তি</a:t>
            </a:r>
            <a:endParaRPr lang="en-US" sz="2800" b="1" dirty="0">
              <a:latin typeface="NikoshBAN" panose="02000000000000000000" pitchFamily="2" charset="0"/>
              <a:cs typeface="NikoshBAN" panose="02000000000000000000" pitchFamily="2" charset="0"/>
            </a:endParaRPr>
          </a:p>
        </p:txBody>
      </p:sp>
      <p:sp>
        <p:nvSpPr>
          <p:cNvPr id="39" name="TextBox 38">
            <a:extLst>
              <a:ext uri="{FF2B5EF4-FFF2-40B4-BE49-F238E27FC236}">
                <a16:creationId xmlns:a16="http://schemas.microsoft.com/office/drawing/2014/main" id="{315A1831-6667-418F-836A-B0A1810A80E5}"/>
              </a:ext>
            </a:extLst>
          </p:cNvPr>
          <p:cNvSpPr txBox="1"/>
          <p:nvPr/>
        </p:nvSpPr>
        <p:spPr>
          <a:xfrm>
            <a:off x="6509614" y="3134525"/>
            <a:ext cx="1210565" cy="1569660"/>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 আলোক শক্তি</a:t>
            </a:r>
            <a:endParaRPr lang="en-US" sz="3200" b="1" dirty="0">
              <a:latin typeface="NikoshBAN" panose="02000000000000000000" pitchFamily="2" charset="0"/>
              <a:cs typeface="NikoshBAN" panose="02000000000000000000" pitchFamily="2" charset="0"/>
            </a:endParaRPr>
          </a:p>
        </p:txBody>
      </p:sp>
      <p:sp>
        <p:nvSpPr>
          <p:cNvPr id="40" name="TextBox 39">
            <a:extLst>
              <a:ext uri="{FF2B5EF4-FFF2-40B4-BE49-F238E27FC236}">
                <a16:creationId xmlns:a16="http://schemas.microsoft.com/office/drawing/2014/main" id="{0072E074-530E-4FF4-91A2-0EDEE5B91D74}"/>
              </a:ext>
            </a:extLst>
          </p:cNvPr>
          <p:cNvSpPr txBox="1"/>
          <p:nvPr/>
        </p:nvSpPr>
        <p:spPr>
          <a:xfrm>
            <a:off x="271975" y="599734"/>
            <a:ext cx="11648049" cy="646331"/>
          </a:xfrm>
          <a:prstGeom prst="rect">
            <a:avLst/>
          </a:prstGeom>
          <a:solidFill>
            <a:schemeClr val="accent4">
              <a:lumMod val="40000"/>
              <a:lumOff val="60000"/>
            </a:schemeClr>
          </a:solidFill>
        </p:spPr>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জোড়ায়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কাজ</a:t>
            </a:r>
            <a:r>
              <a:rPr lang="en-US"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
        <p:nvSpPr>
          <p:cNvPr id="41" name="TextBox 40">
            <a:extLst>
              <a:ext uri="{FF2B5EF4-FFF2-40B4-BE49-F238E27FC236}">
                <a16:creationId xmlns:a16="http://schemas.microsoft.com/office/drawing/2014/main" id="{D778FA8C-8868-4D8A-AC89-7EE4B0E5EDD6}"/>
              </a:ext>
            </a:extLst>
          </p:cNvPr>
          <p:cNvSpPr txBox="1"/>
          <p:nvPr/>
        </p:nvSpPr>
        <p:spPr>
          <a:xfrm>
            <a:off x="271975" y="5378491"/>
            <a:ext cx="11648049" cy="646331"/>
          </a:xfrm>
          <a:prstGeom prst="rect">
            <a:avLst/>
          </a:prstGeom>
          <a:solidFill>
            <a:srgbClr val="92D050"/>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ছবির আলোকে </a:t>
            </a:r>
            <a:r>
              <a:rPr lang="en-US" sz="3600" dirty="0" smtClean="0">
                <a:latin typeface="NikoshBAN" panose="02000000000000000000" pitchFamily="2" charset="0"/>
                <a:cs typeface="NikoshBAN" panose="02000000000000000000" pitchFamily="2" charset="0"/>
              </a:rPr>
              <a:t>শ</a:t>
            </a: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গ</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ল</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ল</a:t>
            </a:r>
            <a:r>
              <a:rPr lang="en-US" sz="3600" dirty="0">
                <a:latin typeface="NikoshBAN" panose="02000000000000000000" pitchFamily="2" charset="0"/>
                <a:cs typeface="NikoshBAN" panose="02000000000000000000" pitchFamily="2" charset="0"/>
              </a:rPr>
              <a:t>ি</a:t>
            </a:r>
            <a:r>
              <a:rPr lang="as-IN" sz="3600" dirty="0" smtClean="0">
                <a:latin typeface="NikoshBAN" panose="02000000000000000000" pitchFamily="2" charset="0"/>
                <a:cs typeface="NikoshBAN" panose="02000000000000000000" pitchFamily="2" charset="0"/>
              </a:rPr>
              <a:t>খ</a:t>
            </a:r>
            <a:r>
              <a:rPr lang="bn-IN"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11" name="Frame 10"/>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590" b="20001"/>
          <a:stretch/>
        </p:blipFill>
        <p:spPr>
          <a:xfrm>
            <a:off x="10137573" y="196190"/>
            <a:ext cx="1592917" cy="1536488"/>
          </a:xfrm>
          <a:prstGeom prst="ellipse">
            <a:avLst/>
          </a:prstGeom>
          <a:ln>
            <a:noFill/>
          </a:ln>
          <a:effectLst>
            <a:softEdge rad="112500"/>
          </a:effectLst>
        </p:spPr>
      </p:pic>
    </p:spTree>
    <p:extLst>
      <p:ext uri="{BB962C8B-B14F-4D97-AF65-F5344CB8AC3E}">
        <p14:creationId xmlns:p14="http://schemas.microsoft.com/office/powerpoint/2010/main" val="20369909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6528" y="5786470"/>
            <a:ext cx="11498942" cy="646331"/>
          </a:xfrm>
          <a:prstGeom prst="rect">
            <a:avLst/>
          </a:prstGeom>
          <a:solidFill>
            <a:srgbClr val="92D050"/>
          </a:solidFill>
          <a:ln w="28575">
            <a:solidFill>
              <a:schemeClr val="tx1"/>
            </a:solidFill>
          </a:ln>
        </p:spPr>
        <p:txBody>
          <a:bodyPr wrap="square" rtlCol="0">
            <a:spAutoFit/>
          </a:bodyPr>
          <a:lstStyle/>
          <a:p>
            <a:pPr algn="ctr"/>
            <a:r>
              <a:rPr lang="bn-IN" sz="2000" dirty="0"/>
              <a:t> </a:t>
            </a:r>
            <a:r>
              <a:rPr lang="en-US" sz="3600" dirty="0" err="1">
                <a:latin typeface="NikoshBAN" panose="02000000000000000000" pitchFamily="2" charset="0"/>
                <a:cs typeface="NikoshBAN" panose="02000000000000000000" pitchFamily="2" charset="0"/>
              </a:rPr>
              <a:t>তোমার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বিজ্ঞান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বইয়ের</a:t>
            </a:r>
            <a:r>
              <a:rPr lang="en-US" sz="3600" dirty="0">
                <a:latin typeface="NikoshBAN" panose="02000000000000000000" pitchFamily="2" charset="0"/>
                <a:cs typeface="NikoshBAN" panose="02000000000000000000" pitchFamily="2" charset="0"/>
              </a:rPr>
              <a:t> ৩০ ও ৩১ </a:t>
            </a:r>
            <a:r>
              <a:rPr lang="en-US" sz="3600" dirty="0" err="1">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পৃষ্ঠা</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পাঠ্যাংশটুকু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নীরবে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পড়</a:t>
            </a:r>
            <a:r>
              <a:rPr lang="en-US" sz="2000" dirty="0"/>
              <a:t>।</a:t>
            </a:r>
          </a:p>
        </p:txBody>
      </p:sp>
      <p:sp>
        <p:nvSpPr>
          <p:cNvPr id="8" name="Frame 7"/>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906" y="1396819"/>
            <a:ext cx="7680059" cy="4071617"/>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078" y="2205697"/>
            <a:ext cx="1811261" cy="2336798"/>
          </a:xfrm>
          <a:prstGeom prst="rect">
            <a:avLst/>
          </a:prstGeom>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5213" y="2220210"/>
            <a:ext cx="1824778" cy="2336798"/>
          </a:xfrm>
          <a:prstGeom prst="rect">
            <a:avLst/>
          </a:prstGeom>
        </p:spPr>
      </p:pic>
      <p:sp>
        <p:nvSpPr>
          <p:cNvPr id="6" name="TextBox 5"/>
          <p:cNvSpPr txBox="1"/>
          <p:nvPr/>
        </p:nvSpPr>
        <p:spPr>
          <a:xfrm>
            <a:off x="2112906" y="488629"/>
            <a:ext cx="7680059" cy="646331"/>
          </a:xfrm>
          <a:prstGeom prst="rect">
            <a:avLst/>
          </a:prstGeom>
          <a:solidFill>
            <a:schemeClr val="accent4">
              <a:lumMod val="75000"/>
            </a:schemeClr>
          </a:solidFill>
        </p:spPr>
        <p:txBody>
          <a:bodyPr wrap="square" rtlCol="0">
            <a:spAutoFit/>
          </a:bodyPr>
          <a:lstStyle/>
          <a:p>
            <a:pPr algn="ctr"/>
            <a:r>
              <a:rPr lang="en-US" sz="3600" b="1" spc="50" dirty="0" err="1" smtClean="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পাঠ্য</a:t>
            </a:r>
            <a:r>
              <a:rPr lang="en-US" sz="3600" b="1" spc="50" dirty="0" smtClean="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3600" b="1" spc="50" dirty="0" err="1" smtClean="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বইয়ের</a:t>
            </a:r>
            <a:r>
              <a:rPr lang="en-US" sz="3600" b="1" spc="50" dirty="0" smtClean="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3600" b="1" spc="50" dirty="0" err="1" smtClean="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সাথে</a:t>
            </a:r>
            <a:r>
              <a:rPr lang="en-US" sz="3600" b="1" spc="50" dirty="0" smtClean="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3600" b="1" spc="50" dirty="0" err="1" smtClean="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সংযোগ</a:t>
            </a:r>
            <a:endParaRPr lang="en-US" sz="3600" b="1" spc="50" dirty="0" smtClean="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356180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3956" y="330200"/>
            <a:ext cx="11644086" cy="6146800"/>
            <a:chOff x="0" y="0"/>
            <a:chExt cx="11887200" cy="6400800"/>
          </a:xfrm>
        </p:grpSpPr>
        <p:sp>
          <p:nvSpPr>
            <p:cNvPr id="9" name="Flowchart: Process 8"/>
            <p:cNvSpPr/>
            <p:nvPr/>
          </p:nvSpPr>
          <p:spPr>
            <a:xfrm>
              <a:off x="0" y="0"/>
              <a:ext cx="11887200" cy="6400800"/>
            </a:xfrm>
            <a:prstGeom prst="flowChartProcess">
              <a:avLst/>
            </a:prstGeom>
            <a:solidFill>
              <a:schemeClr val="bg1"/>
            </a:solidFill>
            <a:ln w="76200" cap="sq" cmpd="sng">
              <a:gradFill>
                <a:gsLst>
                  <a:gs pos="0">
                    <a:srgbClr val="000082"/>
                  </a:gs>
                  <a:gs pos="30000">
                    <a:srgbClr val="FFFF00"/>
                  </a:gs>
                  <a:gs pos="64999">
                    <a:srgbClr val="CC0099"/>
                  </a:gs>
                  <a:gs pos="89999">
                    <a:schemeClr val="accent6">
                      <a:lumMod val="75000"/>
                    </a:schemeClr>
                  </a:gs>
                  <a:gs pos="100000">
                    <a:srgbClr val="CC0099"/>
                  </a:gs>
                </a:gsLst>
                <a:lin ang="5400000" scaled="0"/>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lowchart: Process 9"/>
            <p:cNvSpPr/>
            <p:nvPr/>
          </p:nvSpPr>
          <p:spPr>
            <a:xfrm>
              <a:off x="152400" y="152400"/>
              <a:ext cx="11582400" cy="6096000"/>
            </a:xfrm>
            <a:prstGeom prst="flowChartProcess">
              <a:avLst/>
            </a:prstGeom>
            <a:solidFill>
              <a:schemeClr val="bg1"/>
            </a:solidFill>
            <a:ln w="76200">
              <a:gradFill>
                <a:gsLst>
                  <a:gs pos="0">
                    <a:srgbClr val="000082"/>
                  </a:gs>
                  <a:gs pos="13000">
                    <a:srgbClr val="CC0099"/>
                  </a:gs>
                  <a:gs pos="28000">
                    <a:srgbClr val="FFC000"/>
                  </a:gs>
                  <a:gs pos="42999">
                    <a:srgbClr val="FFFF00"/>
                  </a:gs>
                  <a:gs pos="58000">
                    <a:srgbClr val="009900"/>
                  </a:gs>
                  <a:gs pos="72000">
                    <a:srgbClr val="CC0099"/>
                  </a:gs>
                  <a:gs pos="0">
                    <a:srgbClr val="FF99FF"/>
                  </a:gs>
                  <a:gs pos="100000">
                    <a:srgbClr val="00FF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itchFamily="18" charset="0"/>
                  <a:cs typeface="Times New Roman" pitchFamily="18" charset="0"/>
                </a:rPr>
                <a:t> </a:t>
              </a:r>
            </a:p>
          </p:txBody>
        </p:sp>
        <p:pic>
          <p:nvPicPr>
            <p:cNvPr id="11" name="Picture 11" descr="C:\Users\Rafiq\Downloads\aad.png"/>
            <p:cNvPicPr>
              <a:picLocks noChangeAspect="1" noChangeArrowheads="1"/>
            </p:cNvPicPr>
            <p:nvPr/>
          </p:nvPicPr>
          <p:blipFill>
            <a:blip r:embed="rId3"/>
            <a:srcRect/>
            <a:stretch>
              <a:fillRect/>
            </a:stretch>
          </p:blipFill>
          <p:spPr bwMode="auto">
            <a:xfrm>
              <a:off x="228600" y="228601"/>
              <a:ext cx="1124415" cy="1149740"/>
            </a:xfrm>
            <a:prstGeom prst="rect">
              <a:avLst/>
            </a:prstGeom>
            <a:noFill/>
          </p:spPr>
        </p:pic>
        <p:pic>
          <p:nvPicPr>
            <p:cNvPr id="12" name="Picture 11" descr="C:\Users\Rafiq\Downloads\aad.png"/>
            <p:cNvPicPr>
              <a:picLocks noChangeAspect="1" noChangeArrowheads="1"/>
            </p:cNvPicPr>
            <p:nvPr/>
          </p:nvPicPr>
          <p:blipFill>
            <a:blip r:embed="rId3"/>
            <a:srcRect/>
            <a:stretch>
              <a:fillRect/>
            </a:stretch>
          </p:blipFill>
          <p:spPr bwMode="auto">
            <a:xfrm rot="10800000">
              <a:off x="10394439" y="5002107"/>
              <a:ext cx="1187959" cy="1214715"/>
            </a:xfrm>
            <a:prstGeom prst="rect">
              <a:avLst/>
            </a:prstGeom>
            <a:noFill/>
          </p:spPr>
        </p:pic>
        <p:pic>
          <p:nvPicPr>
            <p:cNvPr id="13" name="Picture 11" descr="C:\Users\Rafiq\Downloads\aad.png"/>
            <p:cNvPicPr>
              <a:picLocks noChangeAspect="1" noChangeArrowheads="1"/>
            </p:cNvPicPr>
            <p:nvPr/>
          </p:nvPicPr>
          <p:blipFill>
            <a:blip r:embed="rId3"/>
            <a:srcRect/>
            <a:stretch>
              <a:fillRect/>
            </a:stretch>
          </p:blipFill>
          <p:spPr bwMode="auto">
            <a:xfrm rot="5400000">
              <a:off x="10546220" y="216565"/>
              <a:ext cx="1068765" cy="1092836"/>
            </a:xfrm>
            <a:prstGeom prst="rect">
              <a:avLst/>
            </a:prstGeom>
            <a:noFill/>
          </p:spPr>
        </p:pic>
        <p:pic>
          <p:nvPicPr>
            <p:cNvPr id="14" name="Picture 11" descr="C:\Users\Rafiq\Downloads\aad.png"/>
            <p:cNvPicPr>
              <a:picLocks noChangeAspect="1" noChangeArrowheads="1"/>
            </p:cNvPicPr>
            <p:nvPr/>
          </p:nvPicPr>
          <p:blipFill>
            <a:blip r:embed="rId3"/>
            <a:srcRect/>
            <a:stretch>
              <a:fillRect/>
            </a:stretch>
          </p:blipFill>
          <p:spPr bwMode="auto">
            <a:xfrm rot="16200000">
              <a:off x="240985" y="5060171"/>
              <a:ext cx="1099646" cy="1124412"/>
            </a:xfrm>
            <a:prstGeom prst="rect">
              <a:avLst/>
            </a:prstGeom>
            <a:noFill/>
          </p:spPr>
        </p:pic>
      </p:grpSp>
      <p:sp>
        <p:nvSpPr>
          <p:cNvPr id="2" name="TextBox 1"/>
          <p:cNvSpPr txBox="1"/>
          <p:nvPr/>
        </p:nvSpPr>
        <p:spPr>
          <a:xfrm>
            <a:off x="2473378" y="782530"/>
            <a:ext cx="6640642"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4400" b="1" dirty="0">
                <a:latin typeface="NikoshBAN" panose="02000000000000000000" pitchFamily="2" charset="0"/>
                <a:cs typeface="NikoshBAN" panose="02000000000000000000" pitchFamily="2" charset="0"/>
              </a:rPr>
              <a:t> দলগত কাজ</a:t>
            </a:r>
            <a:endParaRPr lang="en-US" sz="4400" b="1" dirty="0">
              <a:latin typeface="NikoshBAN" panose="02000000000000000000" pitchFamily="2" charset="0"/>
              <a:cs typeface="NikoshBAN" panose="02000000000000000000" pitchFamily="2" charset="0"/>
            </a:endParaRPr>
          </a:p>
        </p:txBody>
      </p:sp>
      <p:sp>
        <p:nvSpPr>
          <p:cNvPr id="3" name="TextBox 2"/>
          <p:cNvSpPr txBox="1"/>
          <p:nvPr/>
        </p:nvSpPr>
        <p:spPr>
          <a:xfrm>
            <a:off x="1850382" y="2552818"/>
            <a:ext cx="8856003" cy="769441"/>
          </a:xfrm>
          <a:prstGeom prst="rect">
            <a:avLst/>
          </a:prstGeom>
          <a:solidFill>
            <a:schemeClr val="accent2">
              <a:lumMod val="60000"/>
              <a:lumOff val="40000"/>
            </a:schemeClr>
          </a:solidFill>
        </p:spPr>
        <p:txBody>
          <a:bodyPr wrap="square" rtlCol="0">
            <a:spAutoFit/>
          </a:bodyPr>
          <a:lstStyle/>
          <a:p>
            <a:r>
              <a:rPr lang="en-US" sz="4400" dirty="0" smtClean="0">
                <a:latin typeface="NikoshBAN" panose="02000000000000000000" pitchFamily="2" charset="0"/>
                <a:cs typeface="NikoshBAN" panose="02000000000000000000" pitchFamily="2" charset="0"/>
              </a:rPr>
              <a:t>১নং </a:t>
            </a:r>
            <a:r>
              <a:rPr lang="en-US" sz="4400" dirty="0" err="1" smtClean="0">
                <a:latin typeface="NikoshBAN" panose="02000000000000000000" pitchFamily="2" charset="0"/>
                <a:cs typeface="NikoshBAN" panose="02000000000000000000" pitchFamily="2" charset="0"/>
              </a:rPr>
              <a:t>দলঃ</a:t>
            </a:r>
            <a:r>
              <a:rPr lang="bn-IN" sz="4400" dirty="0" smtClean="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শক্তির ৫টি উৎসের নাম লেখ।</a:t>
            </a:r>
            <a:endParaRPr lang="en-US" sz="4400" dirty="0">
              <a:latin typeface="NikoshBAN" panose="02000000000000000000" pitchFamily="2" charset="0"/>
              <a:cs typeface="NikoshBAN" panose="02000000000000000000" pitchFamily="2" charset="0"/>
            </a:endParaRPr>
          </a:p>
        </p:txBody>
      </p:sp>
      <p:sp>
        <p:nvSpPr>
          <p:cNvPr id="5" name="TextBox 4"/>
          <p:cNvSpPr txBox="1"/>
          <p:nvPr/>
        </p:nvSpPr>
        <p:spPr>
          <a:xfrm>
            <a:off x="1850382" y="3860751"/>
            <a:ext cx="8856003" cy="769441"/>
          </a:xfrm>
          <a:prstGeom prst="rect">
            <a:avLst/>
          </a:prstGeom>
          <a:solidFill>
            <a:schemeClr val="accent6">
              <a:lumMod val="60000"/>
              <a:lumOff val="40000"/>
            </a:schemeClr>
          </a:solidFill>
        </p:spPr>
        <p:txBody>
          <a:bodyPr wrap="square" rtlCol="0">
            <a:spAutoFit/>
          </a:bodyPr>
          <a:lstStyle/>
          <a:p>
            <a:r>
              <a:rPr lang="en-US" sz="4400" dirty="0" smtClean="0">
                <a:latin typeface="NikoshBAN" panose="02000000000000000000" pitchFamily="2" charset="0"/>
                <a:cs typeface="NikoshBAN" panose="02000000000000000000" pitchFamily="2" charset="0"/>
              </a:rPr>
              <a:t>২নং </a:t>
            </a:r>
            <a:r>
              <a:rPr lang="en-US" sz="4400" dirty="0" err="1" smtClean="0">
                <a:latin typeface="NikoshBAN" panose="02000000000000000000" pitchFamily="2" charset="0"/>
                <a:cs typeface="NikoshBAN" panose="02000000000000000000" pitchFamily="2" charset="0"/>
              </a:rPr>
              <a:t>দলঃ</a:t>
            </a:r>
            <a:r>
              <a:rPr lang="bn-IN" sz="4400" dirty="0" smtClean="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৫টি তাপ শক্তির নাম লেখ।</a:t>
            </a:r>
            <a:endParaRPr lang="en-US" sz="4400" dirty="0">
              <a:latin typeface="NikoshBAN" panose="02000000000000000000" pitchFamily="2" charset="0"/>
              <a:cs typeface="NikoshBAN" panose="02000000000000000000" pitchFamily="2" charset="0"/>
            </a:endParaRPr>
          </a:p>
        </p:txBody>
      </p:sp>
      <p:sp>
        <p:nvSpPr>
          <p:cNvPr id="6" name="Frame 5"/>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0286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9314" y="314403"/>
            <a:ext cx="11553371" cy="6173483"/>
            <a:chOff x="0" y="0"/>
            <a:chExt cx="11887200" cy="6400800"/>
          </a:xfrm>
        </p:grpSpPr>
        <p:sp>
          <p:nvSpPr>
            <p:cNvPr id="7" name="Flowchart: Process 6"/>
            <p:cNvSpPr/>
            <p:nvPr/>
          </p:nvSpPr>
          <p:spPr>
            <a:xfrm>
              <a:off x="0" y="0"/>
              <a:ext cx="11887200" cy="6400800"/>
            </a:xfrm>
            <a:prstGeom prst="flowChartProcess">
              <a:avLst/>
            </a:prstGeom>
            <a:solidFill>
              <a:schemeClr val="bg1"/>
            </a:solidFill>
            <a:ln w="76200" cap="sq" cmpd="sng">
              <a:gradFill>
                <a:gsLst>
                  <a:gs pos="0">
                    <a:srgbClr val="000082"/>
                  </a:gs>
                  <a:gs pos="30000">
                    <a:srgbClr val="FFFF00"/>
                  </a:gs>
                  <a:gs pos="64999">
                    <a:srgbClr val="CC0099"/>
                  </a:gs>
                  <a:gs pos="89999">
                    <a:schemeClr val="accent6">
                      <a:lumMod val="75000"/>
                    </a:schemeClr>
                  </a:gs>
                  <a:gs pos="100000">
                    <a:srgbClr val="CC0099"/>
                  </a:gs>
                </a:gsLst>
                <a:lin ang="5400000" scaled="0"/>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lowchart: Process 7"/>
            <p:cNvSpPr/>
            <p:nvPr/>
          </p:nvSpPr>
          <p:spPr>
            <a:xfrm>
              <a:off x="152400" y="152400"/>
              <a:ext cx="11582400" cy="6096000"/>
            </a:xfrm>
            <a:prstGeom prst="flowChartProcess">
              <a:avLst/>
            </a:prstGeom>
            <a:solidFill>
              <a:schemeClr val="bg1"/>
            </a:solidFill>
            <a:ln w="76200">
              <a:gradFill>
                <a:gsLst>
                  <a:gs pos="0">
                    <a:srgbClr val="000082"/>
                  </a:gs>
                  <a:gs pos="13000">
                    <a:srgbClr val="CC0099"/>
                  </a:gs>
                  <a:gs pos="28000">
                    <a:srgbClr val="FFC000"/>
                  </a:gs>
                  <a:gs pos="42999">
                    <a:srgbClr val="FFFF00"/>
                  </a:gs>
                  <a:gs pos="58000">
                    <a:srgbClr val="009900"/>
                  </a:gs>
                  <a:gs pos="72000">
                    <a:srgbClr val="CC0099"/>
                  </a:gs>
                  <a:gs pos="0">
                    <a:srgbClr val="FF99FF"/>
                  </a:gs>
                  <a:gs pos="100000">
                    <a:srgbClr val="00FF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itchFamily="18" charset="0"/>
                  <a:cs typeface="Times New Roman" pitchFamily="18" charset="0"/>
                </a:rPr>
                <a:t> </a:t>
              </a:r>
            </a:p>
          </p:txBody>
        </p:sp>
        <p:pic>
          <p:nvPicPr>
            <p:cNvPr id="9" name="Picture 11" descr="C:\Users\Rafiq\Downloads\aad.png"/>
            <p:cNvPicPr>
              <a:picLocks noChangeAspect="1" noChangeArrowheads="1"/>
            </p:cNvPicPr>
            <p:nvPr/>
          </p:nvPicPr>
          <p:blipFill>
            <a:blip r:embed="rId2"/>
            <a:srcRect/>
            <a:stretch>
              <a:fillRect/>
            </a:stretch>
          </p:blipFill>
          <p:spPr bwMode="auto">
            <a:xfrm>
              <a:off x="228600" y="228601"/>
              <a:ext cx="1124415" cy="1149740"/>
            </a:xfrm>
            <a:prstGeom prst="rect">
              <a:avLst/>
            </a:prstGeom>
            <a:noFill/>
          </p:spPr>
        </p:pic>
        <p:pic>
          <p:nvPicPr>
            <p:cNvPr id="10" name="Picture 11" descr="C:\Users\Rafiq\Downloads\aad.png"/>
            <p:cNvPicPr>
              <a:picLocks noChangeAspect="1" noChangeArrowheads="1"/>
            </p:cNvPicPr>
            <p:nvPr/>
          </p:nvPicPr>
          <p:blipFill>
            <a:blip r:embed="rId2"/>
            <a:srcRect/>
            <a:stretch>
              <a:fillRect/>
            </a:stretch>
          </p:blipFill>
          <p:spPr bwMode="auto">
            <a:xfrm rot="10800000">
              <a:off x="10394439" y="5002107"/>
              <a:ext cx="1187959" cy="1214715"/>
            </a:xfrm>
            <a:prstGeom prst="rect">
              <a:avLst/>
            </a:prstGeom>
            <a:noFill/>
          </p:spPr>
        </p:pic>
        <p:pic>
          <p:nvPicPr>
            <p:cNvPr id="11" name="Picture 11" descr="C:\Users\Rafiq\Downloads\aad.png"/>
            <p:cNvPicPr>
              <a:picLocks noChangeAspect="1" noChangeArrowheads="1"/>
            </p:cNvPicPr>
            <p:nvPr/>
          </p:nvPicPr>
          <p:blipFill>
            <a:blip r:embed="rId2"/>
            <a:srcRect/>
            <a:stretch>
              <a:fillRect/>
            </a:stretch>
          </p:blipFill>
          <p:spPr bwMode="auto">
            <a:xfrm rot="5400000">
              <a:off x="10546220" y="216565"/>
              <a:ext cx="1068765" cy="1092836"/>
            </a:xfrm>
            <a:prstGeom prst="rect">
              <a:avLst/>
            </a:prstGeom>
            <a:noFill/>
          </p:spPr>
        </p:pic>
        <p:pic>
          <p:nvPicPr>
            <p:cNvPr id="12" name="Picture 11" descr="C:\Users\Rafiq\Downloads\aad.png"/>
            <p:cNvPicPr>
              <a:picLocks noChangeAspect="1" noChangeArrowheads="1"/>
            </p:cNvPicPr>
            <p:nvPr/>
          </p:nvPicPr>
          <p:blipFill>
            <a:blip r:embed="rId2"/>
            <a:srcRect/>
            <a:stretch>
              <a:fillRect/>
            </a:stretch>
          </p:blipFill>
          <p:spPr bwMode="auto">
            <a:xfrm rot="16200000">
              <a:off x="240985" y="5060171"/>
              <a:ext cx="1099646" cy="1124412"/>
            </a:xfrm>
            <a:prstGeom prst="rect">
              <a:avLst/>
            </a:prstGeom>
            <a:noFill/>
          </p:spPr>
        </p:pic>
      </p:grpSp>
      <p:sp>
        <p:nvSpPr>
          <p:cNvPr id="2" name="TextBox 1"/>
          <p:cNvSpPr txBox="1"/>
          <p:nvPr/>
        </p:nvSpPr>
        <p:spPr>
          <a:xfrm>
            <a:off x="2385520" y="880461"/>
            <a:ext cx="7807765" cy="830997"/>
          </a:xfrm>
          <a:prstGeom prst="rect">
            <a:avLst/>
          </a:prstGeom>
          <a:noFill/>
          <a:ln>
            <a:solidFill>
              <a:schemeClr val="tx1"/>
            </a:solidFill>
            <a:prstDash val="dash"/>
          </a:ln>
        </p:spPr>
        <p:txBody>
          <a:bodyPr wrap="square" rtlCol="0">
            <a:spAutoFit/>
          </a:bodyPr>
          <a:lstStyle/>
          <a:p>
            <a:pPr algn="ctr"/>
            <a:r>
              <a:rPr lang="bn-IN" sz="4800" dirty="0">
                <a:latin typeface="NikoshBAN" panose="02000000000000000000" pitchFamily="2" charset="0"/>
                <a:cs typeface="NikoshBAN" panose="02000000000000000000" pitchFamily="2" charset="0"/>
              </a:rPr>
              <a:t> </a:t>
            </a:r>
            <a:r>
              <a:rPr lang="bn-IN" sz="4800" b="1" dirty="0">
                <a:solidFill>
                  <a:srgbClr val="C00000"/>
                </a:solidFill>
                <a:latin typeface="NikoshBAN" panose="02000000000000000000" pitchFamily="2" charset="0"/>
                <a:cs typeface="NikoshBAN" panose="02000000000000000000" pitchFamily="2" charset="0"/>
              </a:rPr>
              <a:t>মূল্যায়ন</a:t>
            </a:r>
            <a:endParaRPr lang="en-US" sz="4800" b="1" dirty="0">
              <a:solidFill>
                <a:srgbClr val="C00000"/>
              </a:solidFill>
              <a:latin typeface="NikoshBAN" panose="02000000000000000000" pitchFamily="2" charset="0"/>
              <a:cs typeface="NikoshBAN" panose="02000000000000000000" pitchFamily="2" charset="0"/>
            </a:endParaRPr>
          </a:p>
        </p:txBody>
      </p:sp>
      <p:sp>
        <p:nvSpPr>
          <p:cNvPr id="3" name="TextBox 2"/>
          <p:cNvSpPr txBox="1"/>
          <p:nvPr/>
        </p:nvSpPr>
        <p:spPr>
          <a:xfrm>
            <a:off x="2385519" y="2781431"/>
            <a:ext cx="7807765" cy="1938992"/>
          </a:xfrm>
          <a:prstGeom prst="rect">
            <a:avLst/>
          </a:prstGeom>
          <a:solidFill>
            <a:schemeClr val="accent1">
              <a:lumMod val="40000"/>
              <a:lumOff val="60000"/>
            </a:schemeClr>
          </a:solidFill>
          <a:ln>
            <a:solidFill>
              <a:schemeClr val="tx1"/>
            </a:solidFill>
            <a:prstDash val="dash"/>
          </a:ln>
        </p:spPr>
        <p:txBody>
          <a:bodyPr wrap="square" rtlCol="0">
            <a:spAutoFit/>
          </a:bodyPr>
          <a:lstStyle/>
          <a:p>
            <a:r>
              <a:rPr lang="bn-IN" sz="4000" dirty="0">
                <a:latin typeface="NikoshBAN" panose="02000000000000000000" pitchFamily="2" charset="0"/>
                <a:cs typeface="NikoshBAN" panose="02000000000000000000" pitchFamily="2" charset="0"/>
              </a:rPr>
              <a:t>১</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শক্তির ৫টি রুপের নাম লেখ।</a:t>
            </a:r>
            <a:endParaRPr lang="bn-IN" sz="4000" dirty="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২</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  শব্দ শক্তি সৃষ্টি হয় কীভাবে?</a:t>
            </a:r>
          </a:p>
          <a:p>
            <a:r>
              <a:rPr lang="bn-IN" sz="4000" dirty="0" smtClean="0">
                <a:latin typeface="NikoshBAN" panose="02000000000000000000" pitchFamily="2" charset="0"/>
                <a:cs typeface="NikoshBAN" panose="02000000000000000000" pitchFamily="2" charset="0"/>
              </a:rPr>
              <a:t>৩</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  রাসায়নিক শক্তি তুমি কীভাবে পেতে পার?</a:t>
            </a:r>
            <a:endParaRPr lang="en-US" sz="4000" dirty="0">
              <a:latin typeface="NikoshBAN" panose="02000000000000000000" pitchFamily="2" charset="0"/>
              <a:cs typeface="NikoshBAN" panose="02000000000000000000" pitchFamily="2" charset="0"/>
            </a:endParaRPr>
          </a:p>
        </p:txBody>
      </p:sp>
      <p:sp>
        <p:nvSpPr>
          <p:cNvPr id="4" name="Frame 3"/>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764188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1085" y="362749"/>
            <a:ext cx="11509829" cy="6125137"/>
            <a:chOff x="0" y="0"/>
            <a:chExt cx="11887200" cy="6400800"/>
          </a:xfrm>
        </p:grpSpPr>
        <p:sp>
          <p:nvSpPr>
            <p:cNvPr id="13" name="Flowchart: Process 12"/>
            <p:cNvSpPr/>
            <p:nvPr/>
          </p:nvSpPr>
          <p:spPr>
            <a:xfrm>
              <a:off x="0" y="0"/>
              <a:ext cx="11887200" cy="6400800"/>
            </a:xfrm>
            <a:prstGeom prst="flowChartProcess">
              <a:avLst/>
            </a:prstGeom>
            <a:solidFill>
              <a:schemeClr val="bg1"/>
            </a:solidFill>
            <a:ln w="76200" cap="sq" cmpd="sng">
              <a:gradFill>
                <a:gsLst>
                  <a:gs pos="0">
                    <a:srgbClr val="000082"/>
                  </a:gs>
                  <a:gs pos="30000">
                    <a:srgbClr val="FFFF00"/>
                  </a:gs>
                  <a:gs pos="64999">
                    <a:srgbClr val="CC0099"/>
                  </a:gs>
                  <a:gs pos="89999">
                    <a:schemeClr val="accent6">
                      <a:lumMod val="75000"/>
                    </a:schemeClr>
                  </a:gs>
                  <a:gs pos="100000">
                    <a:srgbClr val="CC0099"/>
                  </a:gs>
                </a:gsLst>
                <a:lin ang="5400000" scaled="0"/>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Flowchart: Process 13"/>
            <p:cNvSpPr/>
            <p:nvPr/>
          </p:nvSpPr>
          <p:spPr>
            <a:xfrm>
              <a:off x="152400" y="152400"/>
              <a:ext cx="11582400" cy="6096000"/>
            </a:xfrm>
            <a:prstGeom prst="flowChartProcess">
              <a:avLst/>
            </a:prstGeom>
            <a:solidFill>
              <a:schemeClr val="bg1"/>
            </a:solidFill>
            <a:ln w="76200">
              <a:gradFill>
                <a:gsLst>
                  <a:gs pos="0">
                    <a:srgbClr val="000082"/>
                  </a:gs>
                  <a:gs pos="13000">
                    <a:srgbClr val="CC0099"/>
                  </a:gs>
                  <a:gs pos="28000">
                    <a:srgbClr val="FFC000"/>
                  </a:gs>
                  <a:gs pos="42999">
                    <a:srgbClr val="FFFF00"/>
                  </a:gs>
                  <a:gs pos="58000">
                    <a:srgbClr val="009900"/>
                  </a:gs>
                  <a:gs pos="72000">
                    <a:srgbClr val="CC0099"/>
                  </a:gs>
                  <a:gs pos="0">
                    <a:srgbClr val="FF99FF"/>
                  </a:gs>
                  <a:gs pos="100000">
                    <a:srgbClr val="00FF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itchFamily="18" charset="0"/>
                  <a:cs typeface="Times New Roman" pitchFamily="18" charset="0"/>
                </a:rPr>
                <a:t> </a:t>
              </a:r>
            </a:p>
          </p:txBody>
        </p:sp>
        <p:pic>
          <p:nvPicPr>
            <p:cNvPr id="15" name="Picture 11" descr="C:\Users\Rafiq\Downloads\aad.png"/>
            <p:cNvPicPr>
              <a:picLocks noChangeAspect="1" noChangeArrowheads="1"/>
            </p:cNvPicPr>
            <p:nvPr/>
          </p:nvPicPr>
          <p:blipFill>
            <a:blip r:embed="rId2"/>
            <a:srcRect/>
            <a:stretch>
              <a:fillRect/>
            </a:stretch>
          </p:blipFill>
          <p:spPr bwMode="auto">
            <a:xfrm>
              <a:off x="228600" y="228601"/>
              <a:ext cx="1124415" cy="1149740"/>
            </a:xfrm>
            <a:prstGeom prst="rect">
              <a:avLst/>
            </a:prstGeom>
            <a:noFill/>
          </p:spPr>
        </p:pic>
        <p:pic>
          <p:nvPicPr>
            <p:cNvPr id="16" name="Picture 11" descr="C:\Users\Rafiq\Downloads\aad.png"/>
            <p:cNvPicPr>
              <a:picLocks noChangeAspect="1" noChangeArrowheads="1"/>
            </p:cNvPicPr>
            <p:nvPr/>
          </p:nvPicPr>
          <p:blipFill>
            <a:blip r:embed="rId2"/>
            <a:srcRect/>
            <a:stretch>
              <a:fillRect/>
            </a:stretch>
          </p:blipFill>
          <p:spPr bwMode="auto">
            <a:xfrm rot="10800000">
              <a:off x="10394439" y="5002107"/>
              <a:ext cx="1187959" cy="1214715"/>
            </a:xfrm>
            <a:prstGeom prst="rect">
              <a:avLst/>
            </a:prstGeom>
            <a:noFill/>
          </p:spPr>
        </p:pic>
        <p:pic>
          <p:nvPicPr>
            <p:cNvPr id="17" name="Picture 11" descr="C:\Users\Rafiq\Downloads\aad.png"/>
            <p:cNvPicPr>
              <a:picLocks noChangeAspect="1" noChangeArrowheads="1"/>
            </p:cNvPicPr>
            <p:nvPr/>
          </p:nvPicPr>
          <p:blipFill>
            <a:blip r:embed="rId2"/>
            <a:srcRect/>
            <a:stretch>
              <a:fillRect/>
            </a:stretch>
          </p:blipFill>
          <p:spPr bwMode="auto">
            <a:xfrm rot="5400000">
              <a:off x="10546220" y="216565"/>
              <a:ext cx="1068765" cy="1092836"/>
            </a:xfrm>
            <a:prstGeom prst="rect">
              <a:avLst/>
            </a:prstGeom>
            <a:noFill/>
          </p:spPr>
        </p:pic>
        <p:pic>
          <p:nvPicPr>
            <p:cNvPr id="18" name="Picture 11" descr="C:\Users\Rafiq\Downloads\aad.png"/>
            <p:cNvPicPr>
              <a:picLocks noChangeAspect="1" noChangeArrowheads="1"/>
            </p:cNvPicPr>
            <p:nvPr/>
          </p:nvPicPr>
          <p:blipFill>
            <a:blip r:embed="rId2"/>
            <a:srcRect/>
            <a:stretch>
              <a:fillRect/>
            </a:stretch>
          </p:blipFill>
          <p:spPr bwMode="auto">
            <a:xfrm rot="16200000">
              <a:off x="240985" y="5060171"/>
              <a:ext cx="1099646" cy="1124412"/>
            </a:xfrm>
            <a:prstGeom prst="rect">
              <a:avLst/>
            </a:prstGeom>
            <a:noFill/>
          </p:spPr>
        </p:pic>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866" y="3120352"/>
            <a:ext cx="5198105" cy="3244883"/>
          </a:xfrm>
          <a:prstGeom prst="rect">
            <a:avLst/>
          </a:prstGeom>
        </p:spPr>
      </p:pic>
      <p:grpSp>
        <p:nvGrpSpPr>
          <p:cNvPr id="2" name="Group 1"/>
          <p:cNvGrpSpPr/>
          <p:nvPr/>
        </p:nvGrpSpPr>
        <p:grpSpPr>
          <a:xfrm>
            <a:off x="1567542" y="685350"/>
            <a:ext cx="2677935" cy="2493058"/>
            <a:chOff x="1436913" y="518552"/>
            <a:chExt cx="2741386" cy="2627702"/>
          </a:xfrm>
          <a:solidFill>
            <a:schemeClr val="accent4">
              <a:lumMod val="60000"/>
              <a:lumOff val="40000"/>
            </a:schemeClr>
          </a:solidFill>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913" y="518552"/>
              <a:ext cx="2741386" cy="26277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7383" y="932125"/>
              <a:ext cx="1440445" cy="18005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6" name="TextBox 5"/>
          <p:cNvSpPr txBox="1"/>
          <p:nvPr/>
        </p:nvSpPr>
        <p:spPr>
          <a:xfrm>
            <a:off x="6792686" y="3316516"/>
            <a:ext cx="4707895" cy="2862322"/>
          </a:xfrm>
          <a:prstGeom prst="rect">
            <a:avLst/>
          </a:prstGeom>
          <a:noFill/>
          <a:ln>
            <a:noFill/>
            <a:prstDash val="dash"/>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শ্রেণি- পঞ্চম</a:t>
            </a:r>
          </a:p>
          <a:p>
            <a:pPr algn="ctr"/>
            <a:r>
              <a:rPr lang="bn-IN" sz="3600" dirty="0" smtClean="0">
                <a:latin typeface="NikoshBAN" panose="02000000000000000000" pitchFamily="2" charset="0"/>
                <a:cs typeface="NikoshBAN" panose="02000000000000000000" pitchFamily="2" charset="0"/>
              </a:rPr>
              <a:t>বিষয়- প্রাথমিক বিজ্ঞান</a:t>
            </a:r>
          </a:p>
          <a:p>
            <a:pPr algn="ctr"/>
            <a:r>
              <a:rPr lang="bn-IN" sz="3600" dirty="0" smtClean="0">
                <a:latin typeface="NikoshBAN" panose="02000000000000000000" pitchFamily="2" charset="0"/>
                <a:cs typeface="NikoshBAN" panose="02000000000000000000" pitchFamily="2" charset="0"/>
              </a:rPr>
              <a:t>পাঠ- পদার্থ ও শক্তি</a:t>
            </a:r>
          </a:p>
          <a:p>
            <a:pPr algn="ctr"/>
            <a:r>
              <a:rPr lang="bn-IN" sz="3600" dirty="0" smtClean="0">
                <a:latin typeface="NikoshBAN" panose="02000000000000000000" pitchFamily="2" charset="0"/>
                <a:cs typeface="NikoshBAN" panose="02000000000000000000" pitchFamily="2" charset="0"/>
              </a:rPr>
              <a:t>অধ্যায়-</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৫</a:t>
            </a:r>
          </a:p>
          <a:p>
            <a:pPr algn="ctr"/>
            <a:r>
              <a:rPr lang="bn-IN" sz="3600" dirty="0" smtClean="0">
                <a:solidFill>
                  <a:srgbClr val="FF0000"/>
                </a:solidFill>
                <a:latin typeface="NikoshBAN" panose="02000000000000000000" pitchFamily="2" charset="0"/>
                <a:cs typeface="NikoshBAN" panose="02000000000000000000" pitchFamily="2" charset="0"/>
              </a:rPr>
              <a:t>সময়- ৩০ মিনিট</a:t>
            </a:r>
            <a:endParaRPr lang="en-US" sz="3600" dirty="0">
              <a:solidFill>
                <a:srgbClr val="FF000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6927" y="685350"/>
            <a:ext cx="1962102" cy="2336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4441420" y="595086"/>
            <a:ext cx="2830237" cy="830997"/>
          </a:xfrm>
          <a:prstGeom prst="rect">
            <a:avLst/>
          </a:prstGeom>
          <a:noFill/>
        </p:spPr>
        <p:txBody>
          <a:bodyPr wrap="square" rtlCol="0">
            <a:spAutoFit/>
          </a:bodyPr>
          <a:lstStyle/>
          <a:p>
            <a:pPr algn="ctr"/>
            <a:r>
              <a:rPr lang="bn-IN" sz="4800" b="1" spc="50" dirty="0" smtClean="0">
                <a:ln w="0"/>
                <a:solidFill>
                  <a:srgbClr val="00B05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পরিচিতি</a:t>
            </a:r>
            <a:endParaRPr lang="en-US" sz="4800" dirty="0">
              <a:solidFill>
                <a:srgbClr val="00B050"/>
              </a:solidFill>
              <a:latin typeface="NikoshBAN" panose="02000000000000000000" pitchFamily="2" charset="0"/>
              <a:cs typeface="NikoshBAN" panose="02000000000000000000" pitchFamily="2" charset="0"/>
            </a:endParaRPr>
          </a:p>
        </p:txBody>
      </p:sp>
      <p:sp>
        <p:nvSpPr>
          <p:cNvPr id="9" name="Frame 8"/>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2180F364-B463-43BA-B75C-207CD89D1EEF}"/>
              </a:ext>
            </a:extLst>
          </p:cNvPr>
          <p:cNvSpPr/>
          <p:nvPr/>
        </p:nvSpPr>
        <p:spPr>
          <a:xfrm>
            <a:off x="800368" y="3425149"/>
            <a:ext cx="4781163" cy="2677656"/>
          </a:xfrm>
          <a:prstGeom prst="rect">
            <a:avLst/>
          </a:prstGeom>
          <a:ln w="3175">
            <a:solidFill>
              <a:schemeClr val="tx1"/>
            </a:solidFill>
            <a:prstDash val="dashDot"/>
          </a:ln>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defTabSz="609585">
              <a:defRPr/>
            </a:pPr>
            <a:r>
              <a:rPr lang="bn-BD" sz="4000" b="1" kern="0" dirty="0" smtClean="0">
                <a:ln/>
                <a:solidFill>
                  <a:srgbClr val="7030A0"/>
                </a:solidFill>
                <a:latin typeface="NikoshBAN" panose="02000000000000000000" pitchFamily="2" charset="0"/>
                <a:cs typeface="NikoshBAN" panose="02000000000000000000" pitchFamily="2" charset="0"/>
              </a:rPr>
              <a:t>মোঃ</a:t>
            </a:r>
            <a:r>
              <a:rPr lang="en-US" sz="4000" b="1" kern="0" dirty="0" smtClean="0">
                <a:ln/>
                <a:solidFill>
                  <a:srgbClr val="7030A0"/>
                </a:solidFill>
                <a:latin typeface="NikoshBAN" panose="02000000000000000000" pitchFamily="2" charset="0"/>
                <a:cs typeface="NikoshBAN" panose="02000000000000000000" pitchFamily="2" charset="0"/>
              </a:rPr>
              <a:t> </a:t>
            </a:r>
            <a:r>
              <a:rPr lang="bn-BD" sz="4000" b="1" kern="0" dirty="0">
                <a:ln/>
                <a:solidFill>
                  <a:srgbClr val="7030A0"/>
                </a:solidFill>
                <a:latin typeface="NikoshBAN" panose="02000000000000000000" pitchFamily="2" charset="0"/>
                <a:cs typeface="NikoshBAN" panose="02000000000000000000" pitchFamily="2" charset="0"/>
              </a:rPr>
              <a:t>আবুল কালাম</a:t>
            </a:r>
            <a:endParaRPr lang="bn-BD" sz="3600" b="1" kern="0" dirty="0">
              <a:ln/>
              <a:solidFill>
                <a:srgbClr val="7030A0"/>
              </a:solidFill>
              <a:latin typeface="NikoshBAN" panose="02000000000000000000" pitchFamily="2" charset="0"/>
              <a:cs typeface="NikoshBAN" panose="02000000000000000000" pitchFamily="2" charset="0"/>
            </a:endParaRPr>
          </a:p>
          <a:p>
            <a:pPr algn="ctr" defTabSz="609585">
              <a:defRPr/>
            </a:pPr>
            <a:r>
              <a:rPr lang="bn-BD" sz="3200" b="1" kern="0" dirty="0">
                <a:ln/>
                <a:solidFill>
                  <a:srgbClr val="002060"/>
                </a:solidFill>
                <a:latin typeface="NikoshBAN" panose="02000000000000000000" pitchFamily="2" charset="0"/>
                <a:cs typeface="NikoshBAN" panose="02000000000000000000" pitchFamily="2" charset="0"/>
              </a:rPr>
              <a:t>সহকারি শিক্ষক</a:t>
            </a:r>
          </a:p>
          <a:p>
            <a:pPr algn="ctr" defTabSz="609585">
              <a:defRPr/>
            </a:pPr>
            <a:r>
              <a:rPr lang="bn-BD" sz="3200" b="1" kern="0" dirty="0">
                <a:ln/>
                <a:solidFill>
                  <a:srgbClr val="00B050"/>
                </a:solidFill>
                <a:latin typeface="NikoshBAN" panose="02000000000000000000" pitchFamily="2" charset="0"/>
                <a:cs typeface="NikoshBAN" panose="02000000000000000000" pitchFamily="2" charset="0"/>
              </a:rPr>
              <a:t>শাহাপুর সরকারি প্রাথমিক বিদ্যালয়</a:t>
            </a:r>
          </a:p>
          <a:p>
            <a:pPr algn="ctr" defTabSz="609585">
              <a:defRPr/>
            </a:pPr>
            <a:r>
              <a:rPr lang="bn-BD" sz="3200" b="1" kern="0" dirty="0">
                <a:ln/>
                <a:solidFill>
                  <a:schemeClr val="tx1">
                    <a:lumMod val="95000"/>
                    <a:lumOff val="5000"/>
                  </a:schemeClr>
                </a:solidFill>
                <a:latin typeface="NikoshBAN" panose="02000000000000000000" pitchFamily="2" charset="0"/>
                <a:cs typeface="NikoshBAN" panose="02000000000000000000" pitchFamily="2" charset="0"/>
              </a:rPr>
              <a:t>বানিয়াচং,</a:t>
            </a:r>
            <a:r>
              <a:rPr lang="en-US" sz="3200" b="1" kern="0" dirty="0">
                <a:ln/>
                <a:solidFill>
                  <a:schemeClr val="tx1">
                    <a:lumMod val="95000"/>
                    <a:lumOff val="5000"/>
                  </a:schemeClr>
                </a:solidFill>
                <a:latin typeface="NikoshBAN" panose="02000000000000000000" pitchFamily="2" charset="0"/>
                <a:cs typeface="NikoshBAN" panose="02000000000000000000" pitchFamily="2" charset="0"/>
              </a:rPr>
              <a:t> </a:t>
            </a:r>
            <a:r>
              <a:rPr lang="bn-BD" sz="3200" b="1" kern="0" dirty="0">
                <a:ln/>
                <a:solidFill>
                  <a:schemeClr val="tx1">
                    <a:lumMod val="95000"/>
                    <a:lumOff val="5000"/>
                  </a:schemeClr>
                </a:solidFill>
                <a:latin typeface="NikoshBAN" panose="02000000000000000000" pitchFamily="2" charset="0"/>
                <a:cs typeface="NikoshBAN" panose="02000000000000000000" pitchFamily="2" charset="0"/>
              </a:rPr>
              <a:t>হবিগঞ্জ।</a:t>
            </a:r>
          </a:p>
          <a:p>
            <a:pPr algn="ctr" defTabSz="609585">
              <a:defRPr/>
            </a:pPr>
            <a:r>
              <a:rPr lang="bn-BD" sz="3200" b="1" kern="0" dirty="0">
                <a:ln/>
                <a:solidFill>
                  <a:srgbClr val="C00000"/>
                </a:solidFill>
                <a:latin typeface="NikoshBAN" panose="02000000000000000000" pitchFamily="2" charset="0"/>
                <a:cs typeface="NikoshBAN" panose="02000000000000000000" pitchFamily="2" charset="0"/>
              </a:rPr>
              <a:t>০১৭১৮৫০৯১৭১</a:t>
            </a:r>
            <a:endParaRPr lang="en-US" sz="2000" b="1" kern="0" dirty="0">
              <a:ln/>
              <a:solidFill>
                <a:srgbClr val="C00000"/>
              </a:solidFill>
            </a:endParaRPr>
          </a:p>
        </p:txBody>
      </p:sp>
    </p:spTree>
    <p:extLst>
      <p:ext uri="{BB962C8B-B14F-4D97-AF65-F5344CB8AC3E}">
        <p14:creationId xmlns:p14="http://schemas.microsoft.com/office/powerpoint/2010/main" val="2090140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68514" y="375244"/>
            <a:ext cx="11647715" cy="6199727"/>
            <a:chOff x="0" y="0"/>
            <a:chExt cx="11887200" cy="6400800"/>
          </a:xfrm>
        </p:grpSpPr>
        <p:sp>
          <p:nvSpPr>
            <p:cNvPr id="9" name="Flowchart: Process 8"/>
            <p:cNvSpPr/>
            <p:nvPr/>
          </p:nvSpPr>
          <p:spPr>
            <a:xfrm>
              <a:off x="0" y="0"/>
              <a:ext cx="11887200" cy="6400800"/>
            </a:xfrm>
            <a:prstGeom prst="flowChartProcess">
              <a:avLst/>
            </a:prstGeom>
            <a:solidFill>
              <a:schemeClr val="bg1"/>
            </a:solidFill>
            <a:ln w="76200" cap="sq" cmpd="sng">
              <a:gradFill>
                <a:gsLst>
                  <a:gs pos="0">
                    <a:srgbClr val="000082"/>
                  </a:gs>
                  <a:gs pos="30000">
                    <a:srgbClr val="FFFF00"/>
                  </a:gs>
                  <a:gs pos="64999">
                    <a:srgbClr val="CC0099"/>
                  </a:gs>
                  <a:gs pos="89999">
                    <a:schemeClr val="accent6">
                      <a:lumMod val="75000"/>
                    </a:schemeClr>
                  </a:gs>
                  <a:gs pos="100000">
                    <a:srgbClr val="CC0099"/>
                  </a:gs>
                </a:gsLst>
                <a:lin ang="5400000" scaled="0"/>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lowchart: Process 9"/>
            <p:cNvSpPr/>
            <p:nvPr/>
          </p:nvSpPr>
          <p:spPr>
            <a:xfrm>
              <a:off x="152400" y="152400"/>
              <a:ext cx="11582400" cy="6096000"/>
            </a:xfrm>
            <a:prstGeom prst="flowChartProcess">
              <a:avLst/>
            </a:prstGeom>
            <a:solidFill>
              <a:schemeClr val="bg1"/>
            </a:solidFill>
            <a:ln w="76200">
              <a:gradFill>
                <a:gsLst>
                  <a:gs pos="0">
                    <a:srgbClr val="000082"/>
                  </a:gs>
                  <a:gs pos="13000">
                    <a:srgbClr val="CC0099"/>
                  </a:gs>
                  <a:gs pos="28000">
                    <a:srgbClr val="FFC000"/>
                  </a:gs>
                  <a:gs pos="42999">
                    <a:srgbClr val="FFFF00"/>
                  </a:gs>
                  <a:gs pos="58000">
                    <a:srgbClr val="009900"/>
                  </a:gs>
                  <a:gs pos="72000">
                    <a:srgbClr val="CC0099"/>
                  </a:gs>
                  <a:gs pos="0">
                    <a:srgbClr val="FF99FF"/>
                  </a:gs>
                  <a:gs pos="100000">
                    <a:srgbClr val="00FF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itchFamily="18" charset="0"/>
                  <a:cs typeface="Times New Roman" pitchFamily="18" charset="0"/>
                </a:rPr>
                <a:t> </a:t>
              </a:r>
            </a:p>
          </p:txBody>
        </p:sp>
        <p:pic>
          <p:nvPicPr>
            <p:cNvPr id="11" name="Picture 11" descr="C:\Users\Rafiq\Downloads\aad.png"/>
            <p:cNvPicPr>
              <a:picLocks noChangeAspect="1" noChangeArrowheads="1"/>
            </p:cNvPicPr>
            <p:nvPr/>
          </p:nvPicPr>
          <p:blipFill>
            <a:blip r:embed="rId2"/>
            <a:srcRect/>
            <a:stretch>
              <a:fillRect/>
            </a:stretch>
          </p:blipFill>
          <p:spPr bwMode="auto">
            <a:xfrm>
              <a:off x="228600" y="228601"/>
              <a:ext cx="1124415" cy="1149740"/>
            </a:xfrm>
            <a:prstGeom prst="rect">
              <a:avLst/>
            </a:prstGeom>
            <a:noFill/>
          </p:spPr>
        </p:pic>
        <p:pic>
          <p:nvPicPr>
            <p:cNvPr id="12" name="Picture 11" descr="C:\Users\Rafiq\Downloads\aad.png"/>
            <p:cNvPicPr>
              <a:picLocks noChangeAspect="1" noChangeArrowheads="1"/>
            </p:cNvPicPr>
            <p:nvPr/>
          </p:nvPicPr>
          <p:blipFill>
            <a:blip r:embed="rId2"/>
            <a:srcRect/>
            <a:stretch>
              <a:fillRect/>
            </a:stretch>
          </p:blipFill>
          <p:spPr bwMode="auto">
            <a:xfrm rot="10800000">
              <a:off x="10394439" y="5002107"/>
              <a:ext cx="1187959" cy="1214715"/>
            </a:xfrm>
            <a:prstGeom prst="rect">
              <a:avLst/>
            </a:prstGeom>
            <a:noFill/>
          </p:spPr>
        </p:pic>
        <p:pic>
          <p:nvPicPr>
            <p:cNvPr id="13" name="Picture 11" descr="C:\Users\Rafiq\Downloads\aad.png"/>
            <p:cNvPicPr>
              <a:picLocks noChangeAspect="1" noChangeArrowheads="1"/>
            </p:cNvPicPr>
            <p:nvPr/>
          </p:nvPicPr>
          <p:blipFill>
            <a:blip r:embed="rId2"/>
            <a:srcRect/>
            <a:stretch>
              <a:fillRect/>
            </a:stretch>
          </p:blipFill>
          <p:spPr bwMode="auto">
            <a:xfrm rot="5400000">
              <a:off x="10546220" y="216565"/>
              <a:ext cx="1068765" cy="1092836"/>
            </a:xfrm>
            <a:prstGeom prst="rect">
              <a:avLst/>
            </a:prstGeom>
            <a:noFill/>
          </p:spPr>
        </p:pic>
        <p:pic>
          <p:nvPicPr>
            <p:cNvPr id="14" name="Picture 11" descr="C:\Users\Rafiq\Downloads\aad.png"/>
            <p:cNvPicPr>
              <a:picLocks noChangeAspect="1" noChangeArrowheads="1"/>
            </p:cNvPicPr>
            <p:nvPr/>
          </p:nvPicPr>
          <p:blipFill>
            <a:blip r:embed="rId2"/>
            <a:srcRect/>
            <a:stretch>
              <a:fillRect/>
            </a:stretch>
          </p:blipFill>
          <p:spPr bwMode="auto">
            <a:xfrm rot="16200000">
              <a:off x="240985" y="5060171"/>
              <a:ext cx="1099646" cy="1124412"/>
            </a:xfrm>
            <a:prstGeom prst="rect">
              <a:avLst/>
            </a:prstGeom>
            <a:noFill/>
          </p:spPr>
        </p:pic>
      </p:grpSp>
      <p:sp>
        <p:nvSpPr>
          <p:cNvPr id="2" name="TextBox 1"/>
          <p:cNvSpPr txBox="1"/>
          <p:nvPr/>
        </p:nvSpPr>
        <p:spPr>
          <a:xfrm>
            <a:off x="1306285" y="1143529"/>
            <a:ext cx="3589135" cy="923330"/>
          </a:xfrm>
          <a:prstGeom prst="rect">
            <a:avLst/>
          </a:prstGeom>
          <a:noFill/>
        </p:spPr>
        <p:txBody>
          <a:bodyPr wrap="square" rtlCol="0">
            <a:spAutoFit/>
          </a:bodyPr>
          <a:lstStyle/>
          <a:p>
            <a:pPr algn="ctr"/>
            <a:r>
              <a:rPr lang="bn-IN" sz="5400" b="1" dirty="0" smtClean="0">
                <a:latin typeface="NikoshBAN" panose="02000000000000000000" pitchFamily="2" charset="0"/>
                <a:cs typeface="NikoshBAN" panose="02000000000000000000" pitchFamily="2" charset="0"/>
              </a:rPr>
              <a:t>বাড়ির </a:t>
            </a:r>
            <a:r>
              <a:rPr lang="bn-IN" sz="5400" b="1" dirty="0">
                <a:latin typeface="NikoshBAN" panose="02000000000000000000" pitchFamily="2" charset="0"/>
                <a:cs typeface="NikoshBAN" panose="02000000000000000000" pitchFamily="2" charset="0"/>
              </a:rPr>
              <a:t>কাজ</a:t>
            </a:r>
            <a:endParaRPr lang="en-US" sz="5400" b="1" dirty="0">
              <a:latin typeface="NikoshBAN" panose="02000000000000000000" pitchFamily="2" charset="0"/>
              <a:cs typeface="NikoshBAN" panose="02000000000000000000" pitchFamily="2" charset="0"/>
            </a:endParaRPr>
          </a:p>
        </p:txBody>
      </p:sp>
      <p:sp>
        <p:nvSpPr>
          <p:cNvPr id="5" name="Frame 4"/>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754" y="973735"/>
            <a:ext cx="4518050" cy="28158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1215572" y="4475507"/>
            <a:ext cx="9760856" cy="1200329"/>
          </a:xfrm>
          <a:prstGeom prst="rect">
            <a:avLst/>
          </a:prstGeom>
          <a:solidFill>
            <a:schemeClr val="accent4">
              <a:lumMod val="75000"/>
            </a:schemeClr>
          </a:solidFill>
        </p:spPr>
        <p:txBody>
          <a:bodyPr wrap="square" rtlCol="0">
            <a:spAutoFit/>
          </a:bodyPr>
          <a:lstStyle/>
          <a:p>
            <a:pPr algn="ctr"/>
            <a:r>
              <a:rPr lang="bn-IN" sz="3600" b="1" spc="50" dirty="0" smtClean="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তোমার চার পাশের পরিবেশ পর্যবেক্ষণ করে শক্তির ৫টি উৎসের নাম লিখে আনবে।</a:t>
            </a:r>
            <a:endParaRPr lang="en-US" sz="3600" b="1" spc="50" dirty="0" smtClean="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60469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12057" y="319313"/>
            <a:ext cx="11567886" cy="6183087"/>
            <a:chOff x="0" y="0"/>
            <a:chExt cx="11887200" cy="6400800"/>
          </a:xfrm>
        </p:grpSpPr>
        <p:sp>
          <p:nvSpPr>
            <p:cNvPr id="9" name="Flowchart: Process 8"/>
            <p:cNvSpPr/>
            <p:nvPr/>
          </p:nvSpPr>
          <p:spPr>
            <a:xfrm>
              <a:off x="0" y="0"/>
              <a:ext cx="11887200" cy="6400800"/>
            </a:xfrm>
            <a:prstGeom prst="flowChartProcess">
              <a:avLst/>
            </a:prstGeom>
            <a:solidFill>
              <a:schemeClr val="bg1"/>
            </a:solidFill>
            <a:ln w="76200" cap="sq" cmpd="sng">
              <a:gradFill>
                <a:gsLst>
                  <a:gs pos="0">
                    <a:srgbClr val="000082"/>
                  </a:gs>
                  <a:gs pos="30000">
                    <a:srgbClr val="FFFF00"/>
                  </a:gs>
                  <a:gs pos="64999">
                    <a:srgbClr val="CC0099"/>
                  </a:gs>
                  <a:gs pos="89999">
                    <a:schemeClr val="accent6">
                      <a:lumMod val="75000"/>
                    </a:schemeClr>
                  </a:gs>
                  <a:gs pos="100000">
                    <a:srgbClr val="CC0099"/>
                  </a:gs>
                </a:gsLst>
                <a:lin ang="5400000" scaled="0"/>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lowchart: Process 9"/>
            <p:cNvSpPr/>
            <p:nvPr/>
          </p:nvSpPr>
          <p:spPr>
            <a:xfrm>
              <a:off x="152400" y="152400"/>
              <a:ext cx="11582400" cy="6096000"/>
            </a:xfrm>
            <a:prstGeom prst="flowChartProcess">
              <a:avLst/>
            </a:prstGeom>
            <a:solidFill>
              <a:schemeClr val="bg1"/>
            </a:solidFill>
            <a:ln w="76200">
              <a:gradFill>
                <a:gsLst>
                  <a:gs pos="0">
                    <a:srgbClr val="000082"/>
                  </a:gs>
                  <a:gs pos="13000">
                    <a:srgbClr val="CC0099"/>
                  </a:gs>
                  <a:gs pos="28000">
                    <a:srgbClr val="FFC000"/>
                  </a:gs>
                  <a:gs pos="42999">
                    <a:srgbClr val="FFFF00"/>
                  </a:gs>
                  <a:gs pos="58000">
                    <a:srgbClr val="009900"/>
                  </a:gs>
                  <a:gs pos="72000">
                    <a:srgbClr val="CC0099"/>
                  </a:gs>
                  <a:gs pos="0">
                    <a:srgbClr val="FF99FF"/>
                  </a:gs>
                  <a:gs pos="100000">
                    <a:srgbClr val="00FF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itchFamily="18" charset="0"/>
                  <a:cs typeface="Times New Roman" pitchFamily="18" charset="0"/>
                </a:rPr>
                <a:t> </a:t>
              </a:r>
            </a:p>
          </p:txBody>
        </p:sp>
        <p:pic>
          <p:nvPicPr>
            <p:cNvPr id="11" name="Picture 11" descr="C:\Users\Rafiq\Downloads\aad.png"/>
            <p:cNvPicPr>
              <a:picLocks noChangeAspect="1" noChangeArrowheads="1"/>
            </p:cNvPicPr>
            <p:nvPr/>
          </p:nvPicPr>
          <p:blipFill>
            <a:blip r:embed="rId2"/>
            <a:srcRect/>
            <a:stretch>
              <a:fillRect/>
            </a:stretch>
          </p:blipFill>
          <p:spPr bwMode="auto">
            <a:xfrm>
              <a:off x="228600" y="228601"/>
              <a:ext cx="1124415" cy="1149740"/>
            </a:xfrm>
            <a:prstGeom prst="rect">
              <a:avLst/>
            </a:prstGeom>
            <a:noFill/>
          </p:spPr>
        </p:pic>
        <p:pic>
          <p:nvPicPr>
            <p:cNvPr id="12" name="Picture 11" descr="C:\Users\Rafiq\Downloads\aad.png"/>
            <p:cNvPicPr>
              <a:picLocks noChangeAspect="1" noChangeArrowheads="1"/>
            </p:cNvPicPr>
            <p:nvPr/>
          </p:nvPicPr>
          <p:blipFill>
            <a:blip r:embed="rId2"/>
            <a:srcRect/>
            <a:stretch>
              <a:fillRect/>
            </a:stretch>
          </p:blipFill>
          <p:spPr bwMode="auto">
            <a:xfrm rot="10800000">
              <a:off x="10394439" y="5002107"/>
              <a:ext cx="1187959" cy="1214715"/>
            </a:xfrm>
            <a:prstGeom prst="rect">
              <a:avLst/>
            </a:prstGeom>
            <a:noFill/>
          </p:spPr>
        </p:pic>
        <p:pic>
          <p:nvPicPr>
            <p:cNvPr id="13" name="Picture 11" descr="C:\Users\Rafiq\Downloads\aad.png"/>
            <p:cNvPicPr>
              <a:picLocks noChangeAspect="1" noChangeArrowheads="1"/>
            </p:cNvPicPr>
            <p:nvPr/>
          </p:nvPicPr>
          <p:blipFill>
            <a:blip r:embed="rId2"/>
            <a:srcRect/>
            <a:stretch>
              <a:fillRect/>
            </a:stretch>
          </p:blipFill>
          <p:spPr bwMode="auto">
            <a:xfrm rot="5400000">
              <a:off x="10546220" y="216565"/>
              <a:ext cx="1068765" cy="1092836"/>
            </a:xfrm>
            <a:prstGeom prst="rect">
              <a:avLst/>
            </a:prstGeom>
            <a:noFill/>
          </p:spPr>
        </p:pic>
        <p:pic>
          <p:nvPicPr>
            <p:cNvPr id="14" name="Picture 11" descr="C:\Users\Rafiq\Downloads\aad.png"/>
            <p:cNvPicPr>
              <a:picLocks noChangeAspect="1" noChangeArrowheads="1"/>
            </p:cNvPicPr>
            <p:nvPr/>
          </p:nvPicPr>
          <p:blipFill>
            <a:blip r:embed="rId2"/>
            <a:srcRect/>
            <a:stretch>
              <a:fillRect/>
            </a:stretch>
          </p:blipFill>
          <p:spPr bwMode="auto">
            <a:xfrm rot="16200000">
              <a:off x="240985" y="5060171"/>
              <a:ext cx="1099646" cy="1124412"/>
            </a:xfrm>
            <a:prstGeom prst="rect">
              <a:avLst/>
            </a:prstGeom>
            <a:noFill/>
          </p:spPr>
        </p:pic>
      </p:grpSp>
      <p:sp>
        <p:nvSpPr>
          <p:cNvPr id="3" name="TextBox 2"/>
          <p:cNvSpPr txBox="1"/>
          <p:nvPr/>
        </p:nvSpPr>
        <p:spPr>
          <a:xfrm>
            <a:off x="2641599" y="836693"/>
            <a:ext cx="6691087" cy="1323439"/>
          </a:xfrm>
          <a:prstGeom prst="rect">
            <a:avLst/>
          </a:prstGeom>
          <a:noFill/>
          <a:ln>
            <a:noFill/>
            <a:prstDash val="dash"/>
          </a:ln>
        </p:spPr>
        <p:txBody>
          <a:bodyPr wrap="square" rtlCol="0">
            <a:spAutoFit/>
          </a:bodyPr>
          <a:lstStyle/>
          <a:p>
            <a:pPr algn="ctr"/>
            <a:r>
              <a:rPr lang="bn-IN" sz="8000" b="1" dirty="0">
                <a:solidFill>
                  <a:srgbClr val="FF0000"/>
                </a:solidFill>
                <a:latin typeface="NikoshBAN" panose="02000000000000000000" pitchFamily="2" charset="0"/>
                <a:cs typeface="NikoshBAN" panose="02000000000000000000" pitchFamily="2" charset="0"/>
              </a:rPr>
              <a:t>ধন্যবাদ</a:t>
            </a:r>
            <a:r>
              <a:rPr lang="en-US" sz="8000" b="1" dirty="0">
                <a:latin typeface="NikoshBAN" panose="02000000000000000000" pitchFamily="2" charset="0"/>
                <a:cs typeface="NikoshBAN" panose="02000000000000000000" pitchFamily="2" charset="0"/>
              </a:rPr>
              <a:t> </a:t>
            </a:r>
            <a:r>
              <a:rPr lang="bn-IN" sz="8000" b="1" dirty="0">
                <a:latin typeface="NikoshBAN" panose="02000000000000000000" pitchFamily="2" charset="0"/>
                <a:cs typeface="NikoshBAN" panose="02000000000000000000" pitchFamily="2" charset="0"/>
              </a:rPr>
              <a:t>সবাইকে  </a:t>
            </a:r>
            <a:endParaRPr lang="en-US" sz="80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636" y="2259124"/>
            <a:ext cx="4133964" cy="41339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rame 5"/>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908059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set>
                                      <p:cBhvr>
                                        <p:cTn id="14" dur="455" fill="hold">
                                          <p:stCondLst>
                                            <p:cond delay="0"/>
                                          </p:stCondLst>
                                        </p:cTn>
                                        <p:tgtEl>
                                          <p:spTgt spid="3"/>
                                        </p:tgtEl>
                                        <p:attrNameLst>
                                          <p:attrName>style.rotation</p:attrName>
                                        </p:attrNameLst>
                                      </p:cBhvr>
                                      <p:to>
                                        <p:strVal val="-45.0"/>
                                      </p:to>
                                    </p:set>
                                    <p:anim calcmode="lin" valueType="num">
                                      <p:cBhvr>
                                        <p:cTn id="15"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4" y="1286095"/>
            <a:ext cx="5138057" cy="3098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3"/>
          <a:srcRect l="5744" t="8682" r="5744" b="17991"/>
          <a:stretch/>
        </p:blipFill>
        <p:spPr>
          <a:xfrm>
            <a:off x="5994400" y="1286095"/>
            <a:ext cx="5675086" cy="3098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Frame 7"/>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624116" y="414225"/>
            <a:ext cx="10972800" cy="646331"/>
          </a:xfrm>
          <a:prstGeom prst="rect">
            <a:avLst/>
          </a:prstGeom>
          <a:noFill/>
          <a:ln>
            <a:solidFill>
              <a:schemeClr val="tx1"/>
            </a:solidFill>
            <a:prstDash val="dash"/>
          </a:ln>
        </p:spPr>
        <p:txBody>
          <a:bodyPr wrap="square" rtlCol="0">
            <a:spAutoFit/>
          </a:bodyPr>
          <a:lstStyle/>
          <a:p>
            <a:pPr algn="ctr"/>
            <a:r>
              <a:rPr lang="en-US" sz="3600" spc="50"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ছবিগুলো</a:t>
            </a:r>
            <a:r>
              <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3600" spc="50"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মনোযোগ</a:t>
            </a:r>
            <a:r>
              <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3600" spc="50"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দিয়ে</a:t>
            </a:r>
            <a:r>
              <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3600" spc="50"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দেখ</a:t>
            </a:r>
            <a:endPar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10" name="TextBox 9"/>
          <p:cNvSpPr txBox="1"/>
          <p:nvPr/>
        </p:nvSpPr>
        <p:spPr>
          <a:xfrm>
            <a:off x="653144" y="4731657"/>
            <a:ext cx="11016342" cy="646331"/>
          </a:xfrm>
          <a:prstGeom prst="rect">
            <a:avLst/>
          </a:prstGeom>
          <a:noFill/>
          <a:ln>
            <a:solidFill>
              <a:schemeClr val="tx1"/>
            </a:solidFill>
            <a:prstDash val="dash"/>
          </a:ln>
        </p:spPr>
        <p:txBody>
          <a:bodyPr wrap="square" rtlCol="0">
            <a:spAutoFit/>
          </a:bodyPr>
          <a:lstStyle/>
          <a:p>
            <a:pPr algn="ctr"/>
            <a:r>
              <a:rPr lang="bn-IN"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ছবিতে যে কাজগুলো করা হচ্ছে, একাজগুলো করতে কিসের প্রয়োজন?</a:t>
            </a:r>
            <a:endPar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11" name="TextBox 10"/>
          <p:cNvSpPr txBox="1"/>
          <p:nvPr/>
        </p:nvSpPr>
        <p:spPr>
          <a:xfrm>
            <a:off x="486229" y="4800037"/>
            <a:ext cx="11016342" cy="830997"/>
          </a:xfrm>
          <a:prstGeom prst="rect">
            <a:avLst/>
          </a:prstGeom>
          <a:noFill/>
          <a:ln>
            <a:solidFill>
              <a:schemeClr val="tx1"/>
            </a:solidFill>
            <a:prstDash val="dash"/>
          </a:ln>
        </p:spPr>
        <p:txBody>
          <a:bodyPr wrap="square" rtlCol="0">
            <a:spAutoFit/>
          </a:bodyPr>
          <a:lstStyle/>
          <a:p>
            <a:pPr algn="ctr"/>
            <a:r>
              <a:rPr lang="bn-IN" sz="4800" spc="50" dirty="0" smtClean="0">
                <a:ln w="0"/>
                <a:solidFill>
                  <a:srgbClr val="C0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শক্তির প্রয়োজন।</a:t>
            </a:r>
            <a:endParaRPr lang="en-US" sz="4800" spc="50" dirty="0" smtClean="0">
              <a:ln w="0"/>
              <a:solidFill>
                <a:srgbClr val="C0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12" name="TextBox 11"/>
          <p:cNvSpPr txBox="1"/>
          <p:nvPr/>
        </p:nvSpPr>
        <p:spPr>
          <a:xfrm>
            <a:off x="580574" y="4994730"/>
            <a:ext cx="11016342" cy="646331"/>
          </a:xfrm>
          <a:prstGeom prst="rect">
            <a:avLst/>
          </a:prstGeom>
          <a:noFill/>
          <a:ln>
            <a:solidFill>
              <a:schemeClr val="tx1"/>
            </a:solidFill>
            <a:prstDash val="dash"/>
          </a:ln>
        </p:spPr>
        <p:txBody>
          <a:bodyPr wrap="square" rtlCol="0">
            <a:spAutoFit/>
          </a:bodyPr>
          <a:lstStyle/>
          <a:p>
            <a:pPr algn="ctr"/>
            <a:r>
              <a:rPr lang="bn-IN" sz="3600" spc="50" dirty="0" smtClean="0">
                <a:ln w="0"/>
                <a:solidFill>
                  <a:srgbClr val="7030A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তাহলে আমাদের আজকের পাঠ কী হতে পারে?</a:t>
            </a:r>
            <a:endParaRPr lang="en-US" sz="3600" spc="50" dirty="0" smtClean="0">
              <a:ln w="0"/>
              <a:solidFill>
                <a:srgbClr val="7030A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9649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childTnLst>
                                    <p:anim calcmode="lin" valueType="num">
                                      <p:cBhvr>
                                        <p:cTn id="12" dur="500"/>
                                        <p:tgtEl>
                                          <p:spTgt spid="10"/>
                                        </p:tgtEl>
                                        <p:attrNameLst>
                                          <p:attrName>ppt_w</p:attrName>
                                        </p:attrNameLst>
                                      </p:cBhvr>
                                      <p:tavLst>
                                        <p:tav tm="0">
                                          <p:val>
                                            <p:strVal val="ppt_w"/>
                                          </p:val>
                                        </p:tav>
                                        <p:tav tm="100000">
                                          <p:val>
                                            <p:fltVal val="0"/>
                                          </p:val>
                                        </p:tav>
                                      </p:tavLst>
                                    </p:anim>
                                    <p:anim calcmode="lin" valueType="num">
                                      <p:cBhvr>
                                        <p:cTn id="13" dur="500"/>
                                        <p:tgtEl>
                                          <p:spTgt spid="10"/>
                                        </p:tgtEl>
                                        <p:attrNameLst>
                                          <p:attrName>ppt_h</p:attrName>
                                        </p:attrNameLst>
                                      </p:cBhvr>
                                      <p:tavLst>
                                        <p:tav tm="0">
                                          <p:val>
                                            <p:strVal val="ppt_h"/>
                                          </p:val>
                                        </p:tav>
                                        <p:tav tm="100000">
                                          <p:val>
                                            <p:fltVal val="0"/>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grpId="1" nodeType="clickEffect">
                                  <p:stCondLst>
                                    <p:cond delay="0"/>
                                  </p:stCondLst>
                                  <p:childTnLst>
                                    <p:anim calcmode="lin" valueType="num">
                                      <p:cBhvr>
                                        <p:cTn id="24" dur="500"/>
                                        <p:tgtEl>
                                          <p:spTgt spid="11"/>
                                        </p:tgtEl>
                                        <p:attrNameLst>
                                          <p:attrName>ppt_w</p:attrName>
                                        </p:attrNameLst>
                                      </p:cBhvr>
                                      <p:tavLst>
                                        <p:tav tm="0">
                                          <p:val>
                                            <p:strVal val="ppt_w"/>
                                          </p:val>
                                        </p:tav>
                                        <p:tav tm="100000">
                                          <p:val>
                                            <p:fltVal val="0"/>
                                          </p:val>
                                        </p:tav>
                                      </p:tavLst>
                                    </p:anim>
                                    <p:anim calcmode="lin" valueType="num">
                                      <p:cBhvr>
                                        <p:cTn id="25" dur="500"/>
                                        <p:tgtEl>
                                          <p:spTgt spid="11"/>
                                        </p:tgtEl>
                                        <p:attrNameLst>
                                          <p:attrName>ppt_h</p:attrName>
                                        </p:attrNameLst>
                                      </p:cBhvr>
                                      <p:tavLst>
                                        <p:tav tm="0">
                                          <p:val>
                                            <p:strVal val="ppt_h"/>
                                          </p:val>
                                        </p:tav>
                                        <p:tav tm="100000">
                                          <p:val>
                                            <p:fltVal val="0"/>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69560" y="272377"/>
            <a:ext cx="11646669" cy="6259052"/>
            <a:chOff x="0" y="0"/>
            <a:chExt cx="11887200" cy="6400800"/>
          </a:xfrm>
        </p:grpSpPr>
        <p:sp>
          <p:nvSpPr>
            <p:cNvPr id="18" name="Flowchart: Process 17"/>
            <p:cNvSpPr/>
            <p:nvPr/>
          </p:nvSpPr>
          <p:spPr>
            <a:xfrm>
              <a:off x="0" y="0"/>
              <a:ext cx="11887200" cy="6400800"/>
            </a:xfrm>
            <a:prstGeom prst="flowChartProcess">
              <a:avLst/>
            </a:prstGeom>
            <a:solidFill>
              <a:schemeClr val="bg1"/>
            </a:solidFill>
            <a:ln w="76200" cap="sq" cmpd="sng">
              <a:gradFill>
                <a:gsLst>
                  <a:gs pos="0">
                    <a:srgbClr val="000082"/>
                  </a:gs>
                  <a:gs pos="30000">
                    <a:srgbClr val="FFFF00"/>
                  </a:gs>
                  <a:gs pos="64999">
                    <a:srgbClr val="CC0099"/>
                  </a:gs>
                  <a:gs pos="89999">
                    <a:schemeClr val="accent6">
                      <a:lumMod val="75000"/>
                    </a:schemeClr>
                  </a:gs>
                  <a:gs pos="100000">
                    <a:srgbClr val="CC0099"/>
                  </a:gs>
                </a:gsLst>
                <a:lin ang="5400000" scaled="0"/>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lowchart: Process 18"/>
            <p:cNvSpPr/>
            <p:nvPr/>
          </p:nvSpPr>
          <p:spPr>
            <a:xfrm>
              <a:off x="152400" y="152400"/>
              <a:ext cx="11582400" cy="6096000"/>
            </a:xfrm>
            <a:prstGeom prst="flowChartProcess">
              <a:avLst/>
            </a:prstGeom>
            <a:solidFill>
              <a:schemeClr val="bg1"/>
            </a:solidFill>
            <a:ln w="76200">
              <a:gradFill>
                <a:gsLst>
                  <a:gs pos="0">
                    <a:srgbClr val="000082"/>
                  </a:gs>
                  <a:gs pos="13000">
                    <a:srgbClr val="CC0099"/>
                  </a:gs>
                  <a:gs pos="28000">
                    <a:srgbClr val="FFC000"/>
                  </a:gs>
                  <a:gs pos="42999">
                    <a:srgbClr val="FFFF00"/>
                  </a:gs>
                  <a:gs pos="58000">
                    <a:srgbClr val="009900"/>
                  </a:gs>
                  <a:gs pos="72000">
                    <a:srgbClr val="CC0099"/>
                  </a:gs>
                  <a:gs pos="0">
                    <a:srgbClr val="FF99FF"/>
                  </a:gs>
                  <a:gs pos="100000">
                    <a:srgbClr val="00FF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itchFamily="18" charset="0"/>
                  <a:cs typeface="Times New Roman" pitchFamily="18" charset="0"/>
                </a:rPr>
                <a:t> </a:t>
              </a:r>
            </a:p>
          </p:txBody>
        </p:sp>
        <p:pic>
          <p:nvPicPr>
            <p:cNvPr id="20" name="Picture 11" descr="C:\Users\Rafiq\Downloads\aad.png"/>
            <p:cNvPicPr>
              <a:picLocks noChangeAspect="1" noChangeArrowheads="1"/>
            </p:cNvPicPr>
            <p:nvPr/>
          </p:nvPicPr>
          <p:blipFill>
            <a:blip r:embed="rId2"/>
            <a:srcRect/>
            <a:stretch>
              <a:fillRect/>
            </a:stretch>
          </p:blipFill>
          <p:spPr bwMode="auto">
            <a:xfrm>
              <a:off x="228600" y="228601"/>
              <a:ext cx="1124415" cy="1149740"/>
            </a:xfrm>
            <a:prstGeom prst="rect">
              <a:avLst/>
            </a:prstGeom>
            <a:noFill/>
          </p:spPr>
        </p:pic>
        <p:pic>
          <p:nvPicPr>
            <p:cNvPr id="21" name="Picture 11" descr="C:\Users\Rafiq\Downloads\aad.png"/>
            <p:cNvPicPr>
              <a:picLocks noChangeAspect="1" noChangeArrowheads="1"/>
            </p:cNvPicPr>
            <p:nvPr/>
          </p:nvPicPr>
          <p:blipFill>
            <a:blip r:embed="rId2"/>
            <a:srcRect/>
            <a:stretch>
              <a:fillRect/>
            </a:stretch>
          </p:blipFill>
          <p:spPr bwMode="auto">
            <a:xfrm rot="10800000">
              <a:off x="10394439" y="5002107"/>
              <a:ext cx="1187959" cy="1214715"/>
            </a:xfrm>
            <a:prstGeom prst="rect">
              <a:avLst/>
            </a:prstGeom>
            <a:noFill/>
          </p:spPr>
        </p:pic>
        <p:pic>
          <p:nvPicPr>
            <p:cNvPr id="22" name="Picture 11" descr="C:\Users\Rafiq\Downloads\aad.png"/>
            <p:cNvPicPr>
              <a:picLocks noChangeAspect="1" noChangeArrowheads="1"/>
            </p:cNvPicPr>
            <p:nvPr/>
          </p:nvPicPr>
          <p:blipFill>
            <a:blip r:embed="rId2"/>
            <a:srcRect/>
            <a:stretch>
              <a:fillRect/>
            </a:stretch>
          </p:blipFill>
          <p:spPr bwMode="auto">
            <a:xfrm rot="5400000">
              <a:off x="10546220" y="216565"/>
              <a:ext cx="1068765" cy="1092836"/>
            </a:xfrm>
            <a:prstGeom prst="rect">
              <a:avLst/>
            </a:prstGeom>
            <a:noFill/>
          </p:spPr>
        </p:pic>
        <p:pic>
          <p:nvPicPr>
            <p:cNvPr id="23" name="Picture 11" descr="C:\Users\Rafiq\Downloads\aad.png"/>
            <p:cNvPicPr>
              <a:picLocks noChangeAspect="1" noChangeArrowheads="1"/>
            </p:cNvPicPr>
            <p:nvPr/>
          </p:nvPicPr>
          <p:blipFill>
            <a:blip r:embed="rId2"/>
            <a:srcRect/>
            <a:stretch>
              <a:fillRect/>
            </a:stretch>
          </p:blipFill>
          <p:spPr bwMode="auto">
            <a:xfrm rot="16200000">
              <a:off x="240985" y="5060171"/>
              <a:ext cx="1099646" cy="1124412"/>
            </a:xfrm>
            <a:prstGeom prst="rect">
              <a:avLst/>
            </a:prstGeom>
            <a:noFill/>
          </p:spPr>
        </p:pic>
      </p:grpSp>
      <p:sp>
        <p:nvSpPr>
          <p:cNvPr id="9" name="Rectangle 8">
            <a:extLst>
              <a:ext uri="{FF2B5EF4-FFF2-40B4-BE49-F238E27FC236}">
                <a16:creationId xmlns:a16="http://schemas.microsoft.com/office/drawing/2014/main" id="{C8D574C7-1194-4815-9D2C-E80C2749FD94}"/>
              </a:ext>
            </a:extLst>
          </p:cNvPr>
          <p:cNvSpPr/>
          <p:nvPr/>
        </p:nvSpPr>
        <p:spPr>
          <a:xfrm>
            <a:off x="2467429" y="537498"/>
            <a:ext cx="7505977" cy="769441"/>
          </a:xfrm>
          <a:prstGeom prst="rect">
            <a:avLst/>
          </a:prstGeom>
          <a:ln>
            <a:solidFill>
              <a:schemeClr val="tx1"/>
            </a:solidFill>
            <a:prstDash val="solid"/>
          </a:ln>
        </p:spPr>
        <p:txBody>
          <a:bodyPr wrap="square">
            <a:spAutoFit/>
          </a:bodyPr>
          <a:lstStyle/>
          <a:p>
            <a:pPr algn="ctr"/>
            <a:r>
              <a:rPr lang="bn-IN" sz="4400" b="1" dirty="0">
                <a:latin typeface="NikoshBAN" panose="02000000000000000000" pitchFamily="2" charset="0"/>
                <a:cs typeface="NikoshBAN" panose="02000000000000000000" pitchFamily="2" charset="0"/>
              </a:rPr>
              <a:t>আমাদের আজকের পাঠ</a:t>
            </a:r>
            <a:endParaRPr lang="en-US" sz="4400" b="1" dirty="0"/>
          </a:p>
        </p:txBody>
      </p:sp>
      <p:pic>
        <p:nvPicPr>
          <p:cNvPr id="4100" name="Picture 4" descr="Mazzo di fiori colorati (Cod.108) - Fioraio Roma">
            <a:extLst>
              <a:ext uri="{FF2B5EF4-FFF2-40B4-BE49-F238E27FC236}">
                <a16:creationId xmlns:a16="http://schemas.microsoft.com/office/drawing/2014/main" id="{6CFDCDAC-678C-4365-ACE0-4BFEDB3E5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6004" y="2133563"/>
            <a:ext cx="2736167" cy="27361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0082" y="1655751"/>
            <a:ext cx="6529014" cy="3932592"/>
          </a:xfrm>
          <a:prstGeom prst="rect">
            <a:avLst/>
          </a:prstGeom>
        </p:spPr>
      </p:pic>
      <p:sp>
        <p:nvSpPr>
          <p:cNvPr id="8" name="Rectangle 7">
            <a:extLst>
              <a:ext uri="{FF2B5EF4-FFF2-40B4-BE49-F238E27FC236}">
                <a16:creationId xmlns:a16="http://schemas.microsoft.com/office/drawing/2014/main" id="{0B7B83B6-99E3-4072-8F8B-6718270E37A1}"/>
              </a:ext>
            </a:extLst>
          </p:cNvPr>
          <p:cNvSpPr/>
          <p:nvPr/>
        </p:nvSpPr>
        <p:spPr>
          <a:xfrm>
            <a:off x="3697947" y="2463132"/>
            <a:ext cx="5219113" cy="1938992"/>
          </a:xfrm>
          <a:prstGeom prst="rect">
            <a:avLst/>
          </a:prstGeom>
        </p:spPr>
        <p:txBody>
          <a:bodyPr wrap="square">
            <a:spAutoFit/>
          </a:bodyPr>
          <a:lstStyle/>
          <a:p>
            <a:pPr algn="ctr"/>
            <a:r>
              <a:rPr lang="bn-IN" sz="6000" b="1" dirty="0" smtClean="0">
                <a:solidFill>
                  <a:srgbClr val="FFFF00"/>
                </a:solidFill>
                <a:latin typeface="NikoshBAN" panose="02000000000000000000" pitchFamily="2" charset="0"/>
                <a:cs typeface="NikoshBAN" panose="02000000000000000000" pitchFamily="2" charset="0"/>
              </a:rPr>
              <a:t> </a:t>
            </a:r>
            <a:r>
              <a:rPr lang="bn-IN" sz="6000" b="1" dirty="0">
                <a:solidFill>
                  <a:srgbClr val="FFFF00"/>
                </a:solidFill>
                <a:latin typeface="NikoshBAN" panose="02000000000000000000" pitchFamily="2" charset="0"/>
                <a:cs typeface="NikoshBAN" panose="02000000000000000000" pitchFamily="2" charset="0"/>
              </a:rPr>
              <a:t>আমাদের চারপাশের শক্তিসমূহ</a:t>
            </a:r>
            <a:endParaRPr lang="en-US" sz="6000" b="1" dirty="0">
              <a:solidFill>
                <a:srgbClr val="FFFF00"/>
              </a:solidFill>
              <a:latin typeface="NikoshBAN" panose="02000000000000000000" pitchFamily="2" charset="0"/>
              <a:cs typeface="NikoshBAN" panose="02000000000000000000" pitchFamily="2" charset="0"/>
            </a:endParaRPr>
          </a:p>
        </p:txBody>
      </p:sp>
      <p:sp>
        <p:nvSpPr>
          <p:cNvPr id="7" name="Frame 6"/>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80946074"/>
      </p:ext>
    </p:extLst>
  </p:cSld>
  <p:clrMapOvr>
    <a:masterClrMapping/>
  </p:clrMapOvr>
  <mc:AlternateContent xmlns:mc="http://schemas.openxmlformats.org/markup-compatibility/2006" xmlns:p14="http://schemas.microsoft.com/office/powerpoint/2010/main">
    <mc:Choice Requires="p14">
      <p:transition spd="slow" p14:dur="225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anim calcmode="lin" valueType="num">
                                      <p:cBhvr>
                                        <p:cTn id="2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93948" y="377370"/>
            <a:ext cx="11404099" cy="6052459"/>
            <a:chOff x="0" y="0"/>
            <a:chExt cx="11887200" cy="6400800"/>
          </a:xfrm>
        </p:grpSpPr>
        <p:sp>
          <p:nvSpPr>
            <p:cNvPr id="15" name="Flowchart: Process 14"/>
            <p:cNvSpPr/>
            <p:nvPr/>
          </p:nvSpPr>
          <p:spPr>
            <a:xfrm>
              <a:off x="0" y="0"/>
              <a:ext cx="11887200" cy="6400800"/>
            </a:xfrm>
            <a:prstGeom prst="flowChartProcess">
              <a:avLst/>
            </a:prstGeom>
            <a:solidFill>
              <a:schemeClr val="bg1"/>
            </a:solidFill>
            <a:ln w="76200" cap="sq" cmpd="sng">
              <a:gradFill>
                <a:gsLst>
                  <a:gs pos="0">
                    <a:srgbClr val="000082"/>
                  </a:gs>
                  <a:gs pos="30000">
                    <a:srgbClr val="FFFF00"/>
                  </a:gs>
                  <a:gs pos="64999">
                    <a:srgbClr val="CC0099"/>
                  </a:gs>
                  <a:gs pos="89999">
                    <a:schemeClr val="accent6">
                      <a:lumMod val="75000"/>
                    </a:schemeClr>
                  </a:gs>
                  <a:gs pos="100000">
                    <a:srgbClr val="CC0099"/>
                  </a:gs>
                </a:gsLst>
                <a:lin ang="5400000" scaled="0"/>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Flowchart: Process 15"/>
            <p:cNvSpPr/>
            <p:nvPr/>
          </p:nvSpPr>
          <p:spPr>
            <a:xfrm>
              <a:off x="152400" y="152400"/>
              <a:ext cx="11582400" cy="6096000"/>
            </a:xfrm>
            <a:prstGeom prst="flowChartProcess">
              <a:avLst/>
            </a:prstGeom>
            <a:solidFill>
              <a:schemeClr val="bg1"/>
            </a:solidFill>
            <a:ln w="76200">
              <a:gradFill>
                <a:gsLst>
                  <a:gs pos="0">
                    <a:srgbClr val="000082"/>
                  </a:gs>
                  <a:gs pos="13000">
                    <a:srgbClr val="CC0099"/>
                  </a:gs>
                  <a:gs pos="28000">
                    <a:srgbClr val="FFC000"/>
                  </a:gs>
                  <a:gs pos="42999">
                    <a:srgbClr val="FFFF00"/>
                  </a:gs>
                  <a:gs pos="58000">
                    <a:srgbClr val="009900"/>
                  </a:gs>
                  <a:gs pos="72000">
                    <a:srgbClr val="CC0099"/>
                  </a:gs>
                  <a:gs pos="0">
                    <a:srgbClr val="FF99FF"/>
                  </a:gs>
                  <a:gs pos="100000">
                    <a:srgbClr val="00FF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itchFamily="18" charset="0"/>
                  <a:cs typeface="Times New Roman" pitchFamily="18" charset="0"/>
                </a:rPr>
                <a:t> </a:t>
              </a:r>
            </a:p>
          </p:txBody>
        </p:sp>
        <p:pic>
          <p:nvPicPr>
            <p:cNvPr id="17" name="Picture 11" descr="C:\Users\Rafiq\Downloads\aad.png"/>
            <p:cNvPicPr>
              <a:picLocks noChangeAspect="1" noChangeArrowheads="1"/>
            </p:cNvPicPr>
            <p:nvPr/>
          </p:nvPicPr>
          <p:blipFill>
            <a:blip r:embed="rId2"/>
            <a:srcRect/>
            <a:stretch>
              <a:fillRect/>
            </a:stretch>
          </p:blipFill>
          <p:spPr bwMode="auto">
            <a:xfrm>
              <a:off x="228600" y="228601"/>
              <a:ext cx="1124415" cy="1149740"/>
            </a:xfrm>
            <a:prstGeom prst="rect">
              <a:avLst/>
            </a:prstGeom>
            <a:noFill/>
          </p:spPr>
        </p:pic>
        <p:pic>
          <p:nvPicPr>
            <p:cNvPr id="18" name="Picture 11" descr="C:\Users\Rafiq\Downloads\aad.png"/>
            <p:cNvPicPr>
              <a:picLocks noChangeAspect="1" noChangeArrowheads="1"/>
            </p:cNvPicPr>
            <p:nvPr/>
          </p:nvPicPr>
          <p:blipFill>
            <a:blip r:embed="rId2"/>
            <a:srcRect/>
            <a:stretch>
              <a:fillRect/>
            </a:stretch>
          </p:blipFill>
          <p:spPr bwMode="auto">
            <a:xfrm rot="10800000">
              <a:off x="10394439" y="5002107"/>
              <a:ext cx="1187959" cy="1214715"/>
            </a:xfrm>
            <a:prstGeom prst="rect">
              <a:avLst/>
            </a:prstGeom>
            <a:noFill/>
          </p:spPr>
        </p:pic>
        <p:pic>
          <p:nvPicPr>
            <p:cNvPr id="19" name="Picture 11" descr="C:\Users\Rafiq\Downloads\aad.png"/>
            <p:cNvPicPr>
              <a:picLocks noChangeAspect="1" noChangeArrowheads="1"/>
            </p:cNvPicPr>
            <p:nvPr/>
          </p:nvPicPr>
          <p:blipFill>
            <a:blip r:embed="rId2"/>
            <a:srcRect/>
            <a:stretch>
              <a:fillRect/>
            </a:stretch>
          </p:blipFill>
          <p:spPr bwMode="auto">
            <a:xfrm rot="5400000">
              <a:off x="10546220" y="216565"/>
              <a:ext cx="1068765" cy="1092836"/>
            </a:xfrm>
            <a:prstGeom prst="rect">
              <a:avLst/>
            </a:prstGeom>
            <a:noFill/>
          </p:spPr>
        </p:pic>
        <p:pic>
          <p:nvPicPr>
            <p:cNvPr id="20" name="Picture 11" descr="C:\Users\Rafiq\Downloads\aad.png"/>
            <p:cNvPicPr>
              <a:picLocks noChangeAspect="1" noChangeArrowheads="1"/>
            </p:cNvPicPr>
            <p:nvPr/>
          </p:nvPicPr>
          <p:blipFill>
            <a:blip r:embed="rId2"/>
            <a:srcRect/>
            <a:stretch>
              <a:fillRect/>
            </a:stretch>
          </p:blipFill>
          <p:spPr bwMode="auto">
            <a:xfrm rot="16200000">
              <a:off x="240985" y="5060171"/>
              <a:ext cx="1099646" cy="1124412"/>
            </a:xfrm>
            <a:prstGeom prst="rect">
              <a:avLst/>
            </a:prstGeom>
            <a:noFill/>
          </p:spPr>
        </p:pic>
      </p:grpSp>
      <p:sp>
        <p:nvSpPr>
          <p:cNvPr id="3" name="Horizontal Scroll 2"/>
          <p:cNvSpPr/>
          <p:nvPr/>
        </p:nvSpPr>
        <p:spPr>
          <a:xfrm>
            <a:off x="3042139" y="648872"/>
            <a:ext cx="4937760" cy="2263140"/>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a:solidFill>
                  <a:schemeClr val="tx1"/>
                </a:solidFill>
                <a:latin typeface="NikoshBAN" panose="02000000000000000000" pitchFamily="2" charset="0"/>
                <a:cs typeface="NikoshBAN" panose="02000000000000000000" pitchFamily="2" charset="0"/>
              </a:rPr>
              <a:t> </a:t>
            </a:r>
            <a:endParaRPr lang="en-US" sz="6600" b="1" dirty="0">
              <a:solidFill>
                <a:schemeClr val="tx1"/>
              </a:solidFill>
              <a:latin typeface="NikoshBAN" panose="02000000000000000000" pitchFamily="2" charset="0"/>
              <a:cs typeface="NikoshBAN" panose="02000000000000000000" pitchFamily="2" charset="0"/>
            </a:endParaRPr>
          </a:p>
        </p:txBody>
      </p:sp>
      <p:sp>
        <p:nvSpPr>
          <p:cNvPr id="5" name="TextBox 4"/>
          <p:cNvSpPr txBox="1"/>
          <p:nvPr/>
        </p:nvSpPr>
        <p:spPr>
          <a:xfrm>
            <a:off x="1337672" y="2698055"/>
            <a:ext cx="9686557" cy="1323439"/>
          </a:xfrm>
          <a:prstGeom prst="rect">
            <a:avLst/>
          </a:prstGeom>
          <a:noFill/>
          <a:ln w="3175">
            <a:solidFill>
              <a:schemeClr val="tx1"/>
            </a:solidFill>
          </a:ln>
        </p:spPr>
        <p:txBody>
          <a:bodyPr wrap="square" rtlCol="0">
            <a:spAutoFit/>
          </a:bodyPr>
          <a:lstStyle/>
          <a:p>
            <a:r>
              <a:rPr lang="bn-IN" sz="4000" dirty="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এই পাঠ শেষে শিক্ষার্থীরা...</a:t>
            </a:r>
          </a:p>
          <a:p>
            <a:r>
              <a:rPr lang="bn-IN" sz="4000" dirty="0" smtClean="0">
                <a:latin typeface="NikoshBAN" panose="02000000000000000000" pitchFamily="2" charset="0"/>
                <a:cs typeface="NikoshBAN" panose="02000000000000000000" pitchFamily="2" charset="0"/>
              </a:rPr>
              <a:t>১৬.</a:t>
            </a:r>
            <a:r>
              <a:rPr lang="bn-IN" sz="4000" dirty="0">
                <a:latin typeface="NikoshBAN" panose="02000000000000000000" pitchFamily="2" charset="0"/>
                <a:cs typeface="NikoshBAN" panose="02000000000000000000" pitchFamily="2" charset="0"/>
              </a:rPr>
              <a:t>২</a:t>
            </a:r>
            <a:r>
              <a:rPr lang="en-US" sz="4000" dirty="0" smtClean="0">
                <a:latin typeface="NikoshBAN" panose="02000000000000000000" pitchFamily="2" charset="0"/>
                <a:cs typeface="NikoshBAN" panose="02000000000000000000" pitchFamily="2" charset="0"/>
              </a:rPr>
              <a:t>.১  </a:t>
            </a:r>
            <a:r>
              <a:rPr lang="en-US" sz="4000" dirty="0" err="1">
                <a:latin typeface="NikoshBAN" panose="02000000000000000000" pitchFamily="2" charset="0"/>
                <a:cs typeface="NikoshBAN" panose="02000000000000000000" pitchFamily="2" charset="0"/>
              </a:rPr>
              <a:t>শক্তির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বিভিন্ন</a:t>
            </a:r>
            <a:r>
              <a:rPr lang="en-US" sz="4000" dirty="0">
                <a:latin typeface="NikoshBAN" panose="02000000000000000000" pitchFamily="2" charset="0"/>
                <a:cs typeface="NikoshBAN" panose="02000000000000000000" pitchFamily="2" charset="0"/>
              </a:rPr>
              <a:t> উ</a:t>
            </a:r>
            <a:r>
              <a:rPr lang="bn-IN" sz="4000" dirty="0">
                <a:latin typeface="NikoshBAN" panose="02000000000000000000" pitchFamily="2" charset="0"/>
                <a:cs typeface="NikoshBAN" panose="02000000000000000000" pitchFamily="2" charset="0"/>
              </a:rPr>
              <a:t>ৎসের নাম বলতে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 ।</a:t>
            </a:r>
          </a:p>
        </p:txBody>
      </p:sp>
      <p:sp>
        <p:nvSpPr>
          <p:cNvPr id="2" name="Rectangle 1">
            <a:extLst>
              <a:ext uri="{FF2B5EF4-FFF2-40B4-BE49-F238E27FC236}">
                <a16:creationId xmlns:a16="http://schemas.microsoft.com/office/drawing/2014/main" id="{05387D82-65A6-4BF5-81BB-12F763644D06}"/>
              </a:ext>
            </a:extLst>
          </p:cNvPr>
          <p:cNvSpPr/>
          <p:nvPr/>
        </p:nvSpPr>
        <p:spPr>
          <a:xfrm>
            <a:off x="4364479" y="918272"/>
            <a:ext cx="3463041" cy="1107996"/>
          </a:xfrm>
          <a:prstGeom prst="rect">
            <a:avLst/>
          </a:prstGeom>
        </p:spPr>
        <p:txBody>
          <a:bodyPr wrap="square">
            <a:spAutoFit/>
          </a:bodyPr>
          <a:lstStyle/>
          <a:p>
            <a:pPr algn="ctr"/>
            <a:r>
              <a:rPr lang="bn-IN" sz="6600" b="1" dirty="0">
                <a:solidFill>
                  <a:srgbClr val="002060"/>
                </a:solidFill>
                <a:latin typeface="NikoshBAN" panose="02000000000000000000" pitchFamily="2" charset="0"/>
                <a:cs typeface="NikoshBAN" panose="02000000000000000000" pitchFamily="2" charset="0"/>
              </a:rPr>
              <a:t>শিখনফল</a:t>
            </a:r>
            <a:endParaRPr lang="en-US" dirty="0">
              <a:solidFill>
                <a:srgbClr val="002060"/>
              </a:solidFill>
            </a:endParaRPr>
          </a:p>
        </p:txBody>
      </p:sp>
      <p:sp>
        <p:nvSpPr>
          <p:cNvPr id="6" name="Frame 5"/>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986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890" y="1626772"/>
            <a:ext cx="5095875" cy="3441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1">
            <a:schemeClr val="dk1"/>
          </a:lnRef>
          <a:fillRef idx="2">
            <a:schemeClr val="dk1"/>
          </a:fillRef>
          <a:effectRef idx="1">
            <a:schemeClr val="dk1"/>
          </a:effectRef>
          <a:fontRef idx="minor">
            <a:schemeClr val="dk1"/>
          </a:fontRef>
        </p:style>
      </p:pic>
      <p:sp>
        <p:nvSpPr>
          <p:cNvPr id="5" name="TextBox 4"/>
          <p:cNvSpPr txBox="1"/>
          <p:nvPr/>
        </p:nvSpPr>
        <p:spPr>
          <a:xfrm>
            <a:off x="359229" y="5385493"/>
            <a:ext cx="11473541" cy="707886"/>
          </a:xfrm>
          <a:prstGeom prst="rect">
            <a:avLst/>
          </a:prstGeom>
          <a:noFill/>
          <a:ln>
            <a:solidFill>
              <a:schemeClr val="tx1"/>
            </a:solidFill>
            <a:prstDash val="dash"/>
          </a:ln>
        </p:spPr>
        <p:txBody>
          <a:bodyPr wrap="square" rtlCol="0">
            <a:spAutoFit/>
          </a:bodyPr>
          <a:lstStyle/>
          <a:p>
            <a:pPr algn="ctr"/>
            <a:r>
              <a:rPr lang="bn-IN" sz="40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কোনো কিছু করার সামর্থ্যই হলো শক্তি। আমরা সকল কাজেই শক্তি ব্যবহার করি।</a:t>
            </a:r>
            <a:endParaRPr lang="en-US" sz="3600" dirty="0">
              <a:latin typeface="NikoshBAN" panose="02000000000000000000" pitchFamily="2" charset="0"/>
              <a:cs typeface="NikoshBAN" panose="02000000000000000000" pitchFamily="2" charset="0"/>
            </a:endParaRPr>
          </a:p>
        </p:txBody>
      </p:sp>
      <p:sp>
        <p:nvSpPr>
          <p:cNvPr id="6" name="Frame 5"/>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3"/>
          <a:stretch>
            <a:fillRect/>
          </a:stretch>
        </p:blipFill>
        <p:spPr>
          <a:xfrm>
            <a:off x="1364343" y="1626773"/>
            <a:ext cx="4165599" cy="3441700"/>
          </a:xfrm>
          <a:prstGeom prst="rect">
            <a:avLst/>
          </a:prstGeom>
          <a:ln w="38100">
            <a:solidFill>
              <a:schemeClr val="tx1"/>
            </a:solidFill>
          </a:ln>
        </p:spPr>
      </p:pic>
      <p:sp>
        <p:nvSpPr>
          <p:cNvPr id="9" name="TextBox 8"/>
          <p:cNvSpPr txBox="1"/>
          <p:nvPr/>
        </p:nvSpPr>
        <p:spPr>
          <a:xfrm>
            <a:off x="1248228" y="636030"/>
            <a:ext cx="9838871" cy="646331"/>
          </a:xfrm>
          <a:prstGeom prst="rect">
            <a:avLst/>
          </a:prstGeom>
          <a:noFill/>
          <a:ln>
            <a:solidFill>
              <a:schemeClr val="tx1"/>
            </a:solidFill>
            <a:prstDash val="dash"/>
          </a:ln>
        </p:spPr>
        <p:txBody>
          <a:bodyPr wrap="square" rtlCol="0">
            <a:spAutoFit/>
          </a:bodyPr>
          <a:lstStyle/>
          <a:p>
            <a:pPr algn="ctr"/>
            <a:r>
              <a:rPr lang="en-US" sz="3600" spc="50"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ছবিগুলো</a:t>
            </a:r>
            <a:r>
              <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3600" spc="50"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মনোযোগ</a:t>
            </a:r>
            <a:r>
              <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3600" spc="50"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দিয়ে</a:t>
            </a:r>
            <a:r>
              <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3600" spc="50"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দেখ</a:t>
            </a:r>
            <a:endPar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2" name="TextBox 1"/>
          <p:cNvSpPr txBox="1"/>
          <p:nvPr/>
        </p:nvSpPr>
        <p:spPr>
          <a:xfrm>
            <a:off x="1461620" y="5257158"/>
            <a:ext cx="9439837" cy="646331"/>
          </a:xfrm>
          <a:prstGeom prst="rect">
            <a:avLst/>
          </a:prstGeom>
          <a:noFill/>
        </p:spPr>
        <p:txBody>
          <a:bodyPr wrap="square" rtlCol="0">
            <a:spAutoFit/>
          </a:bodyPr>
          <a:lstStyle/>
          <a:p>
            <a:pPr algn="ctr"/>
            <a:r>
              <a:rPr lang="en-US" sz="3600" spc="50"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ছবিতে</a:t>
            </a:r>
            <a:r>
              <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3600" spc="50"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তারা</a:t>
            </a:r>
            <a:r>
              <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3600" spc="50"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কী</a:t>
            </a:r>
            <a:r>
              <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3600" spc="50" dirty="0" err="1"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করছে</a:t>
            </a:r>
            <a:r>
              <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p>
        </p:txBody>
      </p:sp>
      <p:sp>
        <p:nvSpPr>
          <p:cNvPr id="4" name="TextBox 3"/>
          <p:cNvSpPr txBox="1"/>
          <p:nvPr/>
        </p:nvSpPr>
        <p:spPr>
          <a:xfrm>
            <a:off x="1289313" y="5291601"/>
            <a:ext cx="9784452" cy="646331"/>
          </a:xfrm>
          <a:prstGeom prst="rect">
            <a:avLst/>
          </a:prstGeom>
          <a:noFill/>
        </p:spPr>
        <p:txBody>
          <a:bodyPr wrap="square" rtlCol="0">
            <a:spAutoFit/>
          </a:bodyPr>
          <a:lstStyle/>
          <a:p>
            <a:pPr algn="ctr"/>
            <a:r>
              <a:rPr lang="bn-IN"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একাজগুলো করতে কিসের প্রয়োজন?</a:t>
            </a:r>
            <a:endPar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10" name="TextBox 9"/>
          <p:cNvSpPr txBox="1"/>
          <p:nvPr/>
        </p:nvSpPr>
        <p:spPr>
          <a:xfrm>
            <a:off x="1289313" y="5291601"/>
            <a:ext cx="9784452" cy="830997"/>
          </a:xfrm>
          <a:prstGeom prst="rect">
            <a:avLst/>
          </a:prstGeom>
          <a:noFill/>
          <a:ln>
            <a:solidFill>
              <a:schemeClr val="tx1"/>
            </a:solidFill>
            <a:prstDash val="dash"/>
          </a:ln>
        </p:spPr>
        <p:txBody>
          <a:bodyPr wrap="square" rtlCol="0">
            <a:spAutoFit/>
          </a:bodyPr>
          <a:lstStyle/>
          <a:p>
            <a:pPr algn="ctr"/>
            <a:r>
              <a:rPr lang="bn-IN" sz="4800" spc="50" dirty="0" smtClean="0">
                <a:ln w="0"/>
                <a:solidFill>
                  <a:srgbClr val="C0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শক্তির প্রয়োজন।</a:t>
            </a:r>
            <a:endParaRPr lang="en-US" sz="4800" spc="50" dirty="0" smtClean="0">
              <a:ln w="0"/>
              <a:solidFill>
                <a:srgbClr val="C0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1157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grpId="1" nodeType="clickEffect">
                                  <p:stCondLst>
                                    <p:cond delay="0"/>
                                  </p:stCondLst>
                                  <p:childTnLst>
                                    <p:anim calcmode="lin" valueType="num">
                                      <p:cBhvr>
                                        <p:cTn id="18" dur="500"/>
                                        <p:tgtEl>
                                          <p:spTgt spid="2"/>
                                        </p:tgtEl>
                                        <p:attrNameLst>
                                          <p:attrName>ppt_w</p:attrName>
                                        </p:attrNameLst>
                                      </p:cBhvr>
                                      <p:tavLst>
                                        <p:tav tm="0">
                                          <p:val>
                                            <p:strVal val="ppt_w"/>
                                          </p:val>
                                        </p:tav>
                                        <p:tav tm="100000">
                                          <p:val>
                                            <p:fltVal val="0"/>
                                          </p:val>
                                        </p:tav>
                                      </p:tavLst>
                                    </p:anim>
                                    <p:anim calcmode="lin" valueType="num">
                                      <p:cBhvr>
                                        <p:cTn id="19" dur="500"/>
                                        <p:tgtEl>
                                          <p:spTgt spid="2"/>
                                        </p:tgtEl>
                                        <p:attrNameLst>
                                          <p:attrName>ppt_h</p:attrName>
                                        </p:attrNameLst>
                                      </p:cBhvr>
                                      <p:tavLst>
                                        <p:tav tm="0">
                                          <p:val>
                                            <p:strVal val="ppt_h"/>
                                          </p:val>
                                        </p:tav>
                                        <p:tav tm="100000">
                                          <p:val>
                                            <p:fltVal val="0"/>
                                          </p:val>
                                        </p:tav>
                                      </p:tavLst>
                                    </p:anim>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xit" presetSubtype="1" fill="hold" grpId="1" nodeType="clickEffect">
                                  <p:stCondLst>
                                    <p:cond delay="0"/>
                                  </p:stCondLst>
                                  <p:childTnLst>
                                    <p:animEffect transition="out" filter="wipe(up)">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xit" presetSubtype="32" fill="hold" grpId="1" nodeType="clickEffect">
                                  <p:stCondLst>
                                    <p:cond delay="0"/>
                                  </p:stCondLst>
                                  <p:childTnLst>
                                    <p:anim calcmode="lin" valueType="num">
                                      <p:cBhvr>
                                        <p:cTn id="41" dur="500"/>
                                        <p:tgtEl>
                                          <p:spTgt spid="10"/>
                                        </p:tgtEl>
                                        <p:attrNameLst>
                                          <p:attrName>ppt_w</p:attrName>
                                        </p:attrNameLst>
                                      </p:cBhvr>
                                      <p:tavLst>
                                        <p:tav tm="0">
                                          <p:val>
                                            <p:strVal val="ppt_w"/>
                                          </p:val>
                                        </p:tav>
                                        <p:tav tm="100000">
                                          <p:val>
                                            <p:fltVal val="0"/>
                                          </p:val>
                                        </p:tav>
                                      </p:tavLst>
                                    </p:anim>
                                    <p:anim calcmode="lin" valueType="num">
                                      <p:cBhvr>
                                        <p:cTn id="42" dur="500"/>
                                        <p:tgtEl>
                                          <p:spTgt spid="10"/>
                                        </p:tgtEl>
                                        <p:attrNameLst>
                                          <p:attrName>ppt_h</p:attrName>
                                        </p:attrNameLst>
                                      </p:cBhvr>
                                      <p:tavLst>
                                        <p:tav tm="0">
                                          <p:val>
                                            <p:strVal val="ppt_h"/>
                                          </p:val>
                                        </p:tav>
                                        <p:tav tm="100000">
                                          <p:val>
                                            <p:fltVal val="0"/>
                                          </p:val>
                                        </p:tav>
                                      </p:tavLst>
                                    </p:anim>
                                    <p:set>
                                      <p:cBhvr>
                                        <p:cTn id="43" dur="1" fill="hold">
                                          <p:stCondLst>
                                            <p:cond delay="499"/>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edge">
                                      <p:cBhvr>
                                        <p:cTn id="4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p:bldP spid="2" grpId="1"/>
      <p:bldP spid="4" grpId="0"/>
      <p:bldP spid="4" grpId="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5657" y="275725"/>
            <a:ext cx="11580683" cy="6226676"/>
            <a:chOff x="0" y="0"/>
            <a:chExt cx="11887200" cy="6400800"/>
          </a:xfrm>
        </p:grpSpPr>
        <p:sp>
          <p:nvSpPr>
            <p:cNvPr id="14" name="Flowchart: Process 13"/>
            <p:cNvSpPr/>
            <p:nvPr/>
          </p:nvSpPr>
          <p:spPr>
            <a:xfrm>
              <a:off x="0" y="0"/>
              <a:ext cx="11887200" cy="6400800"/>
            </a:xfrm>
            <a:prstGeom prst="flowChartProcess">
              <a:avLst/>
            </a:prstGeom>
            <a:solidFill>
              <a:schemeClr val="bg1"/>
            </a:solidFill>
            <a:ln w="76200" cap="sq" cmpd="sng">
              <a:gradFill>
                <a:gsLst>
                  <a:gs pos="0">
                    <a:srgbClr val="000082"/>
                  </a:gs>
                  <a:gs pos="30000">
                    <a:srgbClr val="FFFF00"/>
                  </a:gs>
                  <a:gs pos="64999">
                    <a:srgbClr val="CC0099"/>
                  </a:gs>
                  <a:gs pos="89999">
                    <a:schemeClr val="accent6">
                      <a:lumMod val="75000"/>
                    </a:schemeClr>
                  </a:gs>
                  <a:gs pos="100000">
                    <a:srgbClr val="CC0099"/>
                  </a:gs>
                </a:gsLst>
                <a:lin ang="5400000" scaled="0"/>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lowchart: Process 14"/>
            <p:cNvSpPr/>
            <p:nvPr/>
          </p:nvSpPr>
          <p:spPr>
            <a:xfrm>
              <a:off x="152400" y="152400"/>
              <a:ext cx="11582400" cy="6096000"/>
            </a:xfrm>
            <a:prstGeom prst="flowChartProcess">
              <a:avLst/>
            </a:prstGeom>
            <a:solidFill>
              <a:schemeClr val="bg1"/>
            </a:solidFill>
            <a:ln w="76200">
              <a:gradFill>
                <a:gsLst>
                  <a:gs pos="0">
                    <a:srgbClr val="000082"/>
                  </a:gs>
                  <a:gs pos="13000">
                    <a:srgbClr val="CC0099"/>
                  </a:gs>
                  <a:gs pos="28000">
                    <a:srgbClr val="FFC000"/>
                  </a:gs>
                  <a:gs pos="42999">
                    <a:srgbClr val="FFFF00"/>
                  </a:gs>
                  <a:gs pos="58000">
                    <a:srgbClr val="009900"/>
                  </a:gs>
                  <a:gs pos="72000">
                    <a:srgbClr val="CC0099"/>
                  </a:gs>
                  <a:gs pos="0">
                    <a:srgbClr val="FF99FF"/>
                  </a:gs>
                  <a:gs pos="100000">
                    <a:srgbClr val="00FF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itchFamily="18" charset="0"/>
                  <a:cs typeface="Times New Roman" pitchFamily="18" charset="0"/>
                </a:rPr>
                <a:t> </a:t>
              </a:r>
            </a:p>
          </p:txBody>
        </p:sp>
        <p:pic>
          <p:nvPicPr>
            <p:cNvPr id="16" name="Picture 11" descr="C:\Users\Rafiq\Downloads\aad.png"/>
            <p:cNvPicPr>
              <a:picLocks noChangeAspect="1" noChangeArrowheads="1"/>
            </p:cNvPicPr>
            <p:nvPr/>
          </p:nvPicPr>
          <p:blipFill>
            <a:blip r:embed="rId2"/>
            <a:srcRect/>
            <a:stretch>
              <a:fillRect/>
            </a:stretch>
          </p:blipFill>
          <p:spPr bwMode="auto">
            <a:xfrm>
              <a:off x="228600" y="228601"/>
              <a:ext cx="1124415" cy="1149740"/>
            </a:xfrm>
            <a:prstGeom prst="rect">
              <a:avLst/>
            </a:prstGeom>
            <a:noFill/>
          </p:spPr>
        </p:pic>
        <p:pic>
          <p:nvPicPr>
            <p:cNvPr id="17" name="Picture 11" descr="C:\Users\Rafiq\Downloads\aad.png"/>
            <p:cNvPicPr>
              <a:picLocks noChangeAspect="1" noChangeArrowheads="1"/>
            </p:cNvPicPr>
            <p:nvPr/>
          </p:nvPicPr>
          <p:blipFill>
            <a:blip r:embed="rId2"/>
            <a:srcRect/>
            <a:stretch>
              <a:fillRect/>
            </a:stretch>
          </p:blipFill>
          <p:spPr bwMode="auto">
            <a:xfrm rot="10800000">
              <a:off x="10394439" y="5002107"/>
              <a:ext cx="1187959" cy="1214715"/>
            </a:xfrm>
            <a:prstGeom prst="rect">
              <a:avLst/>
            </a:prstGeom>
            <a:noFill/>
          </p:spPr>
        </p:pic>
        <p:pic>
          <p:nvPicPr>
            <p:cNvPr id="18" name="Picture 11" descr="C:\Users\Rafiq\Downloads\aad.png"/>
            <p:cNvPicPr>
              <a:picLocks noChangeAspect="1" noChangeArrowheads="1"/>
            </p:cNvPicPr>
            <p:nvPr/>
          </p:nvPicPr>
          <p:blipFill>
            <a:blip r:embed="rId2"/>
            <a:srcRect/>
            <a:stretch>
              <a:fillRect/>
            </a:stretch>
          </p:blipFill>
          <p:spPr bwMode="auto">
            <a:xfrm rot="5400000">
              <a:off x="10546220" y="216565"/>
              <a:ext cx="1068765" cy="1092836"/>
            </a:xfrm>
            <a:prstGeom prst="rect">
              <a:avLst/>
            </a:prstGeom>
            <a:noFill/>
          </p:spPr>
        </p:pic>
        <p:pic>
          <p:nvPicPr>
            <p:cNvPr id="19" name="Picture 11" descr="C:\Users\Rafiq\Downloads\aad.png"/>
            <p:cNvPicPr>
              <a:picLocks noChangeAspect="1" noChangeArrowheads="1"/>
            </p:cNvPicPr>
            <p:nvPr/>
          </p:nvPicPr>
          <p:blipFill>
            <a:blip r:embed="rId2"/>
            <a:srcRect/>
            <a:stretch>
              <a:fillRect/>
            </a:stretch>
          </p:blipFill>
          <p:spPr bwMode="auto">
            <a:xfrm rot="16200000">
              <a:off x="240985" y="5060171"/>
              <a:ext cx="1099646" cy="1124412"/>
            </a:xfrm>
            <a:prstGeom prst="rect">
              <a:avLst/>
            </a:prstGeom>
            <a:noFill/>
          </p:spPr>
        </p:pic>
      </p:grpSp>
      <p:sp>
        <p:nvSpPr>
          <p:cNvPr id="2" name="Frame 1"/>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59657" y="203200"/>
            <a:ext cx="11872686" cy="6473371"/>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483429" y="552442"/>
            <a:ext cx="5138057" cy="707886"/>
          </a:xfrm>
          <a:prstGeom prst="rect">
            <a:avLst/>
          </a:prstGeom>
          <a:noFill/>
          <a:ln>
            <a:solidFill>
              <a:schemeClr val="tx1"/>
            </a:solidFill>
            <a:prstDash val="dash"/>
          </a:ln>
        </p:spPr>
        <p:txBody>
          <a:bodyPr wrap="square" rtlCol="0">
            <a:spAutoFit/>
          </a:bodyPr>
          <a:lstStyle/>
          <a:p>
            <a:pPr algn="ctr"/>
            <a:r>
              <a:rPr lang="bn-IN" sz="4000" b="1"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একক কাজ</a:t>
            </a:r>
            <a:endParaRPr lang="en-US" sz="4000" b="1"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4180" b="16191"/>
          <a:stretch/>
        </p:blipFill>
        <p:spPr>
          <a:xfrm>
            <a:off x="4686699" y="1531703"/>
            <a:ext cx="2818601" cy="33885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3483429" y="5237771"/>
            <a:ext cx="5138057" cy="646331"/>
          </a:xfrm>
          <a:prstGeom prst="rect">
            <a:avLst/>
          </a:prstGeom>
          <a:noFill/>
          <a:ln>
            <a:solidFill>
              <a:schemeClr val="tx1"/>
            </a:solidFill>
            <a:prstDash val="dash"/>
          </a:ln>
        </p:spPr>
        <p:txBody>
          <a:bodyPr wrap="square" rtlCol="0">
            <a:spAutoFit/>
          </a:bodyPr>
          <a:lstStyle/>
          <a:p>
            <a:pPr algn="ctr"/>
            <a:r>
              <a:rPr lang="bn-IN" sz="3600" b="1"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 শক্তি কী?</a:t>
            </a:r>
            <a:endParaRPr lang="en-US" sz="3600" b="1"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47320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8316470">
            <a:off x="-453991" y="2379315"/>
            <a:ext cx="3774506" cy="584775"/>
          </a:xfrm>
          <a:prstGeom prst="rect">
            <a:avLst/>
          </a:prstGeom>
          <a:noFill/>
        </p:spPr>
        <p:txBody>
          <a:bodyPr wrap="square" rtlCol="0">
            <a:spAutoFit/>
          </a:bodyPr>
          <a:lstStyle/>
          <a:p>
            <a:pPr algn="ctr"/>
            <a:r>
              <a:rPr lang="bn-IN" sz="3200" dirty="0">
                <a:latin typeface="NikoshBAN" panose="02000000000000000000" pitchFamily="2" charset="0"/>
                <a:cs typeface="NikoshBAN" panose="02000000000000000000" pitchFamily="2" charset="0"/>
              </a:rPr>
              <a:t>   ছবিতে কি দেখতে পাচ্ছ?</a:t>
            </a:r>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639" y="460898"/>
            <a:ext cx="3893576" cy="2170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343" y="431870"/>
            <a:ext cx="3924106" cy="2216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2374" y="2787237"/>
            <a:ext cx="3924106" cy="2170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Frame 8"/>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159657" y="188686"/>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493487" y="5038606"/>
            <a:ext cx="11248570" cy="1569660"/>
          </a:xfrm>
          <a:prstGeom prst="rect">
            <a:avLst/>
          </a:prstGeom>
          <a:noFill/>
          <a:ln>
            <a:solidFill>
              <a:schemeClr val="tx1"/>
            </a:solidFill>
            <a:prstDash val="dash"/>
          </a:ln>
        </p:spPr>
        <p:txBody>
          <a:bodyPr wrap="square" rtlCol="0">
            <a:spAutoFit/>
          </a:bodyPr>
          <a:lstStyle/>
          <a:p>
            <a:pPr algn="ctr"/>
            <a:r>
              <a:rPr lang="bn-IN" sz="32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পায়ে হেঁটে স্কুলে যেতে এবং সাইকেল চালাতে আমরা শক্তি ব্যবহার করি। খাবার রান্না করতে কিংবা কম্পিউটার চালাতে আমাদের শক্তির প্রয়োজন। শক্তি ব্যবহার করেই গাড়ি চলে। শক্তি কোন কিছুর রুপ বা অবস্থানের পরিবর্তন করতে পারে।</a:t>
            </a:r>
            <a:endParaRPr lang="en-US" sz="32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a:blip r:embed="rId5"/>
          <a:stretch>
            <a:fillRect/>
          </a:stretch>
        </p:blipFill>
        <p:spPr>
          <a:xfrm>
            <a:off x="6955078" y="2781649"/>
            <a:ext cx="3939371" cy="2188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89113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192000" cy="6865304"/>
          </a:xfrm>
          <a:prstGeom prst="frame">
            <a:avLst>
              <a:gd name="adj1" fmla="val 25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161530" y="188709"/>
            <a:ext cx="11872686" cy="6487885"/>
          </a:xfrm>
          <a:prstGeom prst="frame">
            <a:avLst>
              <a:gd name="adj1" fmla="val 1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rotWithShape="1">
          <a:blip r:embed="rId2"/>
          <a:srcRect l="12780" r="15253"/>
          <a:stretch/>
        </p:blipFill>
        <p:spPr>
          <a:xfrm>
            <a:off x="6213985" y="1671581"/>
            <a:ext cx="2581671" cy="2156860"/>
          </a:xfrm>
          <a:prstGeom prst="rect">
            <a:avLst/>
          </a:prstGeom>
          <a:ln w="3175">
            <a:solidFill>
              <a:schemeClr val="tx1"/>
            </a:solidFill>
          </a:ln>
        </p:spPr>
      </p:pic>
      <p:pic>
        <p:nvPicPr>
          <p:cNvPr id="3" name="Picture 2"/>
          <p:cNvPicPr>
            <a:picLocks noChangeAspect="1"/>
          </p:cNvPicPr>
          <p:nvPr/>
        </p:nvPicPr>
        <p:blipFill>
          <a:blip r:embed="rId3"/>
          <a:stretch>
            <a:fillRect/>
          </a:stretch>
        </p:blipFill>
        <p:spPr>
          <a:xfrm>
            <a:off x="9366835" y="1671581"/>
            <a:ext cx="1930401" cy="2160190"/>
          </a:xfrm>
          <a:prstGeom prst="rect">
            <a:avLst/>
          </a:prstGeom>
          <a:ln w="3175">
            <a:solidFill>
              <a:schemeClr val="tx1"/>
            </a:solidFill>
          </a:ln>
        </p:spPr>
      </p:pic>
      <p:sp>
        <p:nvSpPr>
          <p:cNvPr id="4" name="TextBox 3"/>
          <p:cNvSpPr txBox="1"/>
          <p:nvPr/>
        </p:nvSpPr>
        <p:spPr>
          <a:xfrm>
            <a:off x="1036669" y="468923"/>
            <a:ext cx="10260568" cy="646331"/>
          </a:xfrm>
          <a:prstGeom prst="rect">
            <a:avLst/>
          </a:prstGeom>
          <a:solidFill>
            <a:schemeClr val="accent4">
              <a:lumMod val="40000"/>
              <a:lumOff val="60000"/>
            </a:schemeClr>
          </a:solidFill>
          <a:ln w="19050">
            <a:solidFill>
              <a:schemeClr val="tx1"/>
            </a:solidFill>
          </a:ln>
        </p:spPr>
        <p:txBody>
          <a:bodyPr wrap="square" rtlCol="0">
            <a:spAutoFit/>
          </a:bodyPr>
          <a:lstStyle/>
          <a:p>
            <a:pPr algn="ctr"/>
            <a:r>
              <a:rPr lang="bn-IN"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বিদ্যুৎ শক্তি</a:t>
            </a:r>
            <a:endPar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257" y="1671581"/>
            <a:ext cx="2034549" cy="2150868"/>
          </a:xfrm>
          <a:prstGeom prst="rect">
            <a:avLst/>
          </a:prstGeom>
          <a:ln w="3175">
            <a:solidFill>
              <a:schemeClr val="tx1"/>
            </a:solidFill>
          </a:ln>
        </p:spPr>
      </p:pic>
      <p:sp>
        <p:nvSpPr>
          <p:cNvPr id="5" name="TextBox 4"/>
          <p:cNvSpPr txBox="1"/>
          <p:nvPr/>
        </p:nvSpPr>
        <p:spPr>
          <a:xfrm>
            <a:off x="6258786" y="4123623"/>
            <a:ext cx="2536870" cy="646331"/>
          </a:xfrm>
          <a:prstGeom prst="rect">
            <a:avLst/>
          </a:prstGeom>
          <a:noFill/>
          <a:ln>
            <a:solidFill>
              <a:schemeClr val="tx1"/>
            </a:solidFill>
            <a:prstDash val="dash"/>
          </a:ln>
        </p:spPr>
        <p:txBody>
          <a:bodyPr wrap="square" rtlCol="0">
            <a:spAutoFit/>
          </a:bodyPr>
          <a:lstStyle/>
          <a:p>
            <a:pPr algn="ctr"/>
            <a:r>
              <a:rPr lang="bn-IN"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টেলিভিশন</a:t>
            </a:r>
            <a:endPar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17" name="TextBox 16"/>
          <p:cNvSpPr txBox="1"/>
          <p:nvPr/>
        </p:nvSpPr>
        <p:spPr>
          <a:xfrm>
            <a:off x="758371" y="4070979"/>
            <a:ext cx="2559825" cy="646331"/>
          </a:xfrm>
          <a:prstGeom prst="rect">
            <a:avLst/>
          </a:prstGeom>
          <a:noFill/>
          <a:ln>
            <a:solidFill>
              <a:schemeClr val="tx1"/>
            </a:solidFill>
            <a:prstDash val="dash"/>
          </a:ln>
        </p:spPr>
        <p:txBody>
          <a:bodyPr wrap="square" rtlCol="0">
            <a:spAutoFit/>
          </a:bodyPr>
          <a:lstStyle/>
          <a:p>
            <a:r>
              <a:rPr lang="bn-IN"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বৈদ্যুতিক বাতি</a:t>
            </a:r>
            <a:endPar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18" name="TextBox 17"/>
          <p:cNvSpPr txBox="1"/>
          <p:nvPr/>
        </p:nvSpPr>
        <p:spPr>
          <a:xfrm>
            <a:off x="3608257" y="4105826"/>
            <a:ext cx="2034549" cy="646331"/>
          </a:xfrm>
          <a:prstGeom prst="rect">
            <a:avLst/>
          </a:prstGeom>
          <a:noFill/>
          <a:ln>
            <a:solidFill>
              <a:schemeClr val="tx1"/>
            </a:solidFill>
            <a:prstDash val="dash"/>
          </a:ln>
        </p:spPr>
        <p:txBody>
          <a:bodyPr wrap="square" rtlCol="0">
            <a:spAutoFit/>
          </a:bodyPr>
          <a:lstStyle/>
          <a:p>
            <a:pPr algn="ctr"/>
            <a:r>
              <a:rPr lang="bn-IN"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পাখা</a:t>
            </a:r>
            <a:endPar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19" name="TextBox 18"/>
          <p:cNvSpPr txBox="1"/>
          <p:nvPr/>
        </p:nvSpPr>
        <p:spPr>
          <a:xfrm>
            <a:off x="9091406" y="4123623"/>
            <a:ext cx="2728686" cy="646331"/>
          </a:xfrm>
          <a:prstGeom prst="rect">
            <a:avLst/>
          </a:prstGeom>
          <a:noFill/>
          <a:ln>
            <a:solidFill>
              <a:schemeClr val="tx1"/>
            </a:solidFill>
            <a:prstDash val="dash"/>
          </a:ln>
        </p:spPr>
        <p:txBody>
          <a:bodyPr wrap="square" rtlCol="0">
            <a:spAutoFit/>
          </a:bodyPr>
          <a:lstStyle/>
          <a:p>
            <a:pPr algn="ctr"/>
            <a:r>
              <a:rPr lang="bn-IN"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ওয়াশিং মেশিন</a:t>
            </a:r>
            <a:endPar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20" name="TextBox 19"/>
          <p:cNvSpPr txBox="1"/>
          <p:nvPr/>
        </p:nvSpPr>
        <p:spPr>
          <a:xfrm>
            <a:off x="1048432" y="5159177"/>
            <a:ext cx="10294708" cy="1200329"/>
          </a:xfrm>
          <a:prstGeom prst="rect">
            <a:avLst/>
          </a:prstGeom>
          <a:noFill/>
          <a:ln>
            <a:solidFill>
              <a:schemeClr val="tx1"/>
            </a:solidFill>
            <a:prstDash val="dash"/>
          </a:ln>
        </p:spPr>
        <p:txBody>
          <a:bodyPr wrap="square" rtlCol="0">
            <a:spAutoFit/>
          </a:bodyPr>
          <a:lstStyle/>
          <a:p>
            <a:pPr algn="ctr"/>
            <a:r>
              <a:rPr lang="bn-IN"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rPr>
              <a:t>বৈদ্যুতিক বাতি এবং পাখা, টেলিভিশন, ওয়াশিং মেশিন ইত্যাদি চালাতে এই শক্তি ব্যবহৃত হয়।</a:t>
            </a:r>
            <a:endParaRPr lang="en-US" sz="3600" spc="50" dirty="0" smtClean="0">
              <a:ln w="0"/>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pic>
        <p:nvPicPr>
          <p:cNvPr id="21" name="Picture 20"/>
          <p:cNvPicPr>
            <a:picLocks noChangeAspect="1"/>
          </p:cNvPicPr>
          <p:nvPr/>
        </p:nvPicPr>
        <p:blipFill>
          <a:blip r:embed="rId5"/>
          <a:stretch>
            <a:fillRect/>
          </a:stretch>
        </p:blipFill>
        <p:spPr>
          <a:xfrm>
            <a:off x="1036668" y="1556912"/>
            <a:ext cx="1836482" cy="2265538"/>
          </a:xfrm>
          <a:prstGeom prst="rect">
            <a:avLst/>
          </a:prstGeom>
          <a:ln w="3175">
            <a:solidFill>
              <a:schemeClr val="tx1"/>
            </a:solidFill>
          </a:ln>
        </p:spPr>
      </p:pic>
    </p:spTree>
    <p:extLst>
      <p:ext uri="{BB962C8B-B14F-4D97-AF65-F5344CB8AC3E}">
        <p14:creationId xmlns:p14="http://schemas.microsoft.com/office/powerpoint/2010/main" val="1168222382"/>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down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trips(down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36" dur="1000" fill="hold"/>
                                        <p:tgtEl>
                                          <p:spTgt spid="20"/>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b="1" spc="50" dirty="0" smtClean="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547</Words>
  <Application>Microsoft Office PowerPoint</Application>
  <PresentationFormat>Widescreen</PresentationFormat>
  <Paragraphs>99</Paragraphs>
  <Slides>21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NikoshBAN</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bijay</dc:creator>
  <cp:lastModifiedBy>dell</cp:lastModifiedBy>
  <cp:revision>47</cp:revision>
  <dcterms:created xsi:type="dcterms:W3CDTF">2020-06-04T16:26:47Z</dcterms:created>
  <dcterms:modified xsi:type="dcterms:W3CDTF">2020-06-12T23:32:13Z</dcterms:modified>
</cp:coreProperties>
</file>