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2"/>
  </p:notesMasterIdLst>
  <p:sldIdLst>
    <p:sldId id="304" r:id="rId3"/>
    <p:sldId id="301" r:id="rId4"/>
    <p:sldId id="285" r:id="rId5"/>
    <p:sldId id="286" r:id="rId6"/>
    <p:sldId id="287" r:id="rId7"/>
    <p:sldId id="269" r:id="rId8"/>
    <p:sldId id="281" r:id="rId9"/>
    <p:sldId id="258" r:id="rId10"/>
    <p:sldId id="259" r:id="rId11"/>
    <p:sldId id="278" r:id="rId12"/>
    <p:sldId id="270" r:id="rId13"/>
    <p:sldId id="272" r:id="rId14"/>
    <p:sldId id="273" r:id="rId15"/>
    <p:sldId id="279" r:id="rId16"/>
    <p:sldId id="274" r:id="rId17"/>
    <p:sldId id="275" r:id="rId18"/>
    <p:sldId id="276" r:id="rId19"/>
    <p:sldId id="277" r:id="rId20"/>
    <p:sldId id="30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3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5.wmf"/><Relationship Id="rId4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582D5-4CE5-4D01-BA5F-F4F89E86DE57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8C908-46CC-4EE5-AD30-286722BCE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210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FA1D-AD12-4A1C-A736-07AD09953DE2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4462-6FD2-4E52-96C4-A382B08C03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54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FA1D-AD12-4A1C-A736-07AD09953DE2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4462-6FD2-4E52-96C4-A382B08C03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24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FA1D-AD12-4A1C-A736-07AD09953DE2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4462-6FD2-4E52-96C4-A382B08C03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51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FA1D-AD12-4A1C-A736-07AD09953DE2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4462-6FD2-4E52-96C4-A382B08C03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35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FA1D-AD12-4A1C-A736-07AD09953DE2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4462-6FD2-4E52-96C4-A382B08C03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7543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FA1D-AD12-4A1C-A736-07AD09953DE2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4462-6FD2-4E52-96C4-A382B08C03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71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FA1D-AD12-4A1C-A736-07AD09953DE2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4462-6FD2-4E52-96C4-A382B08C03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917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FA1D-AD12-4A1C-A736-07AD09953DE2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4462-6FD2-4E52-96C4-A382B08C03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99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FA1D-AD12-4A1C-A736-07AD09953DE2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4462-6FD2-4E52-96C4-A382B08C03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251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FA1D-AD12-4A1C-A736-07AD09953DE2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4462-6FD2-4E52-96C4-A382B08C03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6962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FA1D-AD12-4A1C-A736-07AD09953DE2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4462-6FD2-4E52-96C4-A382B08C03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545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8FA1D-AD12-4A1C-A736-07AD09953DE2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04462-6FD2-4E52-96C4-A382B08C03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68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image" Target="../media/image7.wmf"/><Relationship Id="rId3" Type="http://schemas.openxmlformats.org/officeDocument/2006/relationships/image" Target="../media/image3.jpeg"/><Relationship Id="rId7" Type="http://schemas.openxmlformats.org/officeDocument/2006/relationships/oleObject" Target="../embeddings/oleObject2.bin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6.wmf"/><Relationship Id="rId4" Type="http://schemas.openxmlformats.org/officeDocument/2006/relationships/image" Target="../media/image8.jpeg"/><Relationship Id="rId9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2.jpeg"/><Relationship Id="rId3" Type="http://schemas.openxmlformats.org/officeDocument/2006/relationships/image" Target="../media/image3.jpeg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6.bin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9.bin"/><Relationship Id="rId4" Type="http://schemas.openxmlformats.org/officeDocument/2006/relationships/image" Target="../media/image8.jpeg"/><Relationship Id="rId9" Type="http://schemas.openxmlformats.org/officeDocument/2006/relationships/image" Target="../media/image9.wmf"/><Relationship Id="rId1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8F3C943-ED42-4CF5-B7EE-60C1B3A3B8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6F594E8-AA4A-4684-958E-BA001B99C3C1}"/>
              </a:ext>
            </a:extLst>
          </p:cNvPr>
          <p:cNvSpPr/>
          <p:nvPr/>
        </p:nvSpPr>
        <p:spPr>
          <a:xfrm>
            <a:off x="690168" y="1600200"/>
            <a:ext cx="7763664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239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BD" sz="1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504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6505" y="60124"/>
            <a:ext cx="4953000" cy="110799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6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করি</a:t>
            </a:r>
            <a:endParaRPr lang="en-US" sz="6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209800" y="1347904"/>
                <a:ext cx="809837" cy="17950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6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bn-BD" sz="6000" b="0" i="1" smtClean="0">
                              <a:latin typeface="Cambria Math"/>
                            </a:rPr>
                            <m:t>২</m:t>
                          </m:r>
                        </m:num>
                        <m:den>
                          <m:r>
                            <a:rPr lang="bn-BD" sz="6000" b="0" i="1" smtClean="0">
                              <a:latin typeface="Cambria Math"/>
                            </a:rPr>
                            <m:t>৫</m:t>
                          </m:r>
                        </m:den>
                      </m:f>
                    </m:oMath>
                  </m:oMathPara>
                </a14:m>
                <a:endParaRPr lang="en-US" sz="60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1347904"/>
                <a:ext cx="809837" cy="17950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56597" y="1383416"/>
                <a:ext cx="914033" cy="17262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6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bn-BD" sz="6000" b="0" i="1" smtClean="0">
                              <a:latin typeface="Cambria Math"/>
                            </a:rPr>
                            <m:t>৩</m:t>
                          </m:r>
                        </m:num>
                        <m:den>
                          <m:r>
                            <a:rPr lang="bn-BD" sz="6000" b="0" i="1" smtClean="0">
                              <a:latin typeface="Cambria Math"/>
                            </a:rPr>
                            <m:t>৫</m:t>
                          </m:r>
                        </m:den>
                      </m:f>
                    </m:oMath>
                  </m:oMathPara>
                </a14:m>
                <a:endParaRPr lang="en-US" sz="60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6597" y="1383416"/>
                <a:ext cx="914033" cy="172624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293005" y="3695940"/>
                <a:ext cx="973343" cy="17262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6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bn-BD" sz="6000" b="0" i="1" smtClean="0">
                              <a:latin typeface="Cambria Math"/>
                            </a:rPr>
                            <m:t>৩</m:t>
                          </m:r>
                        </m:num>
                        <m:den>
                          <m:r>
                            <a:rPr lang="bn-BD" sz="6000" b="0" i="1" smtClean="0">
                              <a:latin typeface="Cambria Math"/>
                            </a:rPr>
                            <m:t>৮</m:t>
                          </m:r>
                        </m:den>
                      </m:f>
                    </m:oMath>
                  </m:oMathPara>
                </a14:m>
                <a:endParaRPr lang="en-US" sz="60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005" y="3695940"/>
                <a:ext cx="973343" cy="172624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844070" y="3659056"/>
                <a:ext cx="973343" cy="1795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6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bn-BD" sz="6000" b="0" i="1" smtClean="0">
                              <a:latin typeface="Cambria Math"/>
                            </a:rPr>
                            <m:t>৫</m:t>
                          </m:r>
                        </m:num>
                        <m:den>
                          <m:r>
                            <a:rPr lang="bn-BD" sz="6000" b="0" i="1" smtClean="0">
                              <a:latin typeface="Cambria Math"/>
                            </a:rPr>
                            <m:t>৮</m:t>
                          </m:r>
                        </m:den>
                      </m:f>
                    </m:oMath>
                  </m:oMathPara>
                </a14:m>
                <a:endParaRPr lang="en-US" sz="60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4070" y="3659056"/>
                <a:ext cx="973343" cy="179574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368828" y="1519423"/>
            <a:ext cx="160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>
                <a:latin typeface="NikoshBAN" pitchFamily="2" charset="0"/>
                <a:cs typeface="NikoshBAN" pitchFamily="2" charset="0"/>
              </a:rPr>
              <a:t>&lt;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0800000">
            <a:off x="3011084" y="3898782"/>
            <a:ext cx="9782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>
                <a:latin typeface="NikoshBAN" pitchFamily="2" charset="0"/>
                <a:cs typeface="NikoshBAN" pitchFamily="2" charset="0"/>
              </a:rPr>
              <a:t>&lt;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7653" y="5487426"/>
            <a:ext cx="678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ভগ্নাংশ গুলোর হর একই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080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371600" y="1540639"/>
            <a:ext cx="7086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যদি ভগ্নাংশের হর একই হয় তবে যে ভগ্নাংশের লব বড়, সে ভগ্নাংশটির মান বড়।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6-Point Star 12"/>
          <p:cNvSpPr/>
          <p:nvPr/>
        </p:nvSpPr>
        <p:spPr>
          <a:xfrm>
            <a:off x="381000" y="1540639"/>
            <a:ext cx="609600" cy="762000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4E2C8C-EBDF-4737-9FC1-38EB9440331D}"/>
              </a:ext>
            </a:extLst>
          </p:cNvPr>
          <p:cNvSpPr txBox="1"/>
          <p:nvPr/>
        </p:nvSpPr>
        <p:spPr>
          <a:xfrm>
            <a:off x="2324100" y="685800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এসো আমরা জেনে নিই </a:t>
            </a:r>
            <a:endParaRPr lang="en-US" sz="44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41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0" y="-13855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ছবি দেখি</a:t>
            </a:r>
            <a:endParaRPr lang="en-US" sz="5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2800" y="1095829"/>
            <a:ext cx="2438400" cy="990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019800" y="1447800"/>
            <a:ext cx="762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6101" y="1195655"/>
            <a:ext cx="365125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895350" y="1116611"/>
            <a:ext cx="2514600" cy="99853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879764" y="3186937"/>
            <a:ext cx="5029200" cy="1143000"/>
            <a:chOff x="1066800" y="4343400"/>
            <a:chExt cx="5029200" cy="1143000"/>
          </a:xfrm>
        </p:grpSpPr>
        <p:sp>
          <p:nvSpPr>
            <p:cNvPr id="8" name="Rectangle 7"/>
            <p:cNvSpPr/>
            <p:nvPr/>
          </p:nvSpPr>
          <p:spPr>
            <a:xfrm>
              <a:off x="1066800" y="4343400"/>
              <a:ext cx="5029200" cy="1066800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2743200" y="4343400"/>
              <a:ext cx="0" cy="10668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419600" y="4343400"/>
              <a:ext cx="0" cy="11430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ight Arrow 15"/>
          <p:cNvSpPr/>
          <p:nvPr/>
        </p:nvSpPr>
        <p:spPr>
          <a:xfrm>
            <a:off x="5985164" y="3491737"/>
            <a:ext cx="762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47164" y="3055710"/>
                <a:ext cx="1143000" cy="1177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১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৩</m:t>
                          </m:r>
                        </m:den>
                      </m:f>
                    </m:oMath>
                  </m:oMathPara>
                </a14:m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7164" y="3055710"/>
                <a:ext cx="1143000" cy="117724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879764" y="3124200"/>
            <a:ext cx="1676400" cy="1094509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914400" y="1095829"/>
            <a:ext cx="2438400" cy="990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838200" y="2278062"/>
            <a:ext cx="5105400" cy="0"/>
          </a:xfrm>
          <a:prstGeom prst="straightConnector1">
            <a:avLst/>
          </a:prstGeom>
          <a:ln w="381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79764" y="4558537"/>
            <a:ext cx="5105400" cy="0"/>
          </a:xfrm>
          <a:prstGeom prst="straightConnector1">
            <a:avLst/>
          </a:prstGeom>
          <a:ln w="381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838935" y="4822165"/>
            <a:ext cx="1904265" cy="0"/>
          </a:xfrm>
          <a:prstGeom prst="straightConnector1">
            <a:avLst/>
          </a:prstGeom>
          <a:ln w="381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149927" y="9380538"/>
            <a:ext cx="5105400" cy="0"/>
          </a:xfrm>
          <a:prstGeom prst="straightConnector1">
            <a:avLst/>
          </a:prstGeom>
          <a:ln w="381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914400" y="2667000"/>
            <a:ext cx="2476500" cy="0"/>
          </a:xfrm>
          <a:prstGeom prst="straightConnector1">
            <a:avLst/>
          </a:prstGeom>
          <a:ln w="381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224106" y="6211669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কোন অংশে বেশি রং করা?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839" y="4913457"/>
            <a:ext cx="365125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785755" y="4953000"/>
                <a:ext cx="1143000" cy="1177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১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৩</m:t>
                          </m:r>
                        </m:den>
                      </m:f>
                    </m:oMath>
                  </m:oMathPara>
                </a14:m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5755" y="4953000"/>
                <a:ext cx="1143000" cy="117724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 rot="10800000">
            <a:off x="2483428" y="5091554"/>
            <a:ext cx="978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&lt;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20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 animBg="1"/>
      <p:bldP spid="16" grpId="0" animBg="1"/>
      <p:bldP spid="18" grpId="0"/>
      <p:bldP spid="9" grpId="0" animBg="1"/>
      <p:bldP spid="19" grpId="0" animBg="1"/>
      <p:bldP spid="34" grpId="0"/>
      <p:bldP spid="36" grpId="0"/>
      <p:bldP spid="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2104570" y="138545"/>
            <a:ext cx="52868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ছবি দেখি ও রং করি</a:t>
            </a:r>
            <a:endParaRPr lang="en-US" sz="5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1392382"/>
            <a:ext cx="12192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524000" y="1371600"/>
            <a:ext cx="12192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694709" y="1364673"/>
            <a:ext cx="12192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893127" y="1364673"/>
            <a:ext cx="12192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5140036" y="1371600"/>
            <a:ext cx="12192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285338" y="1371600"/>
            <a:ext cx="12192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32509" y="3352800"/>
            <a:ext cx="6096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55963" y="3352800"/>
            <a:ext cx="6096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332509" y="3369922"/>
            <a:ext cx="609600" cy="1295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04800" y="2819400"/>
            <a:ext cx="6172200" cy="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285338" y="3033486"/>
            <a:ext cx="3846780" cy="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1550389" y="1364673"/>
            <a:ext cx="12192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769589" y="1364673"/>
            <a:ext cx="12192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ight Arrow 61"/>
          <p:cNvSpPr/>
          <p:nvPr/>
        </p:nvSpPr>
        <p:spPr>
          <a:xfrm>
            <a:off x="6393872" y="1821873"/>
            <a:ext cx="762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7391400" y="1420091"/>
                <a:ext cx="1143000" cy="1177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৩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৫</m:t>
                          </m:r>
                        </m:den>
                      </m:f>
                    </m:oMath>
                  </m:oMathPara>
                </a14:m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1420091"/>
                <a:ext cx="1143000" cy="117724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7391400" y="3429000"/>
                <a:ext cx="1143000" cy="1177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bn-BD" sz="3600" b="0" i="1" smtClean="0">
                              <a:latin typeface="Cambria Math"/>
                            </a:rPr>
                            <m:t>৩</m:t>
                          </m:r>
                        </m:num>
                        <m:den>
                          <m:r>
                            <a:rPr lang="bn-BD" sz="3600" b="0" i="1" smtClean="0">
                              <a:latin typeface="Cambria Math"/>
                            </a:rPr>
                            <m:t>১০</m:t>
                          </m:r>
                        </m:den>
                      </m:f>
                    </m:oMath>
                  </m:oMathPara>
                </a14:m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3429000"/>
                <a:ext cx="1143000" cy="117724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Rectangle 65"/>
          <p:cNvSpPr/>
          <p:nvPr/>
        </p:nvSpPr>
        <p:spPr>
          <a:xfrm>
            <a:off x="1599128" y="3369922"/>
            <a:ext cx="6096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214583" y="3369922"/>
            <a:ext cx="6096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2824183" y="3369922"/>
            <a:ext cx="6096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3433783" y="3352800"/>
            <a:ext cx="6096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043383" y="3352800"/>
            <a:ext cx="6096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09275" y="3352800"/>
            <a:ext cx="6096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218875" y="3355872"/>
            <a:ext cx="6096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784272" y="3352800"/>
            <a:ext cx="6096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347683" y="4856018"/>
            <a:ext cx="6172200" cy="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957283" y="3355872"/>
            <a:ext cx="609600" cy="1295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578097" y="3352800"/>
            <a:ext cx="637309" cy="1295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347683" y="5105400"/>
            <a:ext cx="2014517" cy="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ight Arrow 77"/>
          <p:cNvSpPr/>
          <p:nvPr/>
        </p:nvSpPr>
        <p:spPr>
          <a:xfrm>
            <a:off x="6393872" y="1828800"/>
            <a:ext cx="762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347683" y="5112327"/>
            <a:ext cx="2014517" cy="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ight Arrow 79"/>
          <p:cNvSpPr/>
          <p:nvPr/>
        </p:nvSpPr>
        <p:spPr>
          <a:xfrm>
            <a:off x="6359236" y="3810000"/>
            <a:ext cx="762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159989" y="6287869"/>
            <a:ext cx="4317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কোন অংশে বেশি রং করা?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2369127" y="5105400"/>
                <a:ext cx="1143000" cy="1177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৩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৫</m:t>
                          </m:r>
                        </m:den>
                      </m:f>
                    </m:oMath>
                  </m:oMathPara>
                </a14:m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9127" y="5105400"/>
                <a:ext cx="1143000" cy="117724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5098472" y="5105400"/>
                <a:ext cx="1143000" cy="1177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bn-BD" sz="3600" b="0" i="1" smtClean="0">
                              <a:latin typeface="Cambria Math"/>
                            </a:rPr>
                            <m:t>৩</m:t>
                          </m:r>
                        </m:num>
                        <m:den>
                          <m:r>
                            <a:rPr lang="bn-BD" sz="3600" b="0" i="1" smtClean="0">
                              <a:latin typeface="Cambria Math"/>
                            </a:rPr>
                            <m:t>১০</m:t>
                          </m:r>
                        </m:den>
                      </m:f>
                    </m:oMath>
                  </m:oMathPara>
                </a14:m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8472" y="5105400"/>
                <a:ext cx="1143000" cy="117724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TextBox 83"/>
          <p:cNvSpPr txBox="1"/>
          <p:nvPr/>
        </p:nvSpPr>
        <p:spPr>
          <a:xfrm rot="10800000">
            <a:off x="3499681" y="5225038"/>
            <a:ext cx="978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&lt;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91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2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13" grpId="0" animBg="1"/>
      <p:bldP spid="57" grpId="0" animBg="1"/>
      <p:bldP spid="58" grpId="0" animBg="1"/>
      <p:bldP spid="60" grpId="0" animBg="1"/>
      <p:bldP spid="61" grpId="0" animBg="1"/>
      <p:bldP spid="62" grpId="0" animBg="1"/>
      <p:bldP spid="63" grpId="0"/>
      <p:bldP spid="65" grpId="0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5" grpId="0" animBg="1"/>
      <p:bldP spid="76" grpId="0" animBg="1"/>
      <p:bldP spid="78" grpId="0" animBg="1"/>
      <p:bldP spid="80" grpId="0" animBg="1"/>
      <p:bldP spid="81" grpId="0"/>
      <p:bldP spid="82" grpId="0"/>
      <p:bldP spid="83" grpId="0"/>
      <p:bldP spid="8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422564"/>
            <a:ext cx="4953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8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করি</a:t>
            </a:r>
            <a:endParaRPr lang="en-US" sz="8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475" y="1889904"/>
            <a:ext cx="365125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785754" y="1929447"/>
                <a:ext cx="1143000" cy="1177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১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৩</m:t>
                          </m:r>
                        </m:den>
                      </m:f>
                    </m:oMath>
                  </m:oMathPara>
                </a14:m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5754" y="1929447"/>
                <a:ext cx="1143000" cy="117724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 rot="10800000">
            <a:off x="2343410" y="1929447"/>
            <a:ext cx="978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&lt;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657600" y="3962400"/>
                <a:ext cx="1143000" cy="1177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bn-BD" sz="3600" b="0" i="1" smtClean="0">
                              <a:latin typeface="Cambria Math"/>
                            </a:rPr>
                            <m:t>৩</m:t>
                          </m:r>
                        </m:num>
                        <m:den>
                          <m:r>
                            <a:rPr lang="bn-BD" sz="3600" b="0" i="1" smtClean="0">
                              <a:latin typeface="Cambria Math"/>
                            </a:rPr>
                            <m:t>১০</m:t>
                          </m:r>
                        </m:den>
                      </m:f>
                    </m:oMath>
                  </m:oMathPara>
                </a14:m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962400"/>
                <a:ext cx="1143000" cy="117724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181100" y="4017425"/>
                <a:ext cx="1143000" cy="1177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bn-BD" sz="3600" b="0" i="1" smtClean="0">
                              <a:latin typeface="Cambria Math"/>
                            </a:rPr>
                            <m:t>৩</m:t>
                          </m:r>
                        </m:num>
                        <m:den>
                          <m:r>
                            <a:rPr lang="bn-BD" sz="3600" b="0" i="1" smtClean="0">
                              <a:latin typeface="Cambria Math"/>
                            </a:rPr>
                            <m:t>৫</m:t>
                          </m:r>
                        </m:den>
                      </m:f>
                    </m:oMath>
                  </m:oMathPara>
                </a14:m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1100" y="4017425"/>
                <a:ext cx="1143000" cy="117724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 rot="10800000">
            <a:off x="2438400" y="4089357"/>
            <a:ext cx="978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&lt;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19200" y="5569803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ভগ্নাংশ গুলোর লব একই।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918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0" grpId="0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24100" y="685800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এসো আমরা জেনে নিই </a:t>
            </a:r>
            <a:endParaRPr lang="en-US" sz="44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6-Point Star 3"/>
          <p:cNvSpPr/>
          <p:nvPr/>
        </p:nvSpPr>
        <p:spPr>
          <a:xfrm>
            <a:off x="1066800" y="2611582"/>
            <a:ext cx="609600" cy="762000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05000" y="2438400"/>
            <a:ext cx="6934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b="1" dirty="0">
                <a:latin typeface="NikoshBAN" pitchFamily="2" charset="0"/>
                <a:cs typeface="NikoshBAN" pitchFamily="2" charset="0"/>
              </a:rPr>
              <a:t>যদি ভগ্নাংশের লবগুলো একই হয় তবে যে ভগ্নাংশের হর ছোট ,সে ভগ্নাংশটি বড় হবে।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37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72824" y="1397349"/>
                <a:ext cx="1219200" cy="21982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0" i="1" smtClean="0">
                              <a:latin typeface="Cambria Math" panose="02040503050406030204" pitchFamily="18" charset="0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bn-BD" sz="8000" b="0" i="1" smtClean="0">
                              <a:latin typeface="Cambria Math"/>
                              <a:cs typeface="NikoshBAN" pitchFamily="2" charset="0"/>
                            </a:rPr>
                            <m:t>৩</m:t>
                          </m:r>
                        </m:num>
                        <m:den>
                          <m:r>
                            <a:rPr lang="bn-BD" sz="8000" b="0" i="1" smtClean="0">
                              <a:latin typeface="Cambria Math"/>
                              <a:cs typeface="NikoshBAN" pitchFamily="2" charset="0"/>
                            </a:rPr>
                            <m:t>৪</m:t>
                          </m:r>
                        </m:den>
                      </m:f>
                    </m:oMath>
                  </m:oMathPara>
                </a14:m>
                <a:endParaRPr lang="en-US" sz="80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2824" y="1397349"/>
                <a:ext cx="1219200" cy="219829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104900" y="457200"/>
            <a:ext cx="8039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তুলনা করঃ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4800" dirty="0">
                <a:latin typeface="Calibri"/>
                <a:cs typeface="NikoshBAN" pitchFamily="2" charset="0"/>
              </a:rPr>
              <a:t>&gt;,&lt;)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6030" y="1588031"/>
            <a:ext cx="4038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>
                <a:latin typeface="NikoshBAN" pitchFamily="2" charset="0"/>
                <a:cs typeface="NikoshBAN" pitchFamily="2" charset="0"/>
              </a:rPr>
              <a:t>১)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407" y="5102009"/>
            <a:ext cx="3657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>
                <a:latin typeface="NikoshBAN" pitchFamily="2" charset="0"/>
                <a:cs typeface="NikoshBAN" pitchFamily="2" charset="0"/>
              </a:rPr>
              <a:t>২)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7607" y="1836781"/>
            <a:ext cx="1066800" cy="10361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324630" y="1360247"/>
                <a:ext cx="1219200" cy="21982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0" i="1" smtClean="0">
                              <a:latin typeface="Cambria Math" panose="02040503050406030204" pitchFamily="18" charset="0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bn-BD" sz="8000" b="0" i="1" smtClean="0">
                              <a:latin typeface="Cambria Math"/>
                              <a:cs typeface="NikoshBAN" pitchFamily="2" charset="0"/>
                            </a:rPr>
                            <m:t>৩</m:t>
                          </m:r>
                        </m:num>
                        <m:den>
                          <m:r>
                            <a:rPr lang="bn-BD" sz="8000" b="0" i="1" smtClean="0">
                              <a:latin typeface="Cambria Math"/>
                              <a:cs typeface="NikoshBAN" pitchFamily="2" charset="0"/>
                            </a:rPr>
                            <m:t>৮</m:t>
                          </m:r>
                        </m:den>
                      </m:f>
                    </m:oMath>
                  </m:oMathPara>
                </a14:m>
                <a:endParaRPr lang="en-US" sz="80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4630" y="1360247"/>
                <a:ext cx="1219200" cy="21982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43846" y="4365071"/>
                <a:ext cx="1219200" cy="22653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0" i="1" smtClean="0">
                              <a:latin typeface="Cambria Math" panose="02040503050406030204" pitchFamily="18" charset="0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bn-BD" sz="8000" b="0" i="1" smtClean="0">
                              <a:latin typeface="Cambria Math"/>
                              <a:cs typeface="NikoshBAN" pitchFamily="2" charset="0"/>
                            </a:rPr>
                            <m:t>৫</m:t>
                          </m:r>
                        </m:num>
                        <m:den>
                          <m:r>
                            <a:rPr lang="bn-BD" sz="8000" b="0" i="1" smtClean="0">
                              <a:latin typeface="Cambria Math"/>
                              <a:cs typeface="NikoshBAN" pitchFamily="2" charset="0"/>
                            </a:rPr>
                            <m:t>৯</m:t>
                          </m:r>
                        </m:den>
                      </m:f>
                    </m:oMath>
                  </m:oMathPara>
                </a14:m>
                <a:endParaRPr lang="en-US" sz="80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846" y="4365071"/>
                <a:ext cx="1219200" cy="22653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860143" y="4442741"/>
                <a:ext cx="1219200" cy="22633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0" i="1" smtClean="0">
                              <a:latin typeface="Cambria Math" panose="02040503050406030204" pitchFamily="18" charset="0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bn-BD" sz="8000" b="0" i="1" smtClean="0">
                              <a:latin typeface="Cambria Math"/>
                              <a:cs typeface="NikoshBAN" pitchFamily="2" charset="0"/>
                            </a:rPr>
                            <m:t>২</m:t>
                          </m:r>
                        </m:num>
                        <m:den>
                          <m:r>
                            <a:rPr lang="bn-BD" sz="8000" b="0" i="1" smtClean="0">
                              <a:latin typeface="Cambria Math"/>
                              <a:cs typeface="NikoshBAN" pitchFamily="2" charset="0"/>
                            </a:rPr>
                            <m:t>৯</m:t>
                          </m:r>
                        </m:den>
                      </m:f>
                    </m:oMath>
                  </m:oMathPara>
                </a14:m>
                <a:endParaRPr lang="en-US" sz="80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0143" y="4442741"/>
                <a:ext cx="1219200" cy="22633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3223250" y="5202108"/>
            <a:ext cx="1066800" cy="10361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/>
          </a:p>
        </p:txBody>
      </p:sp>
      <p:sp>
        <p:nvSpPr>
          <p:cNvPr id="11" name="TextBox 10"/>
          <p:cNvSpPr txBox="1"/>
          <p:nvPr/>
        </p:nvSpPr>
        <p:spPr>
          <a:xfrm>
            <a:off x="3034146" y="1313893"/>
            <a:ext cx="838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/>
              <a:t>&gt;</a:t>
            </a:r>
            <a:endParaRPr lang="en-US" sz="13800" dirty="0"/>
          </a:p>
        </p:txBody>
      </p:sp>
      <p:sp>
        <p:nvSpPr>
          <p:cNvPr id="13" name="TextBox 12"/>
          <p:cNvSpPr txBox="1"/>
          <p:nvPr/>
        </p:nvSpPr>
        <p:spPr>
          <a:xfrm>
            <a:off x="3036549" y="4789151"/>
            <a:ext cx="914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dirty="0"/>
              <a:t>&lt;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05843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8" grpId="0"/>
      <p:bldP spid="9" grpId="0"/>
      <p:bldP spid="10" grpId="0"/>
      <p:bldP spid="12" grpId="0" animBg="1"/>
      <p:bldP spid="11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7368" y="68565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বড় থেকে ছোট ক্রমানুসারে সাজিয়ে লিখঃ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15000" y="-562498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/>
              <a:t>&gt;</a:t>
            </a:r>
            <a:endParaRPr lang="en-US" sz="28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E24A1B3-89AD-4D5A-AF73-6EA4CD8BCE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44" y="1905000"/>
            <a:ext cx="8019448" cy="132294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DBCCDE4-DB9A-450E-880D-ED3620D7C1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90" y="4495800"/>
            <a:ext cx="7912510" cy="16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19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773382" y="140072"/>
            <a:ext cx="5181600" cy="1078757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24800" y="21336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,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8266" y="1218829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4800" b="1" dirty="0"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800" b="1" dirty="0"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4800" b="1" dirty="0"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ক্রমানুসারে</a:t>
            </a:r>
            <a:r>
              <a:rPr lang="en-US" sz="4800" b="1" dirty="0"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সাজাও</a:t>
            </a:r>
            <a:r>
              <a:rPr lang="en-US" sz="4800" b="1" dirty="0"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800" b="1" dirty="0"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গাণিতিক</a:t>
            </a:r>
            <a:r>
              <a:rPr lang="en-US" sz="4800" b="1" dirty="0"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4800" b="1" dirty="0"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800" b="1" dirty="0"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b="1" dirty="0"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দেখাও</a:t>
            </a:r>
            <a:r>
              <a:rPr lang="en-US" sz="4800" b="1" dirty="0"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E1E60BA-11C9-4673-A7C4-24F596DD57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008" y="3291124"/>
            <a:ext cx="6726381" cy="115224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BB56DE3-99AF-493C-A184-E0DC6E4594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724" y="5117728"/>
            <a:ext cx="6704258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39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57E0D9A-0445-4F47-B3EB-63A13F0870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96400" cy="684106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343DE7E-514E-41A3-A91B-BF2D9F8D61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8054" y="2514600"/>
            <a:ext cx="6687892" cy="3182388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218487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7CEF16F-1197-456A-B3DA-33EE27619CB3}"/>
              </a:ext>
            </a:extLst>
          </p:cNvPr>
          <p:cNvSpPr txBox="1"/>
          <p:nvPr/>
        </p:nvSpPr>
        <p:spPr>
          <a:xfrm>
            <a:off x="3733800" y="381000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bn-BD" dirty="0"/>
              <a:t>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1F1A9F-3338-4BAB-8058-344078F254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0658" y="1690062"/>
            <a:ext cx="4218718" cy="347787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57714C2-60FE-4C7A-A8C6-F0F8A7766F17}"/>
              </a:ext>
            </a:extLst>
          </p:cNvPr>
          <p:cNvSpPr/>
          <p:nvPr/>
        </p:nvSpPr>
        <p:spPr>
          <a:xfrm>
            <a:off x="274624" y="1690062"/>
            <a:ext cx="4218718" cy="3477875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4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 আলমগীর হোসেন হাওলাদার</a:t>
            </a:r>
          </a:p>
          <a:p>
            <a:pPr algn="ctr"/>
            <a:r>
              <a:rPr lang="bn-BD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প্রধান শিক্ষক</a:t>
            </a:r>
          </a:p>
          <a:p>
            <a:pPr algn="ctr"/>
            <a:r>
              <a:rPr lang="bn-BD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নওয়াপাড়া সপ্রাবি </a:t>
            </a:r>
          </a:p>
          <a:p>
            <a:pPr algn="ctr"/>
            <a:r>
              <a:rPr lang="bn-BD" sz="4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সদর,বাগেরহাট।  </a:t>
            </a:r>
            <a:endParaRPr lang="en-US" sz="4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803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a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130" y="1969770"/>
            <a:ext cx="6883049" cy="301371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1051560" y="1977390"/>
            <a:ext cx="6903720" cy="114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-451485" y="3457575"/>
            <a:ext cx="3017520" cy="114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 flipV="1">
            <a:off x="1051560" y="4972050"/>
            <a:ext cx="6880860" cy="228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1445895" y="3480435"/>
            <a:ext cx="3017520" cy="114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2428875" y="3491865"/>
            <a:ext cx="3017520" cy="114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3446145" y="3457575"/>
            <a:ext cx="3017520" cy="114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4451985" y="3469005"/>
            <a:ext cx="3017520" cy="114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5434965" y="3480435"/>
            <a:ext cx="3017520" cy="114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cxnSpLocks/>
          </p:cNvCxnSpPr>
          <p:nvPr/>
        </p:nvCxnSpPr>
        <p:spPr>
          <a:xfrm flipH="1">
            <a:off x="7923179" y="1995386"/>
            <a:ext cx="14592" cy="30795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485775" y="3469005"/>
            <a:ext cx="3017520" cy="114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78FB4E2-BECC-45E0-A7FC-FDF48A391933}"/>
              </a:ext>
            </a:extLst>
          </p:cNvPr>
          <p:cNvSpPr txBox="1"/>
          <p:nvPr/>
        </p:nvSpPr>
        <p:spPr>
          <a:xfrm>
            <a:off x="2514600" y="157073"/>
            <a:ext cx="3676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এসো একটি ছবি দেখি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183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a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700" y="1969770"/>
            <a:ext cx="6915150" cy="301371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V="1">
            <a:off x="1051560" y="1965960"/>
            <a:ext cx="6892290" cy="114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-462915" y="3457575"/>
            <a:ext cx="3017520" cy="114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 flipV="1">
            <a:off x="1028700" y="4972050"/>
            <a:ext cx="6903720" cy="228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1434465" y="3480435"/>
            <a:ext cx="3017520" cy="114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2417445" y="3491865"/>
            <a:ext cx="3017520" cy="114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3434715" y="3457575"/>
            <a:ext cx="3017520" cy="114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4440555" y="3469005"/>
            <a:ext cx="3017520" cy="114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5423535" y="3480435"/>
            <a:ext cx="3017520" cy="114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6429375" y="3469005"/>
            <a:ext cx="3017520" cy="114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flower gard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3705" y="1998106"/>
            <a:ext cx="1862375" cy="2951084"/>
          </a:xfrm>
          <a:prstGeom prst="rect">
            <a:avLst/>
          </a:prstGeom>
        </p:spPr>
      </p:pic>
      <p:cxnSp>
        <p:nvCxnSpPr>
          <p:cNvPr id="30" name="Straight Connector 29"/>
          <p:cNvCxnSpPr/>
          <p:nvPr/>
        </p:nvCxnSpPr>
        <p:spPr>
          <a:xfrm rot="5400000">
            <a:off x="474345" y="3469005"/>
            <a:ext cx="3017520" cy="114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4929188" y="3346847"/>
          <a:ext cx="8572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88" y="3346847"/>
                        <a:ext cx="85725" cy="16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929188" y="3346847"/>
          <a:ext cx="8572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" name="Equation" r:id="rId7" imgW="114120" imgH="215640" progId="Equation.3">
                  <p:embed/>
                </p:oleObj>
              </mc:Choice>
              <mc:Fallback>
                <p:oleObj name="Equation" r:id="rId7" imgW="114120" imgH="215640" progId="Equation.3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88" y="3346847"/>
                        <a:ext cx="85725" cy="16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4895850" y="3370660"/>
          <a:ext cx="152400" cy="11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name="Equation" r:id="rId9" imgW="203040" imgH="152280" progId="Equation.3">
                  <p:embed/>
                </p:oleObj>
              </mc:Choice>
              <mc:Fallback>
                <p:oleObj name="Equation" r:id="rId9" imgW="203040" imgH="152280" progId="Equation.3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5850" y="3370660"/>
                        <a:ext cx="152400" cy="114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4929188" y="3346847"/>
          <a:ext cx="8572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name="Equation" r:id="rId11" imgW="114120" imgH="215640" progId="Equation.3">
                  <p:embed/>
                </p:oleObj>
              </mc:Choice>
              <mc:Fallback>
                <p:oleObj name="Equation" r:id="rId11" imgW="114120" imgH="215640" progId="Equation.3">
                  <p:embed/>
                  <p:pic>
                    <p:nvPicPr>
                      <p:cNvPr id="32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88" y="3346847"/>
                        <a:ext cx="85725" cy="16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1863567" y="5343972"/>
          <a:ext cx="308133" cy="519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Equation" r:id="rId12" imgW="152280" imgH="393480" progId="Equation.3">
                  <p:embed/>
                </p:oleObj>
              </mc:Choice>
              <mc:Fallback>
                <p:oleObj name="Equation" r:id="rId12" imgW="152280" imgH="393480" progId="Equation.3">
                  <p:embed/>
                  <p:pic>
                    <p:nvPicPr>
                      <p:cNvPr id="35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3567" y="5343972"/>
                        <a:ext cx="308133" cy="519619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8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ight Brace 35"/>
          <p:cNvSpPr/>
          <p:nvPr/>
        </p:nvSpPr>
        <p:spPr>
          <a:xfrm rot="5400000">
            <a:off x="1828800" y="4349115"/>
            <a:ext cx="205740" cy="157734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9273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a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840" y="1969770"/>
            <a:ext cx="6903720" cy="301371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1005840" y="1977390"/>
            <a:ext cx="6938010" cy="11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-485775" y="3457575"/>
            <a:ext cx="3017520" cy="114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 flipV="1">
            <a:off x="1005840" y="4983480"/>
            <a:ext cx="6903720" cy="114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1411605" y="3480435"/>
            <a:ext cx="3017520" cy="114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5400675" y="3480435"/>
            <a:ext cx="3017520" cy="114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6406515" y="3469005"/>
            <a:ext cx="3017520" cy="114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flower gard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0845" y="1998106"/>
            <a:ext cx="1862375" cy="2951084"/>
          </a:xfrm>
          <a:prstGeom prst="rect">
            <a:avLst/>
          </a:prstGeom>
        </p:spPr>
      </p:pic>
      <p:cxnSp>
        <p:nvCxnSpPr>
          <p:cNvPr id="30" name="Straight Connector 29"/>
          <p:cNvCxnSpPr/>
          <p:nvPr/>
        </p:nvCxnSpPr>
        <p:spPr>
          <a:xfrm rot="5400000">
            <a:off x="451485" y="3469005"/>
            <a:ext cx="3017520" cy="114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4906328" y="3346847"/>
          <a:ext cx="8572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6328" y="3346847"/>
                        <a:ext cx="85725" cy="16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906328" y="3346847"/>
          <a:ext cx="8572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" name="Equation" r:id="rId7" imgW="114120" imgH="215640" progId="Equation.3">
                  <p:embed/>
                </p:oleObj>
              </mc:Choice>
              <mc:Fallback>
                <p:oleObj name="Equation" r:id="rId7" imgW="114120" imgH="215640" progId="Equation.3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6328" y="3346847"/>
                        <a:ext cx="85725" cy="16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4872990" y="3370660"/>
          <a:ext cx="152400" cy="11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" name="Equation" r:id="rId8" imgW="203040" imgH="152280" progId="Equation.3">
                  <p:embed/>
                </p:oleObj>
              </mc:Choice>
              <mc:Fallback>
                <p:oleObj name="Equation" r:id="rId8" imgW="203040" imgH="152280" progId="Equation.3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2990" y="3370660"/>
                        <a:ext cx="152400" cy="114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4906328" y="3346847"/>
          <a:ext cx="8572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" name="Equation" r:id="rId10" imgW="114120" imgH="215640" progId="Equation.3">
                  <p:embed/>
                </p:oleObj>
              </mc:Choice>
              <mc:Fallback>
                <p:oleObj name="Equation" r:id="rId10" imgW="114120" imgH="215640" progId="Equation.3">
                  <p:embed/>
                  <p:pic>
                    <p:nvPicPr>
                      <p:cNvPr id="32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6328" y="3346847"/>
                        <a:ext cx="85725" cy="16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1772127" y="5378262"/>
          <a:ext cx="308133" cy="519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" name="Equation" r:id="rId11" imgW="152280" imgH="393480" progId="Equation.3">
                  <p:embed/>
                </p:oleObj>
              </mc:Choice>
              <mc:Fallback>
                <p:oleObj name="Equation" r:id="rId11" imgW="152280" imgH="393480" progId="Equation.3">
                  <p:embed/>
                  <p:pic>
                    <p:nvPicPr>
                      <p:cNvPr id="35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2127" y="5378262"/>
                        <a:ext cx="308133" cy="519619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8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ight Brace 35"/>
          <p:cNvSpPr/>
          <p:nvPr/>
        </p:nvSpPr>
        <p:spPr>
          <a:xfrm rot="5400000">
            <a:off x="1805940" y="4349115"/>
            <a:ext cx="205740" cy="1577340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1" name="Picture 30" descr="ক্যাপসিকাম চাষ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948940" y="2031274"/>
            <a:ext cx="3954780" cy="2940776"/>
          </a:xfrm>
          <a:prstGeom prst="rect">
            <a:avLst/>
          </a:prstGeom>
        </p:spPr>
      </p:pic>
      <p:cxnSp>
        <p:nvCxnSpPr>
          <p:cNvPr id="25" name="Straight Connector 24"/>
          <p:cNvCxnSpPr/>
          <p:nvPr/>
        </p:nvCxnSpPr>
        <p:spPr>
          <a:xfrm rot="5400000">
            <a:off x="2394585" y="3491865"/>
            <a:ext cx="3017520" cy="114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3411855" y="3457575"/>
            <a:ext cx="3017520" cy="114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4417695" y="3469005"/>
            <a:ext cx="3017520" cy="114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5" name="Object 9"/>
          <p:cNvGraphicFramePr>
            <a:graphicFrameLocks noChangeAspect="1"/>
          </p:cNvGraphicFramePr>
          <p:nvPr/>
        </p:nvGraphicFramePr>
        <p:xfrm>
          <a:off x="4894421" y="5389245"/>
          <a:ext cx="282179" cy="520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" name="Equation" r:id="rId14" imgW="139680" imgH="393480" progId="Equation.3">
                  <p:embed/>
                </p:oleObj>
              </mc:Choice>
              <mc:Fallback>
                <p:oleObj name="Equation" r:id="rId14" imgW="139680" imgH="393480" progId="Equation.3">
                  <p:embed/>
                  <p:pic>
                    <p:nvPicPr>
                      <p:cNvPr id="205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4421" y="5389245"/>
                        <a:ext cx="282179" cy="520304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8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ight Brace 32"/>
          <p:cNvSpPr/>
          <p:nvPr/>
        </p:nvSpPr>
        <p:spPr>
          <a:xfrm rot="5400000">
            <a:off x="4917758" y="3386138"/>
            <a:ext cx="211455" cy="3486150"/>
          </a:xfrm>
          <a:prstGeom prst="rightBrac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542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2362200"/>
            <a:ext cx="6553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dirty="0">
                <a:solidFill>
                  <a:srgbClr val="00206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ভগ্নাংশের তুলনা</a:t>
            </a:r>
            <a:endParaRPr lang="en-US" sz="8800" dirty="0">
              <a:solidFill>
                <a:srgbClr val="00206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220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070EFB9-FBE6-4FE7-84CB-74A8E5CB6E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3121"/>
            <a:ext cx="4699819" cy="61348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02DADDC-FAB7-404A-BE18-1EE23BCCC5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710198"/>
            <a:ext cx="4699819" cy="6113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483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9477" y="1607127"/>
            <a:ext cx="1143000" cy="838200"/>
          </a:xfrm>
          <a:prstGeom prst="rect">
            <a:avLst/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56650" y="1607127"/>
            <a:ext cx="11430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10041" y="1607127"/>
            <a:ext cx="11430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553041" y="1607127"/>
            <a:ext cx="11430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092868" y="1607127"/>
            <a:ext cx="1143000" cy="838200"/>
          </a:xfrm>
          <a:prstGeom prst="rect">
            <a:avLst/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113650" y="3352800"/>
            <a:ext cx="1143000" cy="838200"/>
          </a:xfrm>
          <a:prstGeom prst="rect">
            <a:avLst/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399650" y="3332018"/>
            <a:ext cx="11430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534890" y="3340202"/>
            <a:ext cx="11430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974273" y="6927"/>
            <a:ext cx="4876800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8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রং</a:t>
            </a:r>
            <a:r>
              <a:rPr lang="en-US" sz="8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করি</a:t>
            </a:r>
            <a:endParaRPr lang="en-US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Right Arrow 35"/>
          <p:cNvSpPr/>
          <p:nvPr/>
        </p:nvSpPr>
        <p:spPr>
          <a:xfrm>
            <a:off x="6716823" y="171119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378377" y="1183671"/>
                <a:ext cx="1235686" cy="1394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i="1" smtClean="0">
                              <a:latin typeface="Cambria Math" panose="02040503050406030204" pitchFamily="18" charset="0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4800" b="0" i="1" smtClean="0">
                              <a:latin typeface="Cambria Math"/>
                              <a:cs typeface="NikoshBAN" pitchFamily="2" charset="0"/>
                            </a:rPr>
                            <m:t>২</m:t>
                          </m:r>
                        </m:num>
                        <m:den>
                          <m:r>
                            <a:rPr lang="en-US" sz="4800" b="0" i="1" smtClean="0">
                              <a:latin typeface="Cambria Math"/>
                              <a:cs typeface="NikoshBAN" pitchFamily="2" charset="0"/>
                            </a:rPr>
                            <m:t>৫</m:t>
                          </m:r>
                        </m:den>
                      </m:f>
                    </m:oMath>
                  </m:oMathPara>
                </a14:m>
                <a:endParaRPr lang="en-US" sz="44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8377" y="1183671"/>
                <a:ext cx="1235686" cy="139499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ight Arrow 24"/>
          <p:cNvSpPr/>
          <p:nvPr/>
        </p:nvSpPr>
        <p:spPr>
          <a:xfrm>
            <a:off x="6696041" y="353651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378377" y="3283525"/>
                <a:ext cx="1235686" cy="13559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i="1" smtClean="0">
                              <a:latin typeface="Cambria Math" panose="02040503050406030204" pitchFamily="18" charset="0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4800" b="0" i="1" smtClean="0">
                              <a:latin typeface="Cambria Math"/>
                              <a:cs typeface="NikoshBAN" pitchFamily="2" charset="0"/>
                            </a:rPr>
                            <m:t>৩</m:t>
                          </m:r>
                        </m:num>
                        <m:den>
                          <m:r>
                            <a:rPr lang="en-US" sz="4800" b="0" i="1" smtClean="0">
                              <a:latin typeface="Cambria Math"/>
                              <a:cs typeface="NikoshBAN" pitchFamily="2" charset="0"/>
                            </a:rPr>
                            <m:t>৫</m:t>
                          </m:r>
                        </m:den>
                      </m:f>
                    </m:oMath>
                  </m:oMathPara>
                </a14:m>
                <a:endParaRPr lang="en-US" sz="44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8377" y="3283525"/>
                <a:ext cx="1235686" cy="135594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/>
          <p:cNvSpPr/>
          <p:nvPr/>
        </p:nvSpPr>
        <p:spPr>
          <a:xfrm>
            <a:off x="2113650" y="1638576"/>
            <a:ext cx="1143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936013" y="1593272"/>
            <a:ext cx="1143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970650" y="3327651"/>
            <a:ext cx="1143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965454" y="3340202"/>
            <a:ext cx="1143000" cy="838200"/>
          </a:xfrm>
          <a:prstGeom prst="rect">
            <a:avLst/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269673" y="3332018"/>
            <a:ext cx="1143000" cy="838200"/>
          </a:xfrm>
          <a:prstGeom prst="rect">
            <a:avLst/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134432" y="3359727"/>
            <a:ext cx="1143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277432" y="3327651"/>
            <a:ext cx="1143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939477" y="2578668"/>
            <a:ext cx="5756564" cy="0"/>
          </a:xfrm>
          <a:prstGeom prst="straightConnector1">
            <a:avLst/>
          </a:prstGeom>
          <a:ln w="3810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939477" y="2826327"/>
            <a:ext cx="2337955" cy="0"/>
          </a:xfrm>
          <a:prstGeom prst="straightConnector1">
            <a:avLst/>
          </a:prstGeom>
          <a:ln w="3810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939477" y="4350327"/>
            <a:ext cx="5756564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970650" y="4639474"/>
            <a:ext cx="3442023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43710" y="4687198"/>
                <a:ext cx="1235686" cy="13559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i="1" smtClean="0">
                              <a:latin typeface="Cambria Math" panose="02040503050406030204" pitchFamily="18" charset="0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4800" b="0" i="1" smtClean="0">
                              <a:latin typeface="Cambria Math"/>
                              <a:cs typeface="NikoshBAN" pitchFamily="2" charset="0"/>
                            </a:rPr>
                            <m:t>৩</m:t>
                          </m:r>
                        </m:num>
                        <m:den>
                          <m:r>
                            <a:rPr lang="en-US" sz="4800" b="0" i="1" smtClean="0">
                              <a:latin typeface="Cambria Math"/>
                              <a:cs typeface="NikoshBAN" pitchFamily="2" charset="0"/>
                            </a:rPr>
                            <m:t>৫</m:t>
                          </m:r>
                        </m:den>
                      </m:f>
                    </m:oMath>
                  </m:oMathPara>
                </a14:m>
                <a:endParaRPr lang="en-US" sz="44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710" y="4687198"/>
                <a:ext cx="1235686" cy="135594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45555" y="4687198"/>
                <a:ext cx="1235686" cy="1394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i="1" smtClean="0">
                              <a:latin typeface="Cambria Math" panose="02040503050406030204" pitchFamily="18" charset="0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4800" b="0" i="1" smtClean="0">
                              <a:latin typeface="Cambria Math"/>
                              <a:cs typeface="NikoshBAN" pitchFamily="2" charset="0"/>
                            </a:rPr>
                            <m:t>২</m:t>
                          </m:r>
                        </m:num>
                        <m:den>
                          <m:r>
                            <a:rPr lang="en-US" sz="4800" b="0" i="1" smtClean="0">
                              <a:latin typeface="Cambria Math"/>
                              <a:cs typeface="NikoshBAN" pitchFamily="2" charset="0"/>
                            </a:rPr>
                            <m:t>৫</m:t>
                          </m:r>
                        </m:den>
                      </m:f>
                    </m:oMath>
                  </m:oMathPara>
                </a14:m>
                <a:endParaRPr lang="en-US" sz="44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5555" y="4687198"/>
                <a:ext cx="1235686" cy="139499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790723" y="5068198"/>
            <a:ext cx="1526632" cy="9749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64368" y="4887815"/>
            <a:ext cx="176299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>
                <a:latin typeface="Calibri"/>
                <a:cs typeface="NikoshBAN" pitchFamily="2" charset="0"/>
              </a:rPr>
              <a:t>&lt;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51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5" grpId="0" animBg="1"/>
      <p:bldP spid="20" grpId="0" animBg="1"/>
      <p:bldP spid="21" grpId="0" animBg="1"/>
      <p:bldP spid="22" grpId="0" animBg="1"/>
      <p:bldP spid="36" grpId="0" animBg="1"/>
      <p:bldP spid="2" grpId="0"/>
      <p:bldP spid="25" grpId="0" animBg="1"/>
      <p:bldP spid="26" grpId="0"/>
      <p:bldP spid="27" grpId="0" animBg="1"/>
      <p:bldP spid="30" grpId="0" animBg="1"/>
      <p:bldP spid="31" grpId="0" animBg="1"/>
      <p:bldP spid="34" grpId="0" animBg="1"/>
      <p:bldP spid="35" grpId="0" animBg="1"/>
      <p:bldP spid="42" grpId="0" animBg="1"/>
      <p:bldP spid="43" grpId="0" animBg="1"/>
      <p:bldP spid="28" grpId="0"/>
      <p:bldP spid="29" grpId="0"/>
      <p:bldP spid="3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3259283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33055" y="3248891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809507" y="1551709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781798" y="3311237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161309" y="32766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089563" y="3290455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031672" y="32766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946072" y="3297382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867398" y="3304309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-27709" y="0"/>
            <a:ext cx="9144000" cy="38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928" y="6477000"/>
            <a:ext cx="9144000" cy="38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-27709" y="0"/>
            <a:ext cx="180109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8936182" y="20782"/>
            <a:ext cx="180109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7682344" y="1752600"/>
            <a:ext cx="547256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>
            <a:off x="7696198" y="3501737"/>
            <a:ext cx="547256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87926" y="1551709"/>
            <a:ext cx="914400" cy="838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04800" y="3248891"/>
            <a:ext cx="914400" cy="838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265217" y="685800"/>
            <a:ext cx="4045527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এসো আরও কিছু রং করি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8312580" y="3429000"/>
                <a:ext cx="449161" cy="8528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bn-BD" sz="2800" b="0" i="1" smtClean="0">
                              <a:latin typeface="Cambria Math"/>
                              <a:cs typeface="NikoshBAN" pitchFamily="2" charset="0"/>
                            </a:rPr>
                            <m:t>৫</m:t>
                          </m:r>
                        </m:num>
                        <m:den>
                          <m:r>
                            <a:rPr lang="bn-BD" sz="2800" b="0" i="1" smtClean="0">
                              <a:latin typeface="Cambria Math"/>
                              <a:cs typeface="NikoshBAN" pitchFamily="2" charset="0"/>
                            </a:rPr>
                            <m:t>৮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2580" y="3429000"/>
                <a:ext cx="449161" cy="85286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8243454" y="1637374"/>
                <a:ext cx="458780" cy="8293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  <a:cs typeface="NikoshBAN" pitchFamily="2" charset="0"/>
                            </a:rPr>
                            <m:t>৩</m:t>
                          </m:r>
                        </m:num>
                        <m:den>
                          <m:r>
                            <a:rPr lang="bn-BD" sz="2800" b="0" i="1" smtClean="0">
                              <a:latin typeface="Cambria Math"/>
                              <a:cs typeface="NikoshBAN" pitchFamily="2" charset="0"/>
                            </a:rPr>
                            <m:t>৮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3454" y="1637374"/>
                <a:ext cx="458780" cy="82939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/>
          <p:cNvSpPr/>
          <p:nvPr/>
        </p:nvSpPr>
        <p:spPr>
          <a:xfrm>
            <a:off x="2209799" y="1551709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124199" y="1551709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045526" y="1551709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4959926" y="1551709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888180" y="1551709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87926" y="1551709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1302326" y="1551709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1302326" y="1551709"/>
            <a:ext cx="914400" cy="838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216726" y="1551709"/>
            <a:ext cx="914400" cy="838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246909" y="3248891"/>
            <a:ext cx="914400" cy="838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2209799" y="3297382"/>
            <a:ext cx="914400" cy="838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3124200" y="3328555"/>
            <a:ext cx="914400" cy="838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4045527" y="3307773"/>
            <a:ext cx="914400" cy="838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32952" y="2660073"/>
            <a:ext cx="7346372" cy="381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87926" y="2999509"/>
            <a:ext cx="2888674" cy="38100"/>
          </a:xfrm>
          <a:prstGeom prst="straightConnector1">
            <a:avLst/>
          </a:prstGeom>
          <a:ln w="3810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87926" y="4495800"/>
            <a:ext cx="7436425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94853" y="4800600"/>
            <a:ext cx="4641274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845126" y="5105400"/>
                <a:ext cx="458780" cy="8293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  <a:cs typeface="NikoshBAN" pitchFamily="2" charset="0"/>
                            </a:rPr>
                            <m:t>৩</m:t>
                          </m:r>
                        </m:num>
                        <m:den>
                          <m:r>
                            <a:rPr lang="bn-BD" sz="2800" b="0" i="1" smtClean="0">
                              <a:latin typeface="Cambria Math"/>
                              <a:cs typeface="NikoshBAN" pitchFamily="2" charset="0"/>
                            </a:rPr>
                            <m:t>৮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126" y="5105400"/>
                <a:ext cx="458780" cy="82939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3148378" y="5081932"/>
                <a:ext cx="449161" cy="8528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bn-BD" sz="2800" b="0" i="1" smtClean="0">
                              <a:latin typeface="Cambria Math"/>
                              <a:cs typeface="NikoshBAN" pitchFamily="2" charset="0"/>
                            </a:rPr>
                            <m:t>৫</m:t>
                          </m:r>
                        </m:num>
                        <m:den>
                          <m:r>
                            <a:rPr lang="bn-BD" sz="2800" b="0" i="1" smtClean="0">
                              <a:latin typeface="Cambria Math"/>
                              <a:cs typeface="NikoshBAN" pitchFamily="2" charset="0"/>
                            </a:rPr>
                            <m:t>৮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8378" y="5081932"/>
                <a:ext cx="449161" cy="85286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825335" y="4931666"/>
            <a:ext cx="1683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Calibri"/>
                <a:cs typeface="NikoshBAN" pitchFamily="2" charset="0"/>
              </a:rPr>
              <a:t>&lt;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55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3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9" grpId="0" animBg="1"/>
      <p:bldP spid="30" grpId="0" animBg="1"/>
      <p:bldP spid="31" grpId="0" animBg="1"/>
      <p:bldP spid="32" grpId="0" animBg="1"/>
      <p:bldP spid="35" grpId="0"/>
      <p:bldP spid="36" grpId="0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3" grpId="0" animBg="1"/>
      <p:bldP spid="54" grpId="0" animBg="1"/>
      <p:bldP spid="55" grpId="0" animBg="1"/>
      <p:bldP spid="56" grpId="0" animBg="1"/>
      <p:bldP spid="52" grpId="0"/>
      <p:bldP spid="57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1827</TotalTime>
  <Words>167</Words>
  <Application>Microsoft Office PowerPoint</Application>
  <PresentationFormat>On-screen Show (4:3)</PresentationFormat>
  <Paragraphs>65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NikoshBAN</vt:lpstr>
      <vt:lpstr>Office Theme</vt:lpstr>
      <vt:lpstr>1_Office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haier</dc:creator>
  <cp:lastModifiedBy>Alamgir Hossen</cp:lastModifiedBy>
  <cp:revision>145</cp:revision>
  <dcterms:created xsi:type="dcterms:W3CDTF">2006-08-16T00:00:00Z</dcterms:created>
  <dcterms:modified xsi:type="dcterms:W3CDTF">2020-06-12T14:09:23Z</dcterms:modified>
</cp:coreProperties>
</file>