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7" r:id="rId5"/>
    <p:sldId id="264" r:id="rId6"/>
    <p:sldId id="259" r:id="rId7"/>
    <p:sldId id="260" r:id="rId8"/>
    <p:sldId id="261" r:id="rId9"/>
    <p:sldId id="269" r:id="rId10"/>
    <p:sldId id="262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2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-&#2478;&#2503;&#2439;&#2482;-shrokan82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133600"/>
            <a:ext cx="6858000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শওকত হোসেন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গণিত)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গাছবাড়িয়া মমতাজ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বেগম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চন্দনাইশ,চট্টগ্রাম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মোবাইল নং-০১৮১৩৭৮০৫০৫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  <a:hlinkClick r:id="rId2"/>
              </a:rPr>
              <a:t>ই-মেইল-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hlinkClick r:id="rId2"/>
              </a:rPr>
              <a:t>shrokan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82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hlinkClick r:id="rId2"/>
              </a:rPr>
              <a:t>@gmail.com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228600"/>
            <a:ext cx="4038600" cy="101566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733800" y="1939290"/>
            <a:ext cx="1981200" cy="213360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 flipH="1">
            <a:off x="4732019" y="287274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3" idx="1"/>
          </p:cNvCxnSpPr>
          <p:nvPr/>
        </p:nvCxnSpPr>
        <p:spPr>
          <a:xfrm flipH="1">
            <a:off x="4724400" y="2879435"/>
            <a:ext cx="46643" cy="120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5"/>
          </p:cNvCxnSpPr>
          <p:nvPr/>
        </p:nvCxnSpPr>
        <p:spPr>
          <a:xfrm flipH="1" flipV="1">
            <a:off x="4267200" y="2057400"/>
            <a:ext cx="471514" cy="854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6"/>
            <a:endCxn id="2" idx="4"/>
          </p:cNvCxnSpPr>
          <p:nvPr/>
        </p:nvCxnSpPr>
        <p:spPr>
          <a:xfrm flipH="1">
            <a:off x="4724400" y="3006090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" idx="6"/>
          </p:cNvCxnSpPr>
          <p:nvPr/>
        </p:nvCxnSpPr>
        <p:spPr>
          <a:xfrm>
            <a:off x="4267200" y="2045970"/>
            <a:ext cx="1447800" cy="96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810000" y="2057400"/>
            <a:ext cx="457200" cy="1341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4"/>
          </p:cNvCxnSpPr>
          <p:nvPr/>
        </p:nvCxnSpPr>
        <p:spPr>
          <a:xfrm rot="5400000" flipH="1">
            <a:off x="3924300" y="3272790"/>
            <a:ext cx="685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1200" y="27889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26111" y="160960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0538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51860" y="32385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97125" y="26758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 rot="10536734">
            <a:off x="3710938" y="1921501"/>
            <a:ext cx="2133600" cy="2100498"/>
          </a:xfrm>
          <a:prstGeom prst="arc">
            <a:avLst>
              <a:gd name="adj1" fmla="val 16246507"/>
              <a:gd name="adj2" fmla="val 392731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21003149">
            <a:off x="3661803" y="1941457"/>
            <a:ext cx="2112552" cy="2143321"/>
          </a:xfrm>
          <a:prstGeom prst="arc">
            <a:avLst>
              <a:gd name="adj1" fmla="val 14840849"/>
              <a:gd name="adj2" fmla="val 5420065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10272093">
            <a:off x="5323738" y="2587954"/>
            <a:ext cx="533400" cy="607975"/>
          </a:xfrm>
          <a:prstGeom prst="arc">
            <a:avLst>
              <a:gd name="adj1" fmla="val 16730863"/>
              <a:gd name="adj2" fmla="val 37285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21431777">
            <a:off x="4440881" y="2627341"/>
            <a:ext cx="533400" cy="551693"/>
          </a:xfrm>
          <a:prstGeom prst="arc">
            <a:avLst>
              <a:gd name="adj1" fmla="val 14629494"/>
              <a:gd name="adj2" fmla="val 45477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0255332">
            <a:off x="4393913" y="2755117"/>
            <a:ext cx="398918" cy="624000"/>
          </a:xfrm>
          <a:prstGeom prst="arc">
            <a:avLst>
              <a:gd name="adj1" fmla="val 14733081"/>
              <a:gd name="adj2" fmla="val 64967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9991954">
            <a:off x="3749279" y="3110405"/>
            <a:ext cx="533400" cy="569052"/>
          </a:xfrm>
          <a:prstGeom prst="arc">
            <a:avLst>
              <a:gd name="adj1" fmla="val 15841522"/>
              <a:gd name="adj2" fmla="val 57235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33848" y="304800"/>
            <a:ext cx="73152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শ্রেণীর কাজ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অনুরুপভাবে প্রমাণ কর যে,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(বৃত্তস্থ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&lt;BAD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+বৃত্তস্থ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&lt;BCD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)=দুই সমকোণ।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733800" y="1950720"/>
            <a:ext cx="1981200" cy="213360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 flipH="1">
            <a:off x="4732019" y="287274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3" idx="1"/>
          </p:cNvCxnSpPr>
          <p:nvPr/>
        </p:nvCxnSpPr>
        <p:spPr>
          <a:xfrm rot="16200000" flipH="1" flipV="1">
            <a:off x="4034789" y="2662265"/>
            <a:ext cx="519085" cy="953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5"/>
            <a:endCxn id="2" idx="6"/>
          </p:cNvCxnSpPr>
          <p:nvPr/>
        </p:nvCxnSpPr>
        <p:spPr>
          <a:xfrm rot="16200000" flipH="1">
            <a:off x="5173979" y="2476499"/>
            <a:ext cx="105756" cy="976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6"/>
            <a:endCxn id="2" idx="4"/>
          </p:cNvCxnSpPr>
          <p:nvPr/>
        </p:nvCxnSpPr>
        <p:spPr>
          <a:xfrm flipH="1">
            <a:off x="4724400" y="3017520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0"/>
            <a:endCxn id="2" idx="6"/>
          </p:cNvCxnSpPr>
          <p:nvPr/>
        </p:nvCxnSpPr>
        <p:spPr>
          <a:xfrm rot="16200000" flipH="1">
            <a:off x="4686300" y="1988820"/>
            <a:ext cx="1066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0"/>
          </p:cNvCxnSpPr>
          <p:nvPr/>
        </p:nvCxnSpPr>
        <p:spPr>
          <a:xfrm rot="16200000" flipH="1" flipV="1">
            <a:off x="3543299" y="2217421"/>
            <a:ext cx="144780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4"/>
          </p:cNvCxnSpPr>
          <p:nvPr/>
        </p:nvCxnSpPr>
        <p:spPr>
          <a:xfrm rot="5400000" flipH="1">
            <a:off x="3924300" y="3284220"/>
            <a:ext cx="685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1200" y="27889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14173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0538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51860" y="32385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5603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 rot="5400000">
            <a:off x="3657600" y="2026920"/>
            <a:ext cx="2133600" cy="1981200"/>
          </a:xfrm>
          <a:prstGeom prst="arc">
            <a:avLst>
              <a:gd name="adj1" fmla="val 16246507"/>
              <a:gd name="adj2" fmla="val 392731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200000">
            <a:off x="3657600" y="2026920"/>
            <a:ext cx="2133600" cy="1981200"/>
          </a:xfrm>
          <a:prstGeom prst="arc">
            <a:avLst>
              <a:gd name="adj1" fmla="val 14840849"/>
              <a:gd name="adj2" fmla="val 5277574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4505539">
            <a:off x="4387959" y="1712961"/>
            <a:ext cx="533400" cy="762000"/>
          </a:xfrm>
          <a:prstGeom prst="arc">
            <a:avLst>
              <a:gd name="adj1" fmla="val 18262414"/>
              <a:gd name="adj2" fmla="val 29337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4505539">
            <a:off x="4437288" y="2458860"/>
            <a:ext cx="533400" cy="762000"/>
          </a:xfrm>
          <a:prstGeom prst="arc">
            <a:avLst>
              <a:gd name="adj1" fmla="val 18262414"/>
              <a:gd name="adj2" fmla="val 38236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5762099">
            <a:off x="4433003" y="2676690"/>
            <a:ext cx="533400" cy="524808"/>
          </a:xfrm>
          <a:prstGeom prst="arc">
            <a:avLst>
              <a:gd name="adj1" fmla="val 15369957"/>
              <a:gd name="adj2" fmla="val 59443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6200000">
            <a:off x="4394154" y="3591655"/>
            <a:ext cx="533400" cy="569052"/>
          </a:xfrm>
          <a:prstGeom prst="arc">
            <a:avLst>
              <a:gd name="adj1" fmla="val 16955594"/>
              <a:gd name="adj2" fmla="val 49190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304800"/>
            <a:ext cx="4267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524000"/>
            <a:ext cx="67056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144816"/>
            <a:ext cx="6477000" cy="550920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bn-BD" sz="8800" dirty="0">
                <a:latin typeface="NikoshBAN" pitchFamily="2" charset="0"/>
                <a:cs typeface="NikoshBAN" pitchFamily="2" charset="0"/>
              </a:rPr>
              <a:t>শ্রেণী</a:t>
            </a:r>
          </a:p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সময়ঃ ৫৫ মিনিট</a:t>
            </a:r>
          </a:p>
          <a:p>
            <a:pPr algn="ctr"/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86740"/>
            <a:ext cx="547824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এসো আমরা ছবি দেখি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 rot="8219290">
            <a:off x="1911170" y="2570526"/>
            <a:ext cx="3209469" cy="300188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1"/>
            <a:endCxn id="4" idx="7"/>
          </p:cNvCxnSpPr>
          <p:nvPr/>
        </p:nvCxnSpPr>
        <p:spPr>
          <a:xfrm rot="5400000">
            <a:off x="3465840" y="4017800"/>
            <a:ext cx="1548095" cy="165944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 rot="5400000" flipH="1">
            <a:off x="3569570" y="2573437"/>
            <a:ext cx="1552109" cy="14479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</p:cNvCxnSpPr>
          <p:nvPr/>
        </p:nvCxnSpPr>
        <p:spPr>
          <a:xfrm rot="16200000" flipH="1" flipV="1">
            <a:off x="1859923" y="2657881"/>
            <a:ext cx="1898238" cy="162520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7"/>
          </p:cNvCxnSpPr>
          <p:nvPr/>
        </p:nvCxnSpPr>
        <p:spPr>
          <a:xfrm>
            <a:off x="1996442" y="4419602"/>
            <a:ext cx="1413724" cy="120196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400000">
            <a:off x="3436176" y="2575116"/>
            <a:ext cx="419987" cy="510540"/>
          </a:xfrm>
          <a:prstGeom prst="arc">
            <a:avLst>
              <a:gd name="adj1" fmla="val 15540577"/>
              <a:gd name="adj2" fmla="val 604705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6471567">
            <a:off x="3121852" y="5080998"/>
            <a:ext cx="551240" cy="533400"/>
          </a:xfrm>
          <a:prstGeom prst="arc">
            <a:avLst>
              <a:gd name="adj1" fmla="val 15547544"/>
              <a:gd name="adj2" fmla="val 604705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0800000">
            <a:off x="4571556" y="3818064"/>
            <a:ext cx="419987" cy="510540"/>
          </a:xfrm>
          <a:prstGeom prst="arc">
            <a:avLst>
              <a:gd name="adj1" fmla="val 15540577"/>
              <a:gd name="adj2" fmla="val 6047058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1978852" y="4106526"/>
            <a:ext cx="551240" cy="533400"/>
          </a:xfrm>
          <a:prstGeom prst="arc">
            <a:avLst>
              <a:gd name="adj1" fmla="val 15547544"/>
              <a:gd name="adj2" fmla="val 6047058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77000" y="2743200"/>
            <a:ext cx="2057400" cy="18967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</p:cNvCxnSpPr>
          <p:nvPr/>
        </p:nvCxnSpPr>
        <p:spPr>
          <a:xfrm flipV="1">
            <a:off x="6477000" y="2521364"/>
            <a:ext cx="1219200" cy="11701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505700" y="3581400"/>
            <a:ext cx="1219200" cy="117019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H="1" flipV="1">
            <a:off x="6477000" y="3691563"/>
            <a:ext cx="1028700" cy="10600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7696200" y="2535950"/>
            <a:ext cx="1028700" cy="10454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61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50052"/>
            <a:ext cx="6461760" cy="62478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bn-BD" sz="8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অষ্ট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bn-IN" sz="8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দশম শ্রেণি</a:t>
            </a:r>
            <a:endParaRPr lang="bn-BD" sz="8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পৃষ্ঠা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নং-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১৩৯-1৪০ </a:t>
            </a:r>
            <a:endParaRPr lang="bn-BD" sz="8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874520"/>
            <a:ext cx="6629400" cy="397031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latin typeface="NikoshBAN" panose="02000000000000000000" pitchFamily="2" charset="0"/>
                <a:cs typeface="NikoshBAN" pitchFamily="2" charset="0"/>
              </a:rPr>
              <a:t>শিখনফল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অন্তর্লিখিত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অন্তর্লিখিত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সম্পুরক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7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327" y="1143000"/>
            <a:ext cx="7608571" cy="9541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 অন্তর্লিখিত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যে কোনো দুইটি বিপ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 কোণের  সমষ্টি দুই সমকোণ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 rot="8219290">
            <a:off x="3419930" y="2570526"/>
            <a:ext cx="3209469" cy="300188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1"/>
            <a:endCxn id="3" idx="7"/>
          </p:cNvCxnSpPr>
          <p:nvPr/>
        </p:nvCxnSpPr>
        <p:spPr>
          <a:xfrm rot="5400000">
            <a:off x="4974600" y="4017800"/>
            <a:ext cx="1548095" cy="1659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5400000" flipH="1">
            <a:off x="5078330" y="2573437"/>
            <a:ext cx="1552109" cy="1447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" idx="3"/>
          </p:cNvCxnSpPr>
          <p:nvPr/>
        </p:nvCxnSpPr>
        <p:spPr>
          <a:xfrm rot="16200000" flipH="1" flipV="1">
            <a:off x="3368683" y="2657881"/>
            <a:ext cx="1898238" cy="1625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3" idx="7"/>
          </p:cNvCxnSpPr>
          <p:nvPr/>
        </p:nvCxnSpPr>
        <p:spPr>
          <a:xfrm>
            <a:off x="3505202" y="4419602"/>
            <a:ext cx="1413724" cy="1201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5400000">
            <a:off x="4944936" y="2575116"/>
            <a:ext cx="419987" cy="510540"/>
          </a:xfrm>
          <a:prstGeom prst="arc">
            <a:avLst>
              <a:gd name="adj1" fmla="val 15540577"/>
              <a:gd name="adj2" fmla="val 60470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6471567">
            <a:off x="4630612" y="5080998"/>
            <a:ext cx="551240" cy="533400"/>
          </a:xfrm>
          <a:prstGeom prst="arc">
            <a:avLst>
              <a:gd name="adj1" fmla="val 15547544"/>
              <a:gd name="adj2" fmla="val 60470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0800000">
            <a:off x="6080316" y="3818064"/>
            <a:ext cx="419987" cy="510540"/>
          </a:xfrm>
          <a:prstGeom prst="arc">
            <a:avLst>
              <a:gd name="adj1" fmla="val 15540577"/>
              <a:gd name="adj2" fmla="val 60470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3487612" y="4106526"/>
            <a:ext cx="551240" cy="533400"/>
          </a:xfrm>
          <a:prstGeom prst="arc">
            <a:avLst>
              <a:gd name="adj1" fmla="val 15547544"/>
              <a:gd name="adj2" fmla="val 60470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713171" y="2060195"/>
            <a:ext cx="1981200" cy="213360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 flipH="1">
            <a:off x="1703771" y="3012695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rot="16200000" flipH="1" flipV="1">
            <a:off x="1006541" y="2802220"/>
            <a:ext cx="519085" cy="953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5"/>
            <a:endCxn id="3" idx="6"/>
          </p:cNvCxnSpPr>
          <p:nvPr/>
        </p:nvCxnSpPr>
        <p:spPr>
          <a:xfrm>
            <a:off x="1710466" y="3051719"/>
            <a:ext cx="983905" cy="75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6"/>
            <a:endCxn id="3" idx="4"/>
          </p:cNvCxnSpPr>
          <p:nvPr/>
        </p:nvCxnSpPr>
        <p:spPr>
          <a:xfrm flipH="1">
            <a:off x="1703771" y="3126995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" idx="0"/>
            <a:endCxn id="3" idx="6"/>
          </p:cNvCxnSpPr>
          <p:nvPr/>
        </p:nvCxnSpPr>
        <p:spPr>
          <a:xfrm>
            <a:off x="1703771" y="2060195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0"/>
          </p:cNvCxnSpPr>
          <p:nvPr/>
        </p:nvCxnSpPr>
        <p:spPr>
          <a:xfrm rot="16200000" flipH="1" flipV="1">
            <a:off x="522670" y="2326896"/>
            <a:ext cx="144780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" idx="4"/>
          </p:cNvCxnSpPr>
          <p:nvPr/>
        </p:nvCxnSpPr>
        <p:spPr>
          <a:xfrm rot="5400000" flipH="1">
            <a:off x="903671" y="3393695"/>
            <a:ext cx="685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762952" y="29288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19952" y="15572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543752" y="419379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23612" y="337845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43752" y="27002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9" name="Arc 48"/>
          <p:cNvSpPr/>
          <p:nvPr/>
        </p:nvSpPr>
        <p:spPr>
          <a:xfrm rot="5400000">
            <a:off x="629352" y="2166875"/>
            <a:ext cx="2133600" cy="1981200"/>
          </a:xfrm>
          <a:prstGeom prst="arc">
            <a:avLst>
              <a:gd name="adj1" fmla="val 16246507"/>
              <a:gd name="adj2" fmla="val 392731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62"/>
          <p:cNvSpPr/>
          <p:nvPr/>
        </p:nvSpPr>
        <p:spPr>
          <a:xfrm rot="16200000">
            <a:off x="604655" y="2144014"/>
            <a:ext cx="2133600" cy="1981200"/>
          </a:xfrm>
          <a:prstGeom prst="arc">
            <a:avLst>
              <a:gd name="adj1" fmla="val 14840849"/>
              <a:gd name="adj2" fmla="val 5277574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63"/>
          <p:cNvSpPr/>
          <p:nvPr/>
        </p:nvSpPr>
        <p:spPr>
          <a:xfrm rot="4505539">
            <a:off x="1359711" y="1852916"/>
            <a:ext cx="533400" cy="762000"/>
          </a:xfrm>
          <a:prstGeom prst="arc">
            <a:avLst>
              <a:gd name="adj1" fmla="val 18262414"/>
              <a:gd name="adj2" fmla="val 29337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/>
          <p:nvPr/>
        </p:nvSpPr>
        <p:spPr>
          <a:xfrm rot="4505539">
            <a:off x="1409040" y="2598815"/>
            <a:ext cx="533400" cy="762000"/>
          </a:xfrm>
          <a:prstGeom prst="arc">
            <a:avLst>
              <a:gd name="adj1" fmla="val 18262414"/>
              <a:gd name="adj2" fmla="val 38236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c 65"/>
          <p:cNvSpPr/>
          <p:nvPr/>
        </p:nvSpPr>
        <p:spPr>
          <a:xfrm rot="15762099">
            <a:off x="1404755" y="2816645"/>
            <a:ext cx="533400" cy="524808"/>
          </a:xfrm>
          <a:prstGeom prst="arc">
            <a:avLst>
              <a:gd name="adj1" fmla="val 15369957"/>
              <a:gd name="adj2" fmla="val 59443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c 66"/>
          <p:cNvSpPr/>
          <p:nvPr/>
        </p:nvSpPr>
        <p:spPr>
          <a:xfrm rot="16200000">
            <a:off x="1365906" y="3731610"/>
            <a:ext cx="533400" cy="569052"/>
          </a:xfrm>
          <a:prstGeom prst="arc">
            <a:avLst>
              <a:gd name="adj1" fmla="val 16955594"/>
              <a:gd name="adj2" fmla="val 49190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76600" y="1926607"/>
                <a:ext cx="556260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 </a:t>
                </a:r>
                <a:r>
                  <a:rPr lang="bn-BD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চাপের উপর দন্ডায়মান কেন্দ্রস্থ </a:t>
                </a:r>
                <a14:m>
                  <m:oMath xmlns:m="http://schemas.openxmlformats.org/officeDocument/2006/math">
                    <m:r>
                      <a:rPr lang="bn-BD" i="1" spc="-150" smtClean="0">
                        <a:latin typeface="Cambria Math"/>
                      </a:rPr>
                      <m:t>∠</m:t>
                    </m:r>
                    <m:r>
                      <a:rPr lang="en-US" b="0" i="1" spc="-15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AOC=2</a:t>
                </a:r>
                <a:r>
                  <a:rPr lang="bn-BD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বৃত্তস্থ</a:t>
                </a:r>
                <a:r>
                  <a:rPr lang="en-US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spc="-150" dirty="0">
                    <a:latin typeface="NikoshBAN" panose="02000000000000000000" pitchFamily="2" charset="0"/>
                    <a:ea typeface="Cambria Math"/>
                    <a:cs typeface="NikoshBAN" panose="02000000000000000000" pitchFamily="2" charset="0"/>
                  </a:rPr>
                  <a:t>∠</a:t>
                </a:r>
                <a:r>
                  <a:rPr lang="en-US" sz="2800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ADC</a:t>
                </a:r>
                <a:endParaRPr lang="bn-BD" spc="-15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ADC </a:t>
                </a:r>
                <a:r>
                  <a:rPr lang="bn-BD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চাপের উপর দন্ডায়মান কেন্দ্রস্থ প্রবৃদ্ধ </a:t>
                </a:r>
                <a:r>
                  <a:rPr lang="bn-BD" sz="2000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&lt;</a:t>
                </a:r>
                <a:r>
                  <a:rPr lang="en-US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AOC=2</a:t>
                </a:r>
                <a:r>
                  <a:rPr lang="bn-BD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বৃত্তস্থ</a:t>
                </a:r>
                <a:r>
                  <a:rPr lang="en-US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&lt;</a:t>
                </a:r>
                <a:r>
                  <a:rPr lang="en-US" spc="-15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926607"/>
                <a:ext cx="5562600" cy="1231106"/>
              </a:xfrm>
              <a:prstGeom prst="rect">
                <a:avLst/>
              </a:prstGeom>
              <a:blipFill rotWithShape="1">
                <a:blip r:embed="rId3"/>
                <a:stretch>
                  <a:fillRect l="-987" t="-6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1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7200" y="306062"/>
                <a:ext cx="8153400" cy="1992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 </a:t>
                </a:r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কেন্দ্র বিশিষ্ট একটি বৃত্ত 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চর্তুভুজটি অন্তর্লিখিত হয়েছে।প্রমাণ করতে হবে যে,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∟</a:t>
                </a:r>
                <a:r>
                  <a:rPr lang="en-US" b="1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ABC+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∟ </a:t>
                </a:r>
                <a:r>
                  <a:rPr lang="en-US" b="1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BCD=</a:t>
                </a:r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 সমকোণ । এবং </a:t>
                </a:r>
                <a14:m>
                  <m:oMath xmlns:m="http://schemas.openxmlformats.org/officeDocument/2006/math">
                    <m:r>
                      <a:rPr lang="en-US" sz="2400" i="1" spc="-150" dirty="0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BAD+</a:t>
                </a:r>
                <a14:m>
                  <m:oMath xmlns:m="http://schemas.openxmlformats.org/officeDocument/2006/math">
                    <m:r>
                      <a:rPr lang="en-US" sz="2400" i="1" spc="-150" dirty="0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BCD=</a:t>
                </a:r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 সমকোণ </a:t>
                </a:r>
              </a:p>
              <a:p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অংকনঃ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O,A</a:t>
                </a:r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</a:t>
                </a:r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 </a:t>
                </a:r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যোগ করি।</a:t>
                </a:r>
              </a:p>
              <a:p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প্রমাণঃধাপ</a:t>
                </a:r>
              </a:p>
              <a:p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 </a:t>
                </a:r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চাপের উপর দন্ডায়মান কেন্দ্রস্থ </a:t>
                </a:r>
                <a:r>
                  <a:rPr lang="bn-BD" sz="2000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&lt;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AOC=2</a:t>
                </a:r>
                <a:r>
                  <a:rPr lang="bn-BD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বৃত্তস্থ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&lt;</a:t>
                </a:r>
                <a:r>
                  <a:rPr lang="en-US" spc="-15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ADC</a:t>
                </a:r>
                <a:endParaRPr lang="bn-BD" spc="-15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pc="-150" dirty="0" smtClean="0"/>
                  <a:t>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6062"/>
                <a:ext cx="8153400" cy="1992020"/>
              </a:xfrm>
              <a:prstGeom prst="rect">
                <a:avLst/>
              </a:prstGeom>
              <a:blipFill rotWithShape="1">
                <a:blip r:embed="rId2"/>
                <a:stretch>
                  <a:fillRect l="-598" t="-2141" r="-822" b="-3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lowchart: Connector 2"/>
          <p:cNvSpPr/>
          <p:nvPr/>
        </p:nvSpPr>
        <p:spPr>
          <a:xfrm>
            <a:off x="5751896" y="1031495"/>
            <a:ext cx="1981200" cy="213360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 flipH="1">
            <a:off x="6742496" y="1983995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1"/>
          </p:cNvCxnSpPr>
          <p:nvPr/>
        </p:nvCxnSpPr>
        <p:spPr>
          <a:xfrm rot="16200000" flipH="1" flipV="1">
            <a:off x="6045266" y="1773520"/>
            <a:ext cx="519085" cy="953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5"/>
            <a:endCxn id="3" idx="6"/>
          </p:cNvCxnSpPr>
          <p:nvPr/>
        </p:nvCxnSpPr>
        <p:spPr>
          <a:xfrm>
            <a:off x="6749191" y="2023019"/>
            <a:ext cx="983905" cy="75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6"/>
            <a:endCxn id="3" idx="4"/>
          </p:cNvCxnSpPr>
          <p:nvPr/>
        </p:nvCxnSpPr>
        <p:spPr>
          <a:xfrm flipH="1">
            <a:off x="6742496" y="2098295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" idx="0"/>
            <a:endCxn id="3" idx="6"/>
          </p:cNvCxnSpPr>
          <p:nvPr/>
        </p:nvCxnSpPr>
        <p:spPr>
          <a:xfrm>
            <a:off x="6742496" y="1031495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0"/>
          </p:cNvCxnSpPr>
          <p:nvPr/>
        </p:nvCxnSpPr>
        <p:spPr>
          <a:xfrm rot="16200000" flipH="1" flipV="1">
            <a:off x="5561395" y="1298196"/>
            <a:ext cx="144780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4"/>
          </p:cNvCxnSpPr>
          <p:nvPr/>
        </p:nvCxnSpPr>
        <p:spPr>
          <a:xfrm rot="5400000" flipH="1">
            <a:off x="5942396" y="2364995"/>
            <a:ext cx="685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01677" y="19001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58677" y="5285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82477" y="316509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62337" y="234975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82477" y="16715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6" name="Arc 15"/>
          <p:cNvSpPr/>
          <p:nvPr/>
        </p:nvSpPr>
        <p:spPr>
          <a:xfrm rot="5400000">
            <a:off x="5668077" y="1138175"/>
            <a:ext cx="2133600" cy="1981200"/>
          </a:xfrm>
          <a:prstGeom prst="arc">
            <a:avLst>
              <a:gd name="adj1" fmla="val 16246507"/>
              <a:gd name="adj2" fmla="val 392731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16200000">
            <a:off x="5643380" y="1115314"/>
            <a:ext cx="2133600" cy="1981200"/>
          </a:xfrm>
          <a:prstGeom prst="arc">
            <a:avLst>
              <a:gd name="adj1" fmla="val 14840849"/>
              <a:gd name="adj2" fmla="val 5277574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4505539">
            <a:off x="6398436" y="824216"/>
            <a:ext cx="533400" cy="762000"/>
          </a:xfrm>
          <a:prstGeom prst="arc">
            <a:avLst>
              <a:gd name="adj1" fmla="val 18262414"/>
              <a:gd name="adj2" fmla="val 29337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4505539">
            <a:off x="6447765" y="1570115"/>
            <a:ext cx="533400" cy="762000"/>
          </a:xfrm>
          <a:prstGeom prst="arc">
            <a:avLst>
              <a:gd name="adj1" fmla="val 18262414"/>
              <a:gd name="adj2" fmla="val 38236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5762099">
            <a:off x="6443480" y="1787945"/>
            <a:ext cx="533400" cy="524808"/>
          </a:xfrm>
          <a:prstGeom prst="arc">
            <a:avLst>
              <a:gd name="adj1" fmla="val 15369957"/>
              <a:gd name="adj2" fmla="val 59443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16200000">
            <a:off x="6404631" y="2702910"/>
            <a:ext cx="533400" cy="569052"/>
          </a:xfrm>
          <a:prstGeom prst="arc">
            <a:avLst>
              <a:gd name="adj1" fmla="val 16955594"/>
              <a:gd name="adj2" fmla="val 49190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36921" y="1002920"/>
            <a:ext cx="1981200" cy="213360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 flipH="1">
            <a:off x="1227521" y="195542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3" idx="1"/>
          </p:cNvCxnSpPr>
          <p:nvPr/>
        </p:nvCxnSpPr>
        <p:spPr>
          <a:xfrm rot="16200000" flipH="1" flipV="1">
            <a:off x="530291" y="1744945"/>
            <a:ext cx="519085" cy="953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5"/>
            <a:endCxn id="2" idx="6"/>
          </p:cNvCxnSpPr>
          <p:nvPr/>
        </p:nvCxnSpPr>
        <p:spPr>
          <a:xfrm>
            <a:off x="1234216" y="1994444"/>
            <a:ext cx="983905" cy="75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6"/>
            <a:endCxn id="2" idx="4"/>
          </p:cNvCxnSpPr>
          <p:nvPr/>
        </p:nvCxnSpPr>
        <p:spPr>
          <a:xfrm flipH="1">
            <a:off x="1227521" y="2069720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0"/>
            <a:endCxn id="2" idx="6"/>
          </p:cNvCxnSpPr>
          <p:nvPr/>
        </p:nvCxnSpPr>
        <p:spPr>
          <a:xfrm>
            <a:off x="1227521" y="1002920"/>
            <a:ext cx="9906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0"/>
          </p:cNvCxnSpPr>
          <p:nvPr/>
        </p:nvCxnSpPr>
        <p:spPr>
          <a:xfrm rot="16200000" flipH="1" flipV="1">
            <a:off x="46420" y="1269621"/>
            <a:ext cx="144780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4"/>
          </p:cNvCxnSpPr>
          <p:nvPr/>
        </p:nvCxnSpPr>
        <p:spPr>
          <a:xfrm rot="5400000" flipH="1">
            <a:off x="427421" y="2336420"/>
            <a:ext cx="685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702" y="187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702" y="500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7502" y="31365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52638" y="232118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7502" y="164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 rot="5400000">
            <a:off x="153102" y="1109600"/>
            <a:ext cx="2133600" cy="1981200"/>
          </a:xfrm>
          <a:prstGeom prst="arc">
            <a:avLst>
              <a:gd name="adj1" fmla="val 16246507"/>
              <a:gd name="adj2" fmla="val 392731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200000">
            <a:off x="128405" y="1086739"/>
            <a:ext cx="2133600" cy="1981200"/>
          </a:xfrm>
          <a:prstGeom prst="arc">
            <a:avLst>
              <a:gd name="adj1" fmla="val 14840849"/>
              <a:gd name="adj2" fmla="val 5277574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4505539">
            <a:off x="883461" y="795641"/>
            <a:ext cx="533400" cy="762000"/>
          </a:xfrm>
          <a:prstGeom prst="arc">
            <a:avLst>
              <a:gd name="adj1" fmla="val 18262414"/>
              <a:gd name="adj2" fmla="val 29337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4505539">
            <a:off x="932790" y="1541540"/>
            <a:ext cx="533400" cy="762000"/>
          </a:xfrm>
          <a:prstGeom prst="arc">
            <a:avLst>
              <a:gd name="adj1" fmla="val 18262414"/>
              <a:gd name="adj2" fmla="val 38236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5762099">
            <a:off x="928505" y="1759370"/>
            <a:ext cx="533400" cy="524808"/>
          </a:xfrm>
          <a:prstGeom prst="arc">
            <a:avLst>
              <a:gd name="adj1" fmla="val 15369957"/>
              <a:gd name="adj2" fmla="val 59443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6200000">
            <a:off x="889656" y="2674335"/>
            <a:ext cx="533400" cy="569052"/>
          </a:xfrm>
          <a:prstGeom prst="arc">
            <a:avLst>
              <a:gd name="adj1" fmla="val 16955594"/>
              <a:gd name="adj2" fmla="val 49190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90800" y="820900"/>
            <a:ext cx="5791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ADC 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চাপের উপর দন্ডায়মান কেন্দ্রস্থ প্রবৃদ্ধ </a:t>
            </a:r>
            <a:r>
              <a:rPr lang="bn-BD" sz="20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AOC=2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ABC</a:t>
            </a:r>
          </a:p>
          <a:p>
            <a:r>
              <a:rPr lang="bn-IN" sz="20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কেন্দ্রস্থ</a:t>
            </a:r>
            <a:r>
              <a:rPr lang="bn-BD" sz="20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AOC+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প্রবৃদ্ধ </a:t>
            </a:r>
            <a:r>
              <a:rPr lang="bn-BD" sz="20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AOC=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চার সমকোণ</a:t>
            </a:r>
          </a:p>
          <a:p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ADC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ABC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=চার সমকোণ।</a:t>
            </a:r>
          </a:p>
          <a:p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2 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(বৃত্তস্থ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ADC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+বৃত্তস্থ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ABC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)=চার সমকোণ।</a:t>
            </a:r>
          </a:p>
          <a:p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(বৃত্তস্থ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ADC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+বৃত্তস্থ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ABC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)=দুই সমকোণ।</a:t>
            </a:r>
          </a:p>
          <a:p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অনুরুপভাবে প্রমাণ করা যায় যে,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(বৃত্তস্থ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BAD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+বৃত্তস্থ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pc="-150" dirty="0">
                <a:latin typeface="NikoshBAN" panose="02000000000000000000" pitchFamily="2" charset="0"/>
                <a:cs typeface="NikoshBAN" panose="02000000000000000000" pitchFamily="2" charset="0"/>
              </a:rPr>
              <a:t>BCD</a:t>
            </a:r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)=দুই সমকোণ।</a:t>
            </a:r>
            <a:endParaRPr lang="en-US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pc="-150" dirty="0">
                <a:latin typeface="NikoshBAN" panose="02000000000000000000" pitchFamily="2" charset="0"/>
                <a:cs typeface="NikoshBAN" panose="02000000000000000000" pitchFamily="2" charset="0"/>
              </a:rPr>
              <a:t>সুতরাং বৃত্তে অন্তর্লিখিত চতুভুজের যে কোনো দুইটি বিপরিত কোণের  সমষ্টি দুই সমকোণ।</a:t>
            </a:r>
          </a:p>
          <a:p>
            <a:endParaRPr lang="bn-BD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7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293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rokan</cp:lastModifiedBy>
  <cp:revision>47</cp:revision>
  <dcterms:created xsi:type="dcterms:W3CDTF">2006-08-16T00:00:00Z</dcterms:created>
  <dcterms:modified xsi:type="dcterms:W3CDTF">2020-06-11T19:26:29Z</dcterms:modified>
</cp:coreProperties>
</file>