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2" r:id="rId10"/>
    <p:sldId id="263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1200329"/>
          </a:xfrm>
          <a:prstGeom prst="rect">
            <a:avLst/>
          </a:prstGeom>
          <a:solidFill>
            <a:srgbClr val="FF66FF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             </a:t>
            </a: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স্বাগতম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657671"/>
            <a:ext cx="9144000" cy="1200329"/>
          </a:xfrm>
          <a:prstGeom prst="rect">
            <a:avLst/>
          </a:prstGeom>
          <a:solidFill>
            <a:srgbClr val="FF66FF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             </a:t>
            </a: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স্বাগতম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77200" y="0"/>
            <a:ext cx="1066800" cy="5632311"/>
          </a:xfrm>
          <a:prstGeom prst="rect">
            <a:avLst/>
          </a:prstGeom>
          <a:solidFill>
            <a:srgbClr val="FF66FF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             </a:t>
            </a: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স্বাগতম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1066800" cy="5632311"/>
          </a:xfrm>
          <a:prstGeom prst="rect">
            <a:avLst/>
          </a:prstGeom>
          <a:solidFill>
            <a:srgbClr val="FF66FF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             </a:t>
            </a: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স্বাগতম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images (2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219200"/>
            <a:ext cx="7010400" cy="441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533400"/>
            <a:ext cx="5288627" cy="5509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মিলিয়ে নিইঃ                                  </a:t>
            </a:r>
          </a:p>
          <a:p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3200400" y="762000"/>
          <a:ext cx="2133600" cy="4876800"/>
        </p:xfrm>
        <a:graphic>
          <a:graphicData uri="http://schemas.openxmlformats.org/presentationml/2006/ole">
            <p:oleObj spid="_x0000_s2050" name="Equation" r:id="rId3" imgW="1485720" imgH="3454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57200"/>
            <a:ext cx="2316660" cy="6463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জোড়ায় কাজঃ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images (1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197462"/>
            <a:ext cx="4648200" cy="3093166"/>
          </a:xfrm>
          <a:prstGeom prst="rect">
            <a:avLst/>
          </a:prstGeom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397" y="3581400"/>
            <a:ext cx="8243206" cy="685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266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4495799"/>
            <a:ext cx="5354411" cy="697319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723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NikoshBAN" pitchFamily="2" charset="0"/>
              </a:rPr>
              <a:t>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1955985" cy="58477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মিলিয়ে নিইঃ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55421" y="228600"/>
            <a:ext cx="5182961" cy="4953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67000" y="914400"/>
            <a:ext cx="5229225" cy="47625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83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62200" y="1524000"/>
            <a:ext cx="5495925" cy="4191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</p:pic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NikoshBAN" pitchFamily="2" charset="0"/>
              </a:rPr>
              <a:t>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86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38400" y="2133600"/>
            <a:ext cx="5429250" cy="41910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0" y="419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89" name="Picture 1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19400" y="2667000"/>
            <a:ext cx="4648200" cy="4191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</p:pic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NikoshBAN" pitchFamily="2" charset="0"/>
              </a:rPr>
              <a:t>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92" name="Picture 16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4600" y="3238500"/>
            <a:ext cx="5505450" cy="38100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24594" name="Rectangle 18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NikoshBAN" pitchFamily="2" charset="0"/>
              </a:rPr>
              <a:t>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95" name="Picture 1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33600" y="3733800"/>
            <a:ext cx="5838825" cy="4095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  <p:sp>
        <p:nvSpPr>
          <p:cNvPr id="24597" name="Rectangle 2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NikoshBAN" pitchFamily="2" charset="0"/>
              </a:rPr>
              <a:t>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98" name="Picture 22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9415" y="4343400"/>
            <a:ext cx="4165169" cy="7143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</p:pic>
      <p:sp>
        <p:nvSpPr>
          <p:cNvPr id="24600" name="Rectangle 24"/>
          <p:cNvSpPr>
            <a:spLocks noChangeArrowheads="1"/>
          </p:cNvSpPr>
          <p:nvPr/>
        </p:nvSpPr>
        <p:spPr bwMode="auto">
          <a:xfrm>
            <a:off x="0" y="1019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NikoshBAN" pitchFamily="2" charset="0"/>
              </a:rPr>
              <a:t>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2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601" name="Picture 25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76500" y="5181600"/>
            <a:ext cx="4191000" cy="428625"/>
          </a:xfrm>
          <a:prstGeom prst="rect">
            <a:avLst/>
          </a:prstGeom>
          <a:solidFill>
            <a:srgbClr val="FFFF00"/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24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24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24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24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500"/>
                                        <p:tgtEl>
                                          <p:spTgt spid="24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24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0" dur="500"/>
                                        <p:tgtEl>
                                          <p:spTgt spid="24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3" dur="500"/>
                                        <p:tgtEl>
                                          <p:spTgt spid="24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6" dur="500"/>
                                        <p:tgtEl>
                                          <p:spTgt spid="24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9" dur="500"/>
                                        <p:tgtEl>
                                          <p:spTgt spid="24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2" dur="500"/>
                                        <p:tgtEl>
                                          <p:spTgt spid="24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4578" grpId="0"/>
      <p:bldP spid="24580" grpId="0"/>
      <p:bldP spid="24582" grpId="0"/>
      <p:bldP spid="24584" grpId="0"/>
      <p:bldP spid="24585" grpId="0"/>
      <p:bldP spid="24587" grpId="0"/>
      <p:bldP spid="24588" grpId="0"/>
      <p:bldP spid="24590" grpId="0"/>
      <p:bldP spid="24591" grpId="0"/>
      <p:bldP spid="24593" grpId="0"/>
      <p:bldP spid="24594" grpId="0"/>
      <p:bldP spid="24596" grpId="0"/>
      <p:bldP spid="24597" grpId="0"/>
      <p:bldP spid="24599" grpId="0"/>
      <p:bldP spid="24600" grpId="0"/>
      <p:bldP spid="2460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2398413" cy="70788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দলগত কাজঃ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download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6200" y="197536"/>
            <a:ext cx="4648200" cy="2850464"/>
          </a:xfrm>
          <a:prstGeom prst="rect">
            <a:avLst/>
          </a:prstGeom>
        </p:spPr>
      </p:pic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1123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NikoshBAN" pitchFamily="2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06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02726" y="3962400"/>
            <a:ext cx="7107115" cy="952500"/>
          </a:xfrm>
          <a:prstGeom prst="rect">
            <a:avLst/>
          </a:prstGeom>
          <a:solidFill>
            <a:srgbClr val="FFFF00"/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1" y="381000"/>
            <a:ext cx="2133600" cy="6463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মিলিয়ে নিইঃ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4809" y="381000"/>
            <a:ext cx="3725901" cy="7715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84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NikoshBAN" pitchFamily="2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0" y="1295400"/>
            <a:ext cx="4546023" cy="80010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NikoshBAN" pitchFamily="2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6631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400" y="2286000"/>
            <a:ext cx="5679722" cy="6667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</p:pic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6633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67000" y="3200400"/>
            <a:ext cx="4796163" cy="785812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6635" name="Picture 1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95599" y="4114800"/>
            <a:ext cx="2965231" cy="58102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</p:pic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6637" name="Picture 1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19400" y="4800600"/>
            <a:ext cx="3966013" cy="657225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NikoshBAN" pitchFamily="2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266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381000"/>
            <a:ext cx="2048959" cy="830997"/>
          </a:xfrm>
          <a:prstGeom prst="rect">
            <a:avLst/>
          </a:prstGeom>
          <a:solidFill>
            <a:srgbClr val="66FF99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মূল্যায়নঃ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676400"/>
            <a:ext cx="8058616" cy="1200329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ক) ত্রিকোণমিতি বলতে কী বোঝ? 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খ) সূক্ষ্ণকোণের ত্রিকোণমিতিক অনুপাত বলতে কী বোঝ?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NikoshBAN" pitchFamily="2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3276600"/>
            <a:ext cx="6412832" cy="7429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</p:pic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NikoshBAN" pitchFamily="2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7655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4191000"/>
            <a:ext cx="5920740" cy="91440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NikoshBAN" pitchFamily="2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304800"/>
            <a:ext cx="2329484" cy="70788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বাড়ির কাজঃ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images (2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228600"/>
            <a:ext cx="4122295" cy="2743200"/>
          </a:xfrm>
          <a:prstGeom prst="rect">
            <a:avLst/>
          </a:prstGeom>
        </p:spPr>
      </p:pic>
      <p:pic>
        <p:nvPicPr>
          <p:cNvPr id="4" name="Picture 3" descr="images (16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9299" y="1143000"/>
            <a:ext cx="2769951" cy="1943100"/>
          </a:xfrm>
          <a:prstGeom prst="rect">
            <a:avLst/>
          </a:prstGeom>
        </p:spPr>
      </p:pic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3733800"/>
            <a:ext cx="7081345" cy="73342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</p:pic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0" y="276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71725" y="4648200"/>
            <a:ext cx="4400550" cy="125730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NikoshBAN" pitchFamily="2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28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5657671"/>
            <a:ext cx="6324600" cy="1200329"/>
          </a:xfrm>
          <a:prstGeom prst="rect">
            <a:avLst/>
          </a:prstGeom>
          <a:solidFill>
            <a:srgbClr val="99FF33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           </a:t>
            </a: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 ধন্যবাদ 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228600"/>
            <a:ext cx="6324600" cy="1200329"/>
          </a:xfrm>
          <a:prstGeom prst="rect">
            <a:avLst/>
          </a:prstGeom>
          <a:solidFill>
            <a:srgbClr val="99FF33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           </a:t>
            </a: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 ধন্যবাদ 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81800" y="240804"/>
            <a:ext cx="1371600" cy="6617196"/>
          </a:xfrm>
          <a:prstGeom prst="rect">
            <a:avLst/>
          </a:prstGeom>
          <a:solidFill>
            <a:srgbClr val="99FF33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           </a:t>
            </a: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ধন্যবাদ 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240804"/>
            <a:ext cx="1219200" cy="6617196"/>
          </a:xfrm>
          <a:prstGeom prst="rect">
            <a:avLst/>
          </a:prstGeom>
          <a:solidFill>
            <a:srgbClr val="99FF33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           </a:t>
            </a: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ধন্যবাদ 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images (2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199" y="1371600"/>
            <a:ext cx="4419601" cy="426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400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পরিচিতি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3" name="Text Placeholder 2"/>
          <p:cNvSpPr txBox="1">
            <a:spLocks/>
          </p:cNvSpPr>
          <p:nvPr/>
        </p:nvSpPr>
        <p:spPr>
          <a:xfrm>
            <a:off x="457200" y="1535113"/>
            <a:ext cx="4040188" cy="63976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            শিক্ষক পরিচিতি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4" name="Text Placeholder 4"/>
          <p:cNvSpPr txBox="1">
            <a:spLocks/>
          </p:cNvSpPr>
          <p:nvPr/>
        </p:nvSpPr>
        <p:spPr>
          <a:xfrm>
            <a:off x="4645025" y="1535113"/>
            <a:ext cx="4041775" cy="6397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           পাঠ পরিচিতি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4645025" y="2174875"/>
            <a:ext cx="4041775" cy="3951288"/>
          </a:xfrm>
          <a:prstGeom prst="rect">
            <a:avLst/>
          </a:prstGeom>
          <a:solidFill>
            <a:srgbClr val="FFCC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নবম শ্রেণি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বিষয়ঃ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উচ্চতর </a:t>
            </a: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গণিত </a:t>
            </a:r>
            <a:endParaRPr kumimoji="0" lang="bn-BD" sz="28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অনুশীলনী </a:t>
            </a: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 Unicode MS"/>
                <a:ea typeface="Arial Unicode MS"/>
                <a:cs typeface="Arial Unicode MS"/>
              </a:rPr>
              <a:t>(8.2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 Unicode MS"/>
                <a:ea typeface="Arial Unicode MS"/>
                <a:cs typeface="Arial Unicode MS"/>
              </a:rPr>
              <a:t>)</a:t>
            </a:r>
            <a:endParaRPr kumimoji="0" lang="bn-BD" sz="28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Arial Unicode MS"/>
              <a:ea typeface="Arial Unicode MS"/>
              <a:cs typeface="Arial Unicode M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আজকের </a:t>
            </a: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পাঠঃ</a:t>
            </a: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সূক্ষ্ণকোণের</a:t>
            </a:r>
            <a:r>
              <a:rPr kumimoji="0" lang="bn-BD" sz="28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ত্রিকোণমিতিক অনুপাত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kumimoji="0" lang="bn-BD" sz="28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endParaRPr kumimoji="0" lang="bn-BD" sz="28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সময়ঃ ৪০ মিনিট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তাং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6" name="Content Placeholder 7"/>
          <p:cNvSpPr txBox="1">
            <a:spLocks/>
          </p:cNvSpPr>
          <p:nvPr/>
        </p:nvSpPr>
        <p:spPr>
          <a:xfrm>
            <a:off x="457200" y="2174875"/>
            <a:ext cx="4040188" cy="3951288"/>
          </a:xfrm>
          <a:prstGeom prst="rect">
            <a:avLst/>
          </a:prstGeom>
          <a:solidFill>
            <a:srgbClr val="FFCC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মোঃ আবুল হাসেম মিয়া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সিনিয়র শিক্ষক, শ্যামপুর বহুমূখী হাই স্কুল অ্যান্ড কলেজ, ঢাকা।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মোবাইল নং ০১৯৪৪২৯৯১৪৭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pic>
        <p:nvPicPr>
          <p:cNvPr id="7" name="Picture 6" descr="Pictur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4191000"/>
            <a:ext cx="1828800" cy="1828800"/>
          </a:xfrm>
          <a:prstGeom prst="flowChartOr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6442" y="341531"/>
            <a:ext cx="1871958" cy="646331"/>
          </a:xfrm>
          <a:prstGeom prst="homePlate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শিখনফলঃ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4513" y="1371371"/>
            <a:ext cx="7507374" cy="3108543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 -------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ক) ত্রিকোণমিতি কী তা বলতে পারবে । 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খ) সূক্ষ্ণকোণের ত্রিকোণমিতিক অনুপাত বর্ণনা করতে পারবে।  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গ) সূক্ষ্ণকোণের ত্রিকোণমিতিক অনুপাত গুলোর মধ্যে পারস্পরিক 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সম্পর্ক নির্ণয় করতে পারবে। 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ঘ) গাণিতিক সমস্যা সমাধানে ত্রিকোণমিতিক অভেদাবলি প্রয়োগ 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করতে পারবে।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1582484" cy="58477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লক্ষ্য করঃ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5000" y="152400"/>
            <a:ext cx="6781800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আমরা জানি, </a:t>
            </a:r>
            <a:r>
              <a:rPr lang="en-US" sz="2800" dirty="0" smtClean="0">
                <a:latin typeface="Arial Unicode MS"/>
                <a:ea typeface="Arial Unicode MS"/>
                <a:cs typeface="Arial Unicode MS"/>
              </a:rPr>
              <a:t>90⁰</a:t>
            </a:r>
            <a:r>
              <a:rPr lang="bn-BD" sz="2800" dirty="0" smtClean="0">
                <a:latin typeface="NikoshBAN" pitchFamily="2" charset="0"/>
                <a:ea typeface="Arial Unicode MS"/>
                <a:cs typeface="NikoshBAN" pitchFamily="2" charset="0"/>
              </a:rPr>
              <a:t> অপেক্ষা ক্ষুদ্রতর কোণকে সূক্ষ্ণকোণ বলে।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5715000" y="2133600"/>
            <a:ext cx="2667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5715000" y="914400"/>
            <a:ext cx="2209800" cy="1219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6200000" flipH="1">
            <a:off x="6896100" y="1638300"/>
            <a:ext cx="914400" cy="7620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096000" y="1752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θ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924800" y="609600"/>
            <a:ext cx="262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924800" y="2133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X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410200" y="1981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O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239000" y="2133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M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086600" y="8382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P</a:t>
            </a:r>
            <a:endParaRPr lang="en-US" dirty="0"/>
          </a:p>
        </p:txBody>
      </p:sp>
      <p:sp>
        <p:nvSpPr>
          <p:cNvPr id="13" name="Arc 12"/>
          <p:cNvSpPr/>
          <p:nvPr/>
        </p:nvSpPr>
        <p:spPr>
          <a:xfrm>
            <a:off x="6248400" y="1676400"/>
            <a:ext cx="381000" cy="457200"/>
          </a:xfrm>
          <a:prstGeom prst="arc">
            <a:avLst>
              <a:gd name="adj1" fmla="val 16763623"/>
              <a:gd name="adj2" fmla="val 5844294"/>
            </a:avLst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086600" y="1981200"/>
            <a:ext cx="304800" cy="152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0" y="838200"/>
            <a:ext cx="5486400" cy="15696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চিত্রে সমকোণী ত্রিভুজ 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POM</a:t>
            </a:r>
            <a:r>
              <a:rPr lang="bn-BD" sz="24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এর 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PM</a:t>
            </a:r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 লম্ব, 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OM</a:t>
            </a:r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 ভূমি এবং 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OP</a:t>
            </a:r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 অতিভুজ । </a:t>
            </a:r>
            <a:r>
              <a:rPr lang="en-US" sz="2400" dirty="0" smtClean="0">
                <a:solidFill>
                  <a:srgbClr val="FF0000"/>
                </a:solidFill>
                <a:latin typeface="NikoshBAN" pitchFamily="2" charset="0"/>
                <a:ea typeface="Arial Unicode MS"/>
                <a:cs typeface="NikoshBAN" pitchFamily="2" charset="0"/>
              </a:rPr>
              <a:t>P</a:t>
            </a:r>
            <a:r>
              <a:rPr lang="en-US" sz="2400" dirty="0" smtClean="0">
                <a:solidFill>
                  <a:srgbClr val="FF0000"/>
                </a:solidFill>
                <a:latin typeface="Arial Unicode MS"/>
                <a:ea typeface="Arial Unicode MS"/>
                <a:cs typeface="Arial Unicode MS"/>
              </a:rPr>
              <a:t>M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,</a:t>
            </a:r>
            <a:r>
              <a:rPr lang="en-US" sz="2400" dirty="0" smtClean="0">
                <a:solidFill>
                  <a:srgbClr val="FF0000"/>
                </a:solidFill>
                <a:latin typeface="Arial Unicode MS"/>
                <a:ea typeface="Arial Unicode MS"/>
                <a:cs typeface="Arial Unicode MS"/>
              </a:rPr>
              <a:t>OM</a:t>
            </a:r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 এবং </a:t>
            </a:r>
            <a:r>
              <a:rPr lang="en-US" sz="2400" dirty="0" smtClean="0">
                <a:solidFill>
                  <a:srgbClr val="FF0000"/>
                </a:solidFill>
                <a:latin typeface="Arial Unicode MS"/>
                <a:ea typeface="Arial Unicode MS"/>
                <a:cs typeface="Arial Unicode MS"/>
              </a:rPr>
              <a:t>OP</a:t>
            </a:r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 বাহুত্রয়ের </a:t>
            </a:r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ea typeface="Arial Unicode MS"/>
                <a:cs typeface="NikoshBAN" pitchFamily="2" charset="0"/>
              </a:rPr>
              <a:t>যে ছয়টি </a:t>
            </a:r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অনুপাত পাওয়া যায় তাদের </a:t>
            </a:r>
            <a:r>
              <a:rPr lang="en-US" sz="2400" dirty="0" smtClean="0">
                <a:solidFill>
                  <a:srgbClr val="FF0000"/>
                </a:solidFill>
                <a:latin typeface="Arial Unicode MS"/>
                <a:ea typeface="Arial Unicode MS"/>
                <a:cs typeface="Arial Unicode MS"/>
              </a:rPr>
              <a:t>∠XOA</a:t>
            </a:r>
            <a:r>
              <a:rPr lang="bn-BD" sz="2400" dirty="0" smtClean="0">
                <a:solidFill>
                  <a:srgbClr val="FF0000"/>
                </a:solidFill>
                <a:latin typeface="Arial Unicode MS"/>
                <a:ea typeface="Arial Unicode MS"/>
                <a:cs typeface="Arial Unicode MS"/>
              </a:rPr>
              <a:t> </a:t>
            </a:r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বা, </a:t>
            </a:r>
            <a:r>
              <a:rPr lang="en-US" sz="2400" dirty="0" smtClean="0">
                <a:solidFill>
                  <a:srgbClr val="FF0000"/>
                </a:solidFill>
                <a:latin typeface="Arial Unicode MS"/>
                <a:ea typeface="Arial Unicode MS"/>
                <a:cs typeface="Arial Unicode MS"/>
              </a:rPr>
              <a:t>∠POM</a:t>
            </a:r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ea typeface="Arial Unicode MS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এর </a:t>
            </a:r>
            <a:r>
              <a:rPr lang="bn-BD" sz="2400" b="1" dirty="0" smtClean="0">
                <a:solidFill>
                  <a:srgbClr val="FF0000"/>
                </a:solidFill>
                <a:latin typeface="NikoshBAN" pitchFamily="2" charset="0"/>
                <a:ea typeface="Arial Unicode MS"/>
                <a:cs typeface="NikoshBAN" pitchFamily="2" charset="0"/>
              </a:rPr>
              <a:t>ত্রিকোণমিতিক অনুপাত </a:t>
            </a:r>
            <a:r>
              <a:rPr lang="bn-BD" sz="2400" b="1" dirty="0" smtClean="0">
                <a:latin typeface="NikoshBAN" pitchFamily="2" charset="0"/>
                <a:ea typeface="Arial Unicode MS"/>
                <a:cs typeface="NikoshBAN" pitchFamily="2" charset="0"/>
              </a:rPr>
              <a:t>বলা হয়। 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6743" y="2514600"/>
            <a:ext cx="8430513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যদি </a:t>
            </a:r>
            <a:r>
              <a:rPr lang="en-US" sz="3600" dirty="0" smtClean="0">
                <a:latin typeface="Arial Unicode MS"/>
                <a:ea typeface="Arial Unicode MS"/>
                <a:cs typeface="Arial Unicode MS"/>
              </a:rPr>
              <a:t>∠</a:t>
            </a:r>
            <a:r>
              <a:rPr lang="en-US" sz="2800" dirty="0" smtClean="0">
                <a:latin typeface="Arial Unicode MS"/>
                <a:ea typeface="Arial Unicode MS"/>
                <a:cs typeface="Arial Unicode MS"/>
              </a:rPr>
              <a:t>POM=</a:t>
            </a:r>
            <a:r>
              <a:rPr lang="el-GR" sz="2800" dirty="0" smtClean="0">
                <a:solidFill>
                  <a:srgbClr val="FF0000"/>
                </a:solidFill>
                <a:latin typeface="Arial Unicode MS"/>
                <a:ea typeface="Arial Unicode MS"/>
                <a:cs typeface="Arial Unicode MS"/>
              </a:rPr>
              <a:t>θ</a:t>
            </a:r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ea typeface="Arial Unicode MS"/>
                <a:cs typeface="NikoshBAN" pitchFamily="2" charset="0"/>
              </a:rPr>
              <a:t> সূক্ষ্ণকোণ </a:t>
            </a:r>
            <a:r>
              <a:rPr lang="bn-BD" sz="2800" dirty="0" smtClean="0">
                <a:latin typeface="NikoshBAN" pitchFamily="2" charset="0"/>
                <a:ea typeface="Arial Unicode MS"/>
                <a:cs typeface="NikoshBAN" pitchFamily="2" charset="0"/>
              </a:rPr>
              <a:t>হয় , তাহলে </a:t>
            </a:r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ea typeface="Arial Unicode MS"/>
                <a:cs typeface="NikoshBAN" pitchFamily="2" charset="0"/>
              </a:rPr>
              <a:t>এ অনুপাত গুলোকে </a:t>
            </a:r>
            <a:r>
              <a:rPr lang="bn-BD" sz="2800" dirty="0" smtClean="0">
                <a:latin typeface="NikoshBAN" pitchFamily="2" charset="0"/>
                <a:ea typeface="Arial Unicode MS"/>
                <a:cs typeface="NikoshBAN" pitchFamily="2" charset="0"/>
              </a:rPr>
              <a:t>কী বলা যায়?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47900" y="3373100"/>
            <a:ext cx="4610100" cy="3484900"/>
          </a:xfrm>
          <a:prstGeom prst="diamond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সুক্ষ্ণকোণের ত্রিকোণমিতিক  অনুপাত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5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514600" y="457200"/>
            <a:ext cx="3733800" cy="646331"/>
          </a:xfrm>
          <a:prstGeom prst="rect">
            <a:avLst/>
          </a:prstGeom>
          <a:solidFill>
            <a:srgbClr val="66FF99"/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আমাদের আজকের পাঠঃ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90800" y="1524000"/>
            <a:ext cx="4038600" cy="3118068"/>
          </a:xfrm>
          <a:prstGeom prst="diamond">
            <a:avLst/>
          </a:prstGeom>
          <a:solidFill>
            <a:srgbClr val="CCFF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সূক্ষ্ণকোণের ত্রিকোণমিতিক অনুপাত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152400"/>
            <a:ext cx="7008813" cy="1938992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“ত্রিকোণ” বলতে তিনটি কোণ বোঝায় , আর “ মিতি’ বলতে পরিমান বোঝায় । গ্রীক শব্দ “</a:t>
            </a:r>
            <a:r>
              <a:rPr lang="en-US" sz="2400" dirty="0" err="1" smtClean="0">
                <a:latin typeface="Arial Unicode MS"/>
                <a:ea typeface="Arial Unicode MS"/>
                <a:cs typeface="Arial Unicode MS"/>
              </a:rPr>
              <a:t>Trigon</a:t>
            </a:r>
            <a:r>
              <a:rPr lang="bn-BD" sz="2400" dirty="0" smtClean="0">
                <a:latin typeface="Arial Unicode MS"/>
                <a:ea typeface="Arial Unicode MS"/>
                <a:cs typeface="Arial Unicode MS"/>
              </a:rPr>
              <a:t>” </a:t>
            </a:r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 এর অর্থ তিনটি কোণ বা ত্রিভুজ এবং  “ </a:t>
            </a:r>
            <a:r>
              <a:rPr lang="en-US" sz="2400" dirty="0" err="1" smtClean="0">
                <a:latin typeface="Arial Unicode MS"/>
                <a:ea typeface="Arial Unicode MS"/>
                <a:cs typeface="Arial Unicode MS"/>
              </a:rPr>
              <a:t>Metry</a:t>
            </a:r>
            <a:r>
              <a:rPr lang="bn-BD" sz="2400" dirty="0" smtClean="0">
                <a:latin typeface="Arial Unicode MS"/>
                <a:ea typeface="Arial Unicode MS"/>
                <a:cs typeface="Arial Unicode MS"/>
              </a:rPr>
              <a:t>” </a:t>
            </a:r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শব্দের অর্থ পরিমাপ । সূতরাং , “ত্রিকোণমিতি” বলতে ত্রিভুজের পরিমাপ সংক্রান্ত বিষয়কে বোঝায় । </a:t>
            </a:r>
          </a:p>
          <a:p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ea typeface="Arial Unicode MS"/>
                <a:cs typeface="NikoshBAN" pitchFamily="2" charset="0"/>
              </a:rPr>
              <a:t>ত্রিকোণমিতিকে</a:t>
            </a:r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  ইংরেজিতে </a:t>
            </a:r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ea typeface="Arial Unicode MS"/>
                <a:cs typeface="NikoshBAN" pitchFamily="2" charset="0"/>
              </a:rPr>
              <a:t>“ </a:t>
            </a:r>
            <a:r>
              <a:rPr lang="en-US" sz="2400" dirty="0" smtClean="0">
                <a:solidFill>
                  <a:srgbClr val="FF0000"/>
                </a:solidFill>
                <a:latin typeface="Arial Unicode MS"/>
                <a:ea typeface="Arial Unicode MS"/>
                <a:cs typeface="Arial Unicode MS"/>
              </a:rPr>
              <a:t>Trigonometry</a:t>
            </a:r>
            <a:r>
              <a:rPr lang="bn-BD" sz="2400" dirty="0" smtClean="0">
                <a:latin typeface="Arial Unicode MS"/>
                <a:ea typeface="Arial Unicode MS"/>
                <a:cs typeface="Arial Unicode MS"/>
              </a:rPr>
              <a:t>” </a:t>
            </a:r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বলা হয়।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52400"/>
            <a:ext cx="1600200" cy="1754326"/>
          </a:xfrm>
          <a:prstGeom prst="flowChartTerminator">
            <a:avLst/>
          </a:prstGeom>
          <a:solidFill>
            <a:srgbClr val="66FF99"/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ত্রিকোণমিতিঃ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981200"/>
            <a:ext cx="1955467" cy="646331"/>
          </a:xfrm>
          <a:prstGeom prst="homePlate">
            <a:avLst/>
          </a:prstGeom>
          <a:solidFill>
            <a:srgbClr val="F7BBDA"/>
          </a:solidFill>
        </p:spPr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সূক্ষ্ণকোণঃ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62200" y="2133600"/>
            <a:ext cx="5280613" cy="52322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Arial Unicode MS"/>
                <a:ea typeface="Arial Unicode MS"/>
                <a:cs typeface="Arial Unicode MS"/>
              </a:rPr>
              <a:t>90⁰</a:t>
            </a:r>
            <a:r>
              <a:rPr lang="bn-BD" sz="2800" dirty="0" smtClean="0">
                <a:latin typeface="NikoshBAN" pitchFamily="2" charset="0"/>
                <a:ea typeface="Arial Unicode MS"/>
                <a:cs typeface="NikoshBAN" pitchFamily="2" charset="0"/>
              </a:rPr>
              <a:t> অপেক্ষা ক্ষুদ্রতর কোণকে সূক্ষ্ণকোণ বলে। 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6858000" y="3886200"/>
            <a:ext cx="2284413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6858000" y="2743200"/>
            <a:ext cx="2074277" cy="115466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7811294" y="3542506"/>
            <a:ext cx="685800" cy="1588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Arc 8"/>
          <p:cNvSpPr/>
          <p:nvPr/>
        </p:nvSpPr>
        <p:spPr>
          <a:xfrm>
            <a:off x="7315200" y="3505200"/>
            <a:ext cx="381000" cy="381000"/>
          </a:xfrm>
          <a:prstGeom prst="arc">
            <a:avLst>
              <a:gd name="adj1" fmla="val 17279487"/>
              <a:gd name="adj2" fmla="val 4790375"/>
            </a:avLst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162800" y="3581400"/>
            <a:ext cx="381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θ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001000" y="3886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M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8001000" y="2819400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P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553200" y="3733800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O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V="1">
            <a:off x="7924800" y="3733800"/>
            <a:ext cx="228600" cy="152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8610600" y="2438400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A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8610600" y="3886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X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28600" y="2667000"/>
            <a:ext cx="4342856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সূক্ষ্ণকোণের ত্রিকোণমিতিক  অনুপাতঃ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8600" y="3200400"/>
            <a:ext cx="6400800" cy="1877437"/>
          </a:xfrm>
          <a:prstGeom prst="rect">
            <a:avLst/>
          </a:prstGeom>
          <a:solidFill>
            <a:srgbClr val="66FF99"/>
          </a:solidFill>
        </p:spPr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মনে করি,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Arial Unicode MS"/>
                <a:ea typeface="Arial Unicode MS"/>
                <a:cs typeface="Arial Unicode MS"/>
              </a:rPr>
              <a:t>∠</a:t>
            </a:r>
            <a:r>
              <a:rPr lang="en-US" sz="2000" dirty="0" smtClean="0">
                <a:latin typeface="Arial Unicode MS"/>
                <a:ea typeface="Arial Unicode MS"/>
                <a:cs typeface="Arial Unicode MS"/>
              </a:rPr>
              <a:t>XOA=</a:t>
            </a:r>
            <a:r>
              <a:rPr lang="el-GR" sz="2000" dirty="0" smtClean="0">
                <a:latin typeface="Arial Unicode MS"/>
                <a:ea typeface="Arial Unicode MS"/>
                <a:cs typeface="Arial Unicode MS"/>
              </a:rPr>
              <a:t>θ</a:t>
            </a:r>
            <a:r>
              <a:rPr lang="bn-BD" sz="20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bn-BD" sz="2000" dirty="0" smtClean="0">
                <a:latin typeface="NikoshBAN" pitchFamily="2" charset="0"/>
                <a:ea typeface="Arial Unicode MS"/>
                <a:cs typeface="NikoshBAN" pitchFamily="2" charset="0"/>
              </a:rPr>
              <a:t>একটি সূক্ষ্ণকোণ । </a:t>
            </a:r>
            <a:r>
              <a:rPr lang="en-US" sz="2000" dirty="0" smtClean="0">
                <a:latin typeface="Arial Unicode MS"/>
                <a:ea typeface="Arial Unicode MS"/>
                <a:cs typeface="Arial Unicode MS"/>
              </a:rPr>
              <a:t>OA</a:t>
            </a:r>
            <a:r>
              <a:rPr lang="bn-BD" sz="2000" dirty="0" smtClean="0">
                <a:latin typeface="NikoshBAN" pitchFamily="2" charset="0"/>
                <a:ea typeface="Arial Unicode MS"/>
                <a:cs typeface="NikoshBAN" pitchFamily="2" charset="0"/>
              </a:rPr>
              <a:t> বাহুতে যেকোনো একটি বিন্দু </a:t>
            </a:r>
            <a:r>
              <a:rPr lang="en-US" sz="2000" dirty="0" smtClean="0">
                <a:latin typeface="Arial Unicode MS"/>
                <a:ea typeface="Arial Unicode MS"/>
                <a:cs typeface="Arial Unicode MS"/>
              </a:rPr>
              <a:t>P</a:t>
            </a:r>
            <a:r>
              <a:rPr lang="bn-BD" sz="2000" dirty="0" smtClean="0">
                <a:latin typeface="NikoshBAN" pitchFamily="2" charset="0"/>
                <a:ea typeface="Arial Unicode MS"/>
                <a:cs typeface="NikoshBAN" pitchFamily="2" charset="0"/>
              </a:rPr>
              <a:t> নিই। </a:t>
            </a:r>
            <a:r>
              <a:rPr lang="en-US" sz="2000" dirty="0" smtClean="0">
                <a:latin typeface="Arial Unicode MS"/>
                <a:ea typeface="Arial Unicode MS"/>
                <a:cs typeface="Arial Unicode MS"/>
              </a:rPr>
              <a:t>P</a:t>
            </a:r>
            <a:r>
              <a:rPr lang="bn-BD" sz="2000" dirty="0" smtClean="0">
                <a:latin typeface="NikoshBAN" pitchFamily="2" charset="0"/>
                <a:ea typeface="Arial Unicode MS"/>
                <a:cs typeface="NikoshBAN" pitchFamily="2" charset="0"/>
              </a:rPr>
              <a:t> থেকে </a:t>
            </a:r>
            <a:r>
              <a:rPr lang="en-US" sz="2000" dirty="0" smtClean="0">
                <a:latin typeface="Arial Unicode MS"/>
                <a:ea typeface="Arial Unicode MS"/>
                <a:cs typeface="Arial Unicode MS"/>
              </a:rPr>
              <a:t>OX</a:t>
            </a:r>
            <a:r>
              <a:rPr lang="bn-BD" sz="2000" dirty="0" smtClean="0">
                <a:latin typeface="NikoshBAN" pitchFamily="2" charset="0"/>
                <a:ea typeface="Arial Unicode MS"/>
                <a:cs typeface="NikoshBAN" pitchFamily="2" charset="0"/>
              </a:rPr>
              <a:t> বাহুর উপর </a:t>
            </a:r>
            <a:r>
              <a:rPr lang="en-US" sz="2000" dirty="0" smtClean="0">
                <a:latin typeface="Arial Unicode MS"/>
                <a:ea typeface="Arial Unicode MS"/>
                <a:cs typeface="Arial Unicode MS"/>
              </a:rPr>
              <a:t>PM</a:t>
            </a:r>
            <a:r>
              <a:rPr lang="bn-BD" sz="2000" dirty="0" smtClean="0">
                <a:latin typeface="NikoshBAN" pitchFamily="2" charset="0"/>
                <a:ea typeface="Arial Unicode MS"/>
                <a:cs typeface="NikoshBAN" pitchFamily="2" charset="0"/>
              </a:rPr>
              <a:t> লম্ব টানি। তাহলে , </a:t>
            </a:r>
            <a:r>
              <a:rPr lang="en-US" sz="2000" dirty="0" smtClean="0">
                <a:latin typeface="Arial Unicode MS"/>
                <a:ea typeface="Arial Unicode MS"/>
                <a:cs typeface="Arial Unicode MS"/>
              </a:rPr>
              <a:t>ΔPOM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একটি সমকোণী ত্রিভুজ গঠিত হলো । এর </a:t>
            </a:r>
            <a:r>
              <a:rPr lang="en-US" sz="2000" dirty="0" smtClean="0">
                <a:latin typeface="Arial Unicode MS"/>
                <a:ea typeface="Arial Unicode MS"/>
                <a:cs typeface="Arial Unicode MS"/>
              </a:rPr>
              <a:t>PM</a:t>
            </a:r>
            <a:r>
              <a:rPr lang="bn-BD" sz="2000" dirty="0" smtClean="0">
                <a:latin typeface="NikoshBAN" pitchFamily="2" charset="0"/>
                <a:ea typeface="Arial Unicode MS"/>
                <a:cs typeface="NikoshBAN" pitchFamily="2" charset="0"/>
              </a:rPr>
              <a:t> লম্ব, </a:t>
            </a:r>
            <a:r>
              <a:rPr lang="en-US" sz="2000" dirty="0" smtClean="0">
                <a:latin typeface="Arial Unicode MS"/>
                <a:ea typeface="Arial Unicode MS"/>
                <a:cs typeface="Arial Unicode MS"/>
              </a:rPr>
              <a:t>OM</a:t>
            </a:r>
            <a:r>
              <a:rPr lang="bn-BD" sz="2000" dirty="0" smtClean="0">
                <a:latin typeface="NikoshBAN" pitchFamily="2" charset="0"/>
                <a:ea typeface="Arial Unicode MS"/>
                <a:cs typeface="NikoshBAN" pitchFamily="2" charset="0"/>
              </a:rPr>
              <a:t> ভূমি এবং </a:t>
            </a:r>
            <a:r>
              <a:rPr lang="en-US" sz="2000" dirty="0" smtClean="0">
                <a:latin typeface="Arial Unicode MS"/>
                <a:ea typeface="Arial Unicode MS"/>
                <a:cs typeface="Arial Unicode MS"/>
              </a:rPr>
              <a:t>OP</a:t>
            </a:r>
            <a:r>
              <a:rPr lang="bn-BD" sz="2000" dirty="0" smtClean="0">
                <a:latin typeface="NikoshBAN" pitchFamily="2" charset="0"/>
                <a:ea typeface="Arial Unicode MS"/>
                <a:cs typeface="NikoshBAN" pitchFamily="2" charset="0"/>
              </a:rPr>
              <a:t> অতিভুজ। </a:t>
            </a:r>
            <a:r>
              <a:rPr lang="en-US" sz="2000" dirty="0" smtClean="0">
                <a:latin typeface="NikoshBAN" pitchFamily="2" charset="0"/>
                <a:ea typeface="Arial Unicode MS"/>
                <a:cs typeface="NikoshBAN" pitchFamily="2" charset="0"/>
              </a:rPr>
              <a:t>Δ</a:t>
            </a:r>
            <a:r>
              <a:rPr lang="en-US" sz="2000" dirty="0" smtClean="0">
                <a:latin typeface="Arial Unicode MS"/>
                <a:ea typeface="Arial Unicode MS"/>
                <a:cs typeface="Arial Unicode MS"/>
              </a:rPr>
              <a:t>POM</a:t>
            </a:r>
            <a:r>
              <a:rPr lang="bn-BD" sz="2000" dirty="0" smtClean="0">
                <a:latin typeface="NikoshBAN" pitchFamily="2" charset="0"/>
                <a:ea typeface="Arial Unicode MS"/>
                <a:cs typeface="NikoshBAN" pitchFamily="2" charset="0"/>
              </a:rPr>
              <a:t> এর </a:t>
            </a:r>
            <a:r>
              <a:rPr lang="en-US" sz="2000" dirty="0" smtClean="0">
                <a:latin typeface="Arial Unicode MS"/>
                <a:ea typeface="Arial Unicode MS"/>
                <a:cs typeface="Arial Unicode MS"/>
              </a:rPr>
              <a:t>PM,OM</a:t>
            </a:r>
            <a:r>
              <a:rPr lang="bn-BD" sz="2000" dirty="0" smtClean="0">
                <a:latin typeface="NikoshBAN" pitchFamily="2" charset="0"/>
                <a:ea typeface="Arial Unicode MS"/>
                <a:cs typeface="NikoshBAN" pitchFamily="2" charset="0"/>
              </a:rPr>
              <a:t> এবং </a:t>
            </a:r>
            <a:r>
              <a:rPr lang="en-US" sz="2000" dirty="0" smtClean="0">
                <a:latin typeface="Arial Unicode MS"/>
                <a:ea typeface="Arial Unicode MS"/>
                <a:cs typeface="Arial Unicode MS"/>
              </a:rPr>
              <a:t>OP</a:t>
            </a:r>
            <a:r>
              <a:rPr lang="bn-BD" sz="2000" dirty="0" smtClean="0">
                <a:latin typeface="NikoshBAN" pitchFamily="2" charset="0"/>
                <a:ea typeface="Arial Unicode MS"/>
                <a:cs typeface="NikoshBAN" pitchFamily="2" charset="0"/>
              </a:rPr>
              <a:t> বাহুত্রয়ের যে </a:t>
            </a:r>
            <a:r>
              <a:rPr lang="bn-BD" sz="2000" dirty="0" smtClean="0">
                <a:solidFill>
                  <a:srgbClr val="FF0000"/>
                </a:solidFill>
                <a:latin typeface="NikoshBAN" pitchFamily="2" charset="0"/>
                <a:ea typeface="Arial Unicode MS"/>
                <a:cs typeface="NikoshBAN" pitchFamily="2" charset="0"/>
              </a:rPr>
              <a:t>ছয়টি অনুপাত </a:t>
            </a:r>
            <a:r>
              <a:rPr lang="bn-BD" sz="2000" dirty="0" smtClean="0">
                <a:latin typeface="NikoshBAN" pitchFamily="2" charset="0"/>
                <a:ea typeface="Arial Unicode MS"/>
                <a:cs typeface="NikoshBAN" pitchFamily="2" charset="0"/>
              </a:rPr>
              <a:t>পাওয়া যায় , তাদের </a:t>
            </a:r>
            <a:r>
              <a:rPr lang="en-US" sz="2000" dirty="0" smtClean="0">
                <a:solidFill>
                  <a:srgbClr val="FF0000"/>
                </a:solidFill>
                <a:latin typeface="Arial Unicode MS"/>
                <a:ea typeface="Arial Unicode MS"/>
                <a:cs typeface="Arial Unicode MS"/>
              </a:rPr>
              <a:t>θ</a:t>
            </a:r>
            <a:r>
              <a:rPr lang="bn-BD" sz="2000" dirty="0" smtClean="0">
                <a:solidFill>
                  <a:srgbClr val="FF0000"/>
                </a:solidFill>
                <a:latin typeface="NikoshBAN" pitchFamily="2" charset="0"/>
                <a:ea typeface="Arial Unicode MS"/>
                <a:cs typeface="NikoshBAN" pitchFamily="2" charset="0"/>
              </a:rPr>
              <a:t> কোণ বা </a:t>
            </a:r>
            <a:r>
              <a:rPr lang="bn-BD" sz="2400" dirty="0" smtClean="0">
                <a:solidFill>
                  <a:srgbClr val="0070C0"/>
                </a:solidFill>
                <a:latin typeface="NikoshBAN" pitchFamily="2" charset="0"/>
                <a:ea typeface="Arial Unicode MS"/>
                <a:cs typeface="NikoshBAN" pitchFamily="2" charset="0"/>
              </a:rPr>
              <a:t>সূক্ষ্ণকোণের ত্রিকোণমিতিক অনুপাত বলা হয়। </a:t>
            </a:r>
            <a:endParaRPr lang="en-US" sz="2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0" y="1238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0" y="400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" name="Rectangle 12"/>
          <p:cNvSpPr>
            <a:spLocks noChangeArrowheads="1"/>
          </p:cNvSpPr>
          <p:nvPr/>
        </p:nvSpPr>
        <p:spPr bwMode="auto">
          <a:xfrm>
            <a:off x="0" y="276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13"/>
          <p:cNvSpPr>
            <a:spLocks noChangeArrowheads="1"/>
          </p:cNvSpPr>
          <p:nvPr/>
        </p:nvSpPr>
        <p:spPr bwMode="auto">
          <a:xfrm>
            <a:off x="0" y="676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16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" name="Rectangle 25"/>
          <p:cNvSpPr>
            <a:spLocks noChangeArrowheads="1"/>
          </p:cNvSpPr>
          <p:nvPr/>
        </p:nvSpPr>
        <p:spPr bwMode="auto">
          <a:xfrm>
            <a:off x="0" y="1685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34"/>
          <p:cNvSpPr>
            <a:spLocks noChangeArrowheads="1"/>
          </p:cNvSpPr>
          <p:nvPr/>
        </p:nvSpPr>
        <p:spPr bwMode="auto">
          <a:xfrm>
            <a:off x="0" y="2143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Vrinda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" name="Rectangle 41"/>
          <p:cNvSpPr>
            <a:spLocks noChangeArrowheads="1"/>
          </p:cNvSpPr>
          <p:nvPr/>
        </p:nvSpPr>
        <p:spPr bwMode="auto">
          <a:xfrm>
            <a:off x="0" y="1285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1" name="Picture 4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5943600"/>
            <a:ext cx="4180114" cy="609600"/>
          </a:xfrm>
          <a:prstGeom prst="rect">
            <a:avLst/>
          </a:prstGeom>
          <a:solidFill>
            <a:srgbClr val="CCFFFF"/>
          </a:solidFill>
        </p:spPr>
      </p:pic>
      <p:sp>
        <p:nvSpPr>
          <p:cNvPr id="32" name="Rectangle 44"/>
          <p:cNvSpPr>
            <a:spLocks noChangeArrowheads="1"/>
          </p:cNvSpPr>
          <p:nvPr/>
        </p:nvSpPr>
        <p:spPr bwMode="auto">
          <a:xfrm>
            <a:off x="0" y="1009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8600" y="5181600"/>
            <a:ext cx="1819729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চিত্র হতে পাই,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4600" y="5181600"/>
            <a:ext cx="6244588" cy="685800"/>
          </a:xfrm>
          <a:prstGeom prst="rect">
            <a:avLst/>
          </a:prstGeom>
          <a:solidFill>
            <a:srgbClr val="CCFFFF"/>
          </a:solidFill>
        </p:spPr>
      </p:pic>
      <p:sp>
        <p:nvSpPr>
          <p:cNvPr id="36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8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8200" y="5943600"/>
            <a:ext cx="40386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</p:pic>
      <p:sp>
        <p:nvSpPr>
          <p:cNvPr id="39" name="Rectangle 6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17" grpId="0" animBg="1"/>
      <p:bldP spid="18" grpId="0" animBg="1"/>
      <p:bldP spid="3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8055656" cy="822305"/>
          </a:xfrm>
          <a:prstGeom prst="flowChartTerminator">
            <a:avLst/>
          </a:prstGeom>
          <a:solidFill>
            <a:srgbClr val="F7BBDA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ত্রিকোণমিতিক অনুপাত গুলোর মধ্যে পারস্পরিক সম্পর্কঃ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2667000"/>
            <a:ext cx="6136105" cy="1143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76400" y="4191000"/>
            <a:ext cx="6172200" cy="102870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1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1524000"/>
            <a:ext cx="6019800" cy="9081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381000"/>
            <a:ext cx="5795176" cy="58477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ত্রিকোণমিতিক অনুপাত সংক্রান্ত অভেদাবলিঃ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1676400"/>
            <a:ext cx="8204200" cy="6477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</p:pic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2667000"/>
            <a:ext cx="8229600" cy="581025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0" y="657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2" name="Picture 1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3733800"/>
            <a:ext cx="8305800" cy="6572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</p:pic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0" y="657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4648200"/>
            <a:ext cx="3581400" cy="461665"/>
          </a:xfrm>
          <a:prstGeom prst="rect">
            <a:avLst/>
          </a:prstGeom>
          <a:solidFill>
            <a:srgbClr val="F7BBDA"/>
          </a:solidFill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উল্লেখ্য, পূর্ণ সংখ্যাসূচক 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n</a:t>
            </a:r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 এর জন্য                                                                                        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5" name="Picture 1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5334000"/>
            <a:ext cx="6915150" cy="6858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</p:pic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0" y="685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57200"/>
            <a:ext cx="2980303" cy="923330"/>
          </a:xfrm>
          <a:prstGeom prst="rect">
            <a:avLst/>
          </a:prstGeom>
          <a:solidFill>
            <a:srgbClr val="66FF99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একক কাজঃ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images (19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1400" y="228599"/>
            <a:ext cx="4953000" cy="3295997"/>
          </a:xfrm>
          <a:prstGeom prst="rect">
            <a:avLst/>
          </a:prstGeom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143000" y="3886200"/>
            <a:ext cx="6705600" cy="1754326"/>
          </a:xfrm>
          <a:prstGeom prst="rect">
            <a:avLst/>
          </a:prstGeom>
          <a:solidFill>
            <a:srgbClr val="F7BBDA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প্রমাণ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কর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যে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,</a:t>
            </a:r>
            <a:endParaRPr kumimoji="0" lang="bn-BD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koshBAN" pitchFamily="2" charset="0"/>
              <a:ea typeface="Times New Roman" pitchFamily="18" charset="0"/>
              <a:cs typeface="NikoshBAN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BD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                                                 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3429000" y="3962400"/>
          <a:ext cx="4343400" cy="1297711"/>
        </p:xfrm>
        <a:graphic>
          <a:graphicData uri="http://schemas.openxmlformats.org/presentationml/2006/ole">
            <p:oleObj spid="_x0000_s1026" name="Equation" r:id="rId4" imgW="1612900" imgH="444500" progId="Equation.3">
              <p:embed/>
            </p:oleObj>
          </a:graphicData>
        </a:graphic>
      </p:graphicFrame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412</Words>
  <Application>Microsoft Office PowerPoint</Application>
  <PresentationFormat>On-screen Show (4:3)</PresentationFormat>
  <Paragraphs>105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28</cp:revision>
  <dcterms:created xsi:type="dcterms:W3CDTF">2006-08-16T00:00:00Z</dcterms:created>
  <dcterms:modified xsi:type="dcterms:W3CDTF">2020-06-12T10:47:33Z</dcterms:modified>
</cp:coreProperties>
</file>