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0" r:id="rId4"/>
    <p:sldId id="261" r:id="rId5"/>
    <p:sldId id="259" r:id="rId6"/>
    <p:sldId id="276" r:id="rId7"/>
    <p:sldId id="274" r:id="rId8"/>
    <p:sldId id="272" r:id="rId9"/>
    <p:sldId id="273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79" r:id="rId18"/>
    <p:sldId id="280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990033"/>
    <a:srgbClr val="FFFFCC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5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620D-1DDD-4AD8-91D3-3A11104A728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D85E-C952-4C74-9A19-0F956C6C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EGiT9zXAc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https://www.youtube.com/watch?v=oiEGiT9zXA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278" y="1909764"/>
            <a:ext cx="604845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2005" y="228600"/>
            <a:ext cx="662940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অঙ্কুরোদগমের</a:t>
            </a:r>
            <a:r>
              <a:rPr lang="bn-BD" sz="24000" b="1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2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শ্রেণীবিন্যাস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2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2289" y="2917017"/>
            <a:ext cx="2735943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3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3"/>
          <a:srcRect l="10625" r="14375" b="5000"/>
          <a:stretch>
            <a:fillRect/>
          </a:stretch>
        </p:blipFill>
        <p:spPr bwMode="auto">
          <a:xfrm>
            <a:off x="981480" y="2888881"/>
            <a:ext cx="2819400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4" descr="C:\Documents and Settings\BIPLOB DAS\Desktop\Germination Picture\uvs110901-010.jpg"/>
          <p:cNvPicPr>
            <a:picLocks noChangeAspect="1" noChangeArrowheads="1"/>
          </p:cNvPicPr>
          <p:nvPr/>
        </p:nvPicPr>
        <p:blipFill>
          <a:blip r:embed="rId4"/>
          <a:srcRect l="41563" t="27500" r="33124" b="30000"/>
          <a:stretch>
            <a:fillRect/>
          </a:stretch>
        </p:blipFill>
        <p:spPr bwMode="auto">
          <a:xfrm>
            <a:off x="4817274" y="2903882"/>
            <a:ext cx="2819400" cy="312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878905" y="899160"/>
            <a:ext cx="10515600" cy="1525385"/>
            <a:chOff x="923932" y="1304853"/>
            <a:chExt cx="10515600" cy="1666950"/>
          </a:xfrm>
          <a:solidFill>
            <a:srgbClr val="002060"/>
          </a:solidFill>
        </p:grpSpPr>
        <p:sp>
          <p:nvSpPr>
            <p:cNvPr id="3" name="Right Arrow 2"/>
            <p:cNvSpPr/>
            <p:nvPr/>
          </p:nvSpPr>
          <p:spPr>
            <a:xfrm rot="5400000" flipV="1">
              <a:off x="5896403" y="1387114"/>
              <a:ext cx="685802" cy="52127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inus 3"/>
            <p:cNvSpPr/>
            <p:nvPr/>
          </p:nvSpPr>
          <p:spPr>
            <a:xfrm>
              <a:off x="923932" y="1537138"/>
              <a:ext cx="10515600" cy="1103587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5400000" flipV="1">
              <a:off x="5874977" y="2330162"/>
              <a:ext cx="762002" cy="52127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 flipV="1">
              <a:off x="2070396" y="2330160"/>
              <a:ext cx="762001" cy="52127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5400000" flipV="1">
              <a:off x="9533235" y="2330160"/>
              <a:ext cx="762001" cy="52127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3225" y="226521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মৃৎগত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3445" y="2265213"/>
            <a:ext cx="348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মৃৎভেদী অঙ্কুরোদগম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5029" y="2279065"/>
            <a:ext cx="343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জরায়ুজ</a:t>
            </a:r>
            <a:r>
              <a:rPr lang="bn-BD" sz="40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4000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26" y="-33502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মৃৎগত অঙ্কুরোদগম</a:t>
            </a:r>
          </a:p>
        </p:txBody>
      </p:sp>
      <p:pic>
        <p:nvPicPr>
          <p:cNvPr id="5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2"/>
          <a:srcRect l="43750" t="2778" r="2083" b="16667"/>
          <a:stretch>
            <a:fillRect/>
          </a:stretch>
        </p:blipFill>
        <p:spPr bwMode="auto">
          <a:xfrm>
            <a:off x="549885" y="753850"/>
            <a:ext cx="1676400" cy="1869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968456" y="2041632"/>
            <a:ext cx="3220232" cy="2037161"/>
            <a:chOff x="2466669" y="3124200"/>
            <a:chExt cx="4318319" cy="2438400"/>
          </a:xfrm>
        </p:grpSpPr>
        <p:pic>
          <p:nvPicPr>
            <p:cNvPr id="4" name="Picture 3" descr="C:\Documents and Settings\BIPLOB DAS\Desktop\Germination Picture\uvs110901-00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33788" y="3124200"/>
              <a:ext cx="3251200" cy="2438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6" name="Curved Right Arrow 5"/>
            <p:cNvSpPr/>
            <p:nvPr/>
          </p:nvSpPr>
          <p:spPr>
            <a:xfrm rot="19307353">
              <a:off x="2466669" y="3664333"/>
              <a:ext cx="1039758" cy="1680526"/>
            </a:xfrm>
            <a:prstGeom prst="curved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3374" y="2623681"/>
            <a:ext cx="3366106" cy="2531493"/>
            <a:chOff x="5675397" y="3671777"/>
            <a:chExt cx="4792591" cy="3110023"/>
          </a:xfrm>
        </p:grpSpPr>
        <p:pic>
          <p:nvPicPr>
            <p:cNvPr id="3" name="Picture 2" descr="C:\Documents and Settings\BIPLOB DAS\Desktop\Germination Picture\uvs110901-004.jpg"/>
            <p:cNvPicPr>
              <a:picLocks noChangeAspect="1" noChangeArrowheads="1"/>
            </p:cNvPicPr>
            <p:nvPr/>
          </p:nvPicPr>
          <p:blipFill>
            <a:blip r:embed="rId3"/>
            <a:srcRect l="9375" r="10000" b="2500"/>
            <a:stretch>
              <a:fillRect/>
            </a:stretch>
          </p:blipFill>
          <p:spPr bwMode="auto">
            <a:xfrm>
              <a:off x="7038988" y="3671777"/>
              <a:ext cx="3429000" cy="31100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7" name="Curved Right Arrow 6"/>
            <p:cNvSpPr/>
            <p:nvPr/>
          </p:nvSpPr>
          <p:spPr>
            <a:xfrm rot="18530238">
              <a:off x="5995781" y="5273225"/>
              <a:ext cx="1039758" cy="1680526"/>
            </a:xfrm>
            <a:prstGeom prst="curved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69541" y="4857452"/>
            <a:ext cx="1104377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ভ্রুণকান্ড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বীজপত্রটি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মৃৎগত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5723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6562" t="48594" r="78673" b="17500"/>
          <a:stretch>
            <a:fillRect/>
          </a:stretch>
        </p:blipFill>
        <p:spPr bwMode="auto">
          <a:xfrm>
            <a:off x="369148" y="2848098"/>
            <a:ext cx="1371600" cy="2416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654839" y="2113080"/>
            <a:ext cx="2601341" cy="2586059"/>
            <a:chOff x="2637631" y="3380936"/>
            <a:chExt cx="2806566" cy="2612571"/>
          </a:xfrm>
        </p:grpSpPr>
        <p:pic>
          <p:nvPicPr>
            <p:cNvPr id="3" name="Picture 2" descr="C:\Documents and Settings\BIPLOB DAS\Desktop\uvs110901-010.jpg"/>
            <p:cNvPicPr>
              <a:picLocks noChangeAspect="1" noChangeArrowheads="1"/>
            </p:cNvPicPr>
            <p:nvPr/>
          </p:nvPicPr>
          <p:blipFill>
            <a:blip r:embed="rId2"/>
            <a:srcRect l="23395" t="37500" r="57812" b="17500"/>
            <a:stretch>
              <a:fillRect/>
            </a:stretch>
          </p:blipFill>
          <p:spPr bwMode="auto">
            <a:xfrm>
              <a:off x="3920197" y="3380936"/>
              <a:ext cx="1524000" cy="26125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6" name="Right Arrow 5"/>
            <p:cNvSpPr/>
            <p:nvPr/>
          </p:nvSpPr>
          <p:spPr>
            <a:xfrm rot="19887112">
              <a:off x="2637631" y="5118592"/>
              <a:ext cx="1323745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33040" y="1309480"/>
            <a:ext cx="2842313" cy="3077236"/>
            <a:chOff x="5003404" y="1704536"/>
            <a:chExt cx="2802993" cy="3810000"/>
          </a:xfrm>
        </p:grpSpPr>
        <p:pic>
          <p:nvPicPr>
            <p:cNvPr id="4" name="Picture 2" descr="C:\Documents and Settings\BIPLOB DAS\Desktop\uvs110901-010.jpg"/>
            <p:cNvPicPr>
              <a:picLocks noChangeAspect="1" noChangeArrowheads="1"/>
            </p:cNvPicPr>
            <p:nvPr/>
          </p:nvPicPr>
          <p:blipFill>
            <a:blip r:embed="rId2"/>
            <a:srcRect l="47187" t="27500" r="35938" b="10000"/>
            <a:stretch>
              <a:fillRect/>
            </a:stretch>
          </p:blipFill>
          <p:spPr bwMode="auto">
            <a:xfrm>
              <a:off x="6206197" y="1704536"/>
              <a:ext cx="1600200" cy="381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 rot="20101924">
              <a:off x="5003404" y="3889980"/>
              <a:ext cx="1258827" cy="49085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87736" y="175563"/>
            <a:ext cx="3222206" cy="3916342"/>
            <a:chOff x="7171263" y="155136"/>
            <a:chExt cx="3647039" cy="4749800"/>
          </a:xfrm>
        </p:grpSpPr>
        <p:pic>
          <p:nvPicPr>
            <p:cNvPr id="5" name="Picture 2" descr="C:\Documents and Settings\BIPLOB DAS\Desktop\uvs110901-010.jpg"/>
            <p:cNvPicPr>
              <a:picLocks noChangeAspect="1" noChangeArrowheads="1"/>
            </p:cNvPicPr>
            <p:nvPr/>
          </p:nvPicPr>
          <p:blipFill>
            <a:blip r:embed="rId2"/>
            <a:srcRect l="65000" t="2500" r="1250" b="2500"/>
            <a:stretch>
              <a:fillRect/>
            </a:stretch>
          </p:blipFill>
          <p:spPr bwMode="auto">
            <a:xfrm>
              <a:off x="8568397" y="155136"/>
              <a:ext cx="2249905" cy="4749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8" name="Right Arrow 7"/>
            <p:cNvSpPr/>
            <p:nvPr/>
          </p:nvSpPr>
          <p:spPr>
            <a:xfrm rot="19887112">
              <a:off x="7171263" y="2845896"/>
              <a:ext cx="1439557" cy="45529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2479" y="175563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  <a:r>
              <a:rPr lang="bn-IN" sz="4400" b="1" dirty="0" smtClean="0">
                <a:latin typeface="NikoshLightBAN" pitchFamily="2" charset="0"/>
                <a:cs typeface="NikoshLightBAN" pitchFamily="2" charset="0"/>
              </a:rPr>
              <a:t>ঃ</a:t>
            </a:r>
            <a:endParaRPr lang="bn-BD" sz="4400" b="1" dirty="0" smtClean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08" y="5386314"/>
            <a:ext cx="1108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বীজপত্রসহ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মৎভেদী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রেড়ী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তেঁতুল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481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2908" y="1491457"/>
            <a:ext cx="10429383" cy="753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১। </a:t>
            </a:r>
            <a:r>
              <a:rPr lang="bn-IN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মৃৎগত ও মৃৎভেদী অঙ্কুরোদগম এর মধ্যে পার্থক্য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লিখো</a:t>
            </a:r>
            <a:r>
              <a:rPr lang="bn-BD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bn-IN" sz="4800" b="1" dirty="0" smtClean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908" y="568127"/>
            <a:ext cx="441650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582" y="845127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908" y="2459949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নেই-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62664"/>
              </p:ext>
            </p:extLst>
          </p:nvPr>
        </p:nvGraphicFramePr>
        <p:xfrm>
          <a:off x="1249520" y="3427073"/>
          <a:ext cx="10113820" cy="3016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56910">
                  <a:extLst>
                    <a:ext uri="{9D8B030D-6E8A-4147-A177-3AD203B41FA5}">
                      <a16:colId xmlns:a16="http://schemas.microsoft.com/office/drawing/2014/main" xmlns="" val="3776102112"/>
                    </a:ext>
                  </a:extLst>
                </a:gridCol>
                <a:gridCol w="5056910">
                  <a:extLst>
                    <a:ext uri="{9D8B030D-6E8A-4147-A177-3AD203B41FA5}">
                      <a16:colId xmlns:a16="http://schemas.microsoft.com/office/drawing/2014/main" xmlns="" val="306483940"/>
                    </a:ext>
                  </a:extLst>
                </a:gridCol>
              </a:tblGrid>
              <a:tr h="523607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মৃৎগত অঙ্কুরোদগম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মৃৎভেদী অঙ্কুরোদগম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252040"/>
                  </a:ext>
                </a:extLst>
              </a:tr>
              <a:tr h="140547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ভ্রুণকান্ড মাটি ভেদ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 উপরে আসে কিন্তু বীজপত্রটি মাটির ভিতর থেকে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বীজপত্রসহ ভ্রুনমুকুল মাটি ভেদ করে উপরে উঠে আসে 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88805"/>
                  </a:ext>
                </a:extLst>
              </a:tr>
              <a:tr h="883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ছোলা, ধান।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কুমড়া, রেড়ী, তেঁতুল ।</a:t>
                      </a:r>
                      <a:endParaRPr lang="en-US" sz="6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39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7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জরায়ুজ অঙ্কুরোদগম</a:t>
            </a:r>
          </a:p>
        </p:txBody>
      </p:sp>
      <p:pic>
        <p:nvPicPr>
          <p:cNvPr id="3" name="Picture 3" descr="C:\Documents and Settings\BIPLOB DAS\Desktop\100_0075xx.jpg"/>
          <p:cNvPicPr>
            <a:picLocks noChangeAspect="1" noChangeArrowheads="1"/>
          </p:cNvPicPr>
          <p:nvPr/>
        </p:nvPicPr>
        <p:blipFill rotWithShape="1">
          <a:blip r:embed="rId2"/>
          <a:srcRect l="-2" r="55729"/>
          <a:stretch/>
        </p:blipFill>
        <p:spPr bwMode="auto">
          <a:xfrm>
            <a:off x="231858" y="331285"/>
            <a:ext cx="1146439" cy="32663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4" descr="C:\Documents and Settings\BIPLOB DAS\Desktop\Mangrov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179" y="1676761"/>
            <a:ext cx="4038600" cy="3028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 l="40764" r="18471" b="6493"/>
          <a:stretch>
            <a:fillRect/>
          </a:stretch>
        </p:blipFill>
        <p:spPr bwMode="auto">
          <a:xfrm>
            <a:off x="2718638" y="954655"/>
            <a:ext cx="1219200" cy="32982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 rot="1772232">
            <a:off x="1239446" y="1696560"/>
            <a:ext cx="1824014" cy="489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42706">
            <a:off x="3814972" y="2709464"/>
            <a:ext cx="1519175" cy="4992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888" y="5200424"/>
            <a:ext cx="11263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লোনা মাটির অধিকাংশ উদ্ভিদে যে বিশেষ </a:t>
            </a:r>
            <a:r>
              <a:rPr lang="bn-BD" sz="4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 </a:t>
            </a:r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যায় তাকে </a:t>
            </a:r>
          </a:p>
          <a:p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জরায়ুজ </a:t>
            </a:r>
            <a:r>
              <a:rPr lang="bn-BD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en-US" sz="40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কেউড়া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কাকড়</a:t>
            </a:r>
            <a:r>
              <a:rPr lang="en-US" sz="40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8318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2203" y="2871009"/>
            <a:ext cx="9921785" cy="2305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0000" lnSpcReduction="10000"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1।	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 বিভক্ত হয়ে,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 এর শ্রে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বিন্যাস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	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কাঁঠাল,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মটরশুটি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, 	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তেঁতুল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লাউ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538" y="614294"/>
            <a:ext cx="4048311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582" y="845127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4517" y="413835"/>
            <a:ext cx="632460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মৃৎভেদী</a:t>
            </a:r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অঙ্কুরোদগম</a:t>
            </a:r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81063" y="4152067"/>
            <a:ext cx="3439551" cy="2474794"/>
            <a:chOff x="5029200" y="3953470"/>
            <a:chExt cx="3962400" cy="2675930"/>
          </a:xfrm>
        </p:grpSpPr>
        <p:pic>
          <p:nvPicPr>
            <p:cNvPr id="15" name="Picture 4" descr="C:\Documents and Settings\BIPLOB DAS\Desktop\Germination Picture\uvs110901-004.jpg"/>
            <p:cNvPicPr>
              <a:picLocks noChangeAspect="1" noChangeArrowheads="1"/>
            </p:cNvPicPr>
            <p:nvPr/>
          </p:nvPicPr>
          <p:blipFill>
            <a:blip r:embed="rId2"/>
            <a:srcRect l="9740" r="12338" b="1298"/>
            <a:stretch>
              <a:fillRect/>
            </a:stretch>
          </p:blipFill>
          <p:spPr bwMode="auto">
            <a:xfrm>
              <a:off x="5510212" y="4038600"/>
              <a:ext cx="3481388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Group 8"/>
            <p:cNvGrpSpPr/>
            <p:nvPr/>
          </p:nvGrpSpPr>
          <p:grpSpPr>
            <a:xfrm>
              <a:off x="5029200" y="3953470"/>
              <a:ext cx="838200" cy="923330"/>
              <a:chOff x="1219200" y="3276600"/>
              <a:chExt cx="838200" cy="923330"/>
            </a:xfrm>
          </p:grpSpPr>
          <p:sp>
            <p:nvSpPr>
              <p:cNvPr id="17" name="6-Point Star 16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559702" y="290723"/>
            <a:ext cx="334728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bn-IN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নঃ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46909" y="4082665"/>
            <a:ext cx="3277021" cy="2588938"/>
            <a:chOff x="1246909" y="4082665"/>
            <a:chExt cx="3277021" cy="2588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205" y="4255548"/>
              <a:ext cx="3099725" cy="2416055"/>
            </a:xfrm>
            <a:prstGeom prst="rect">
              <a:avLst/>
            </a:prstGeom>
          </p:spPr>
        </p:pic>
        <p:sp>
          <p:nvSpPr>
            <p:cNvPr id="21" name="6-Point Star 20"/>
            <p:cNvSpPr/>
            <p:nvPr/>
          </p:nvSpPr>
          <p:spPr>
            <a:xfrm>
              <a:off x="1246909" y="4152067"/>
              <a:ext cx="706582" cy="842791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63818" y="4082665"/>
              <a:ext cx="628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01095" y="5428829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১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788" y="1450933"/>
            <a:ext cx="2883658" cy="2804615"/>
          </a:xfrm>
          <a:prstGeom prst="rect">
            <a:avLst/>
          </a:prstGeom>
        </p:spPr>
      </p:pic>
      <p:grpSp>
        <p:nvGrpSpPr>
          <p:cNvPr id="11" name="Group 8"/>
          <p:cNvGrpSpPr/>
          <p:nvPr/>
        </p:nvGrpSpPr>
        <p:grpSpPr>
          <a:xfrm>
            <a:off x="4194517" y="1494467"/>
            <a:ext cx="740417" cy="816261"/>
            <a:chOff x="1219200" y="3276600"/>
            <a:chExt cx="838200" cy="923330"/>
          </a:xfrm>
        </p:grpSpPr>
        <p:sp>
          <p:nvSpPr>
            <p:cNvPr id="12" name="6-Point Star 11"/>
            <p:cNvSpPr/>
            <p:nvPr/>
          </p:nvSpPr>
          <p:spPr>
            <a:xfrm>
              <a:off x="1219200" y="3352800"/>
              <a:ext cx="838200" cy="838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32766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</a:t>
              </a:r>
              <a:endPara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2675" y="2063931"/>
            <a:ext cx="5463731" cy="3577955"/>
            <a:chOff x="1802675" y="2063931"/>
            <a:chExt cx="5463731" cy="3577955"/>
          </a:xfrm>
        </p:grpSpPr>
        <p:sp>
          <p:nvSpPr>
            <p:cNvPr id="3" name="TextBox 2"/>
            <p:cNvSpPr txBox="1"/>
            <p:nvPr/>
          </p:nvSpPr>
          <p:spPr>
            <a:xfrm>
              <a:off x="1802675" y="2063931"/>
              <a:ext cx="2997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বহু নির্বাচনি প্রশ্নঃ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76175" y="2726210"/>
              <a:ext cx="52902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অঙ্কুরোদগম হয়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11680" y="3500845"/>
              <a:ext cx="5190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(খ) ২        (গ) ৩       (ঘ) 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1051" y="4174028"/>
              <a:ext cx="33586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নিচের কোনটি সটিক?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0685" y="5055325"/>
              <a:ext cx="809897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01643" y="5055325"/>
              <a:ext cx="809897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65646" y="5042263"/>
              <a:ext cx="809897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0962" y="5057111"/>
              <a:ext cx="809897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682329" y="4389120"/>
            <a:ext cx="1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3676496" y="5217912"/>
            <a:ext cx="26126" cy="1446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634853" y="4632875"/>
            <a:ext cx="875211" cy="878265"/>
            <a:chOff x="8294914" y="3223472"/>
            <a:chExt cx="875211" cy="8782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294914" y="3840480"/>
              <a:ext cx="222069" cy="26125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516982" y="3223472"/>
              <a:ext cx="653143" cy="85213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870857" y="155640"/>
            <a:ext cx="23622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2675" y="2063931"/>
            <a:ext cx="9646638" cy="3577955"/>
            <a:chOff x="1802675" y="2063931"/>
            <a:chExt cx="6332314" cy="3577955"/>
          </a:xfrm>
        </p:grpSpPr>
        <p:sp>
          <p:nvSpPr>
            <p:cNvPr id="3" name="TextBox 2"/>
            <p:cNvSpPr txBox="1"/>
            <p:nvPr/>
          </p:nvSpPr>
          <p:spPr>
            <a:xfrm>
              <a:off x="1802675" y="2063931"/>
              <a:ext cx="2997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বহু নির্বাচনি প্রশ্নঃ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7002" y="2729152"/>
              <a:ext cx="6227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লোনা মাটিতে কী ধরনের অঙ্কুরোদগম হয়?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15183" y="3512278"/>
              <a:ext cx="5389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মৃৎগত     (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খ) মৃৎভেদী 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(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গ) জরায়ুজ      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কোনটিই নয়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77326" y="4281772"/>
              <a:ext cx="5786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নিচের কোনটি সটিক?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255" y="5021769"/>
              <a:ext cx="579655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01643" y="5055325"/>
              <a:ext cx="644344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65646" y="5042263"/>
              <a:ext cx="655350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0962" y="5057111"/>
              <a:ext cx="647804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682329" y="4389120"/>
            <a:ext cx="1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3676496" y="5217912"/>
            <a:ext cx="26126" cy="1446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079521" y="4616192"/>
            <a:ext cx="875211" cy="878265"/>
            <a:chOff x="8294914" y="3223472"/>
            <a:chExt cx="875211" cy="8782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294914" y="3840480"/>
              <a:ext cx="222069" cy="26125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516982" y="3223472"/>
              <a:ext cx="653143" cy="85213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870857" y="155640"/>
            <a:ext cx="23622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6405" y="984738"/>
            <a:ext cx="290175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974" y="2630438"/>
            <a:ext cx="10592753" cy="7540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অঙ্কুরোদগম এর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1781" y="1512065"/>
            <a:ext cx="6594764" cy="4281054"/>
            <a:chOff x="401781" y="1385455"/>
            <a:chExt cx="6594764" cy="4281054"/>
          </a:xfrm>
        </p:grpSpPr>
        <p:sp>
          <p:nvSpPr>
            <p:cNvPr id="7" name="Rectangle 6"/>
            <p:cNvSpPr/>
            <p:nvPr/>
          </p:nvSpPr>
          <p:spPr>
            <a:xfrm>
              <a:off x="401781" y="1385455"/>
              <a:ext cx="6594764" cy="42810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আলিম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lvl="0"/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হাজী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আহম্মেদ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30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এস.বি</a:t>
              </a:r>
              <a:r>
                <a:rPr lang="en-US" sz="3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ফজলুল</a:t>
              </a:r>
              <a:r>
                <a:rPr lang="en-US" sz="3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হক</a:t>
              </a:r>
              <a:r>
                <a:rPr lang="en-US" sz="3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রোড</a:t>
              </a:r>
              <a:r>
                <a:rPr lang="bn-IN" sz="3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30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সিরাজগঞ্জ</a:t>
              </a:r>
              <a:r>
                <a:rPr lang="bn-IN" sz="3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০১৭১০-৭৯৫৩৬৪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E-mail: </a:t>
              </a:r>
              <a:r>
                <a:rPr lang="en-US" sz="3200" dirty="0" smtClean="0">
                  <a:cs typeface="NikoshBAN" panose="02000000000000000000" pitchFamily="2" charset="0"/>
                </a:rPr>
                <a:t>alim89spi@gmail.com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832" y="2098711"/>
              <a:ext cx="1893257" cy="23910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7368723" y="1526134"/>
            <a:ext cx="3993899" cy="4281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r>
              <a:rPr lang="bn-IN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বিজ্ঞান।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 চতুর্থ।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-০৬-২০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14" y="439076"/>
            <a:ext cx="19752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4736" y="2131284"/>
            <a:ext cx="4285331" cy="221599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571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tor\Desktop\stock-photo-young-bean-sprout-germination-shot-over-black-background-25948942.jpg"/>
          <p:cNvPicPr>
            <a:picLocks noChangeAspect="1" noChangeArrowheads="1"/>
          </p:cNvPicPr>
          <p:nvPr/>
        </p:nvPicPr>
        <p:blipFill>
          <a:blip r:embed="rId2"/>
          <a:srcRect l="19444" t="6455" b="7204"/>
          <a:stretch>
            <a:fillRect/>
          </a:stretch>
        </p:blipFill>
        <p:spPr bwMode="auto">
          <a:xfrm>
            <a:off x="6064611" y="2036618"/>
            <a:ext cx="2870575" cy="2632364"/>
          </a:xfrm>
          <a:prstGeom prst="rect">
            <a:avLst/>
          </a:prstGeom>
          <a:noFill/>
        </p:spPr>
      </p:pic>
      <p:pic>
        <p:nvPicPr>
          <p:cNvPr id="9" name="Picture 4" descr="C:\Documents and Settings\Administrator\Desktop\MarangFlickrtildeMVItil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812" y="2036618"/>
            <a:ext cx="2790576" cy="263236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5" y="2036618"/>
            <a:ext cx="2765289" cy="2632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63" y="2036618"/>
            <a:ext cx="2876551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012" y="2602231"/>
            <a:ext cx="9882553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বীজের অঙ্কুরোদগমের শ্রে</a:t>
            </a:r>
            <a:r>
              <a:rPr lang="en-US" sz="7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বিভাগ</a:t>
            </a:r>
            <a:endParaRPr lang="en-US" sz="19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0439" y="1820566"/>
            <a:ext cx="11254154" cy="3942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2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1143000" lvl="0" indent="-11430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bn-BD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bn-IN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তা বলতে পারবে</a:t>
            </a:r>
            <a:r>
              <a:rPr lang="en-US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1143000" lvl="0" indent="-11430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bn-IN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 </a:t>
            </a:r>
            <a:r>
              <a:rPr lang="bn-IN" sz="19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শ্রেণি বিন্যাস লিখতে পারবে</a:t>
            </a:r>
            <a:r>
              <a:rPr lang="bn-IN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19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0" lvl="0" indent="-11430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bn-IN" sz="19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মৃৎগত ও মৃৎভেদী অঙ্কুরোদগম এর মধ্যে পার্থক্য </a:t>
            </a:r>
          </a:p>
          <a:p>
            <a:pPr lvl="0">
              <a:spcBef>
                <a:spcPct val="0"/>
              </a:spcBef>
              <a:defRPr/>
            </a:pPr>
            <a:r>
              <a:rPr lang="en-US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bn-IN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bn-IN" sz="19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19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0" lvl="0" indent="-11430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bn-IN" sz="19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লোনা মাটিতে কী ধরনের অঙ্কুরোদগম হয়, তা বলতে </a:t>
            </a:r>
          </a:p>
          <a:p>
            <a:pPr lvl="0">
              <a:spcBef>
                <a:spcPct val="0"/>
              </a:spcBef>
              <a:defRPr/>
            </a:pPr>
            <a:r>
              <a:rPr lang="en-US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bn-IN" sz="19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19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>
              <a:spcBef>
                <a:spcPct val="0"/>
              </a:spcBef>
              <a:defRPr/>
            </a:pPr>
            <a:endParaRPr lang="bn-IN" sz="19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bn-BD" sz="1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116" y="145579"/>
            <a:ext cx="4876800" cy="12258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097" y="212741"/>
            <a:ext cx="513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578" y="3813175"/>
            <a:ext cx="1346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110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HTML Document" showAsIcon="1" r:id="rId4" imgW="914400" imgH="771480" progId="htmlfile">
                  <p:link updateAutomatic="1"/>
                </p:oleObj>
              </mc:Choice>
              <mc:Fallback>
                <p:oleObj name="HTML Document" showAsIcon="1" r:id="rId4" imgW="914400" imgH="77148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710954" y="672909"/>
            <a:ext cx="2198724" cy="2198724"/>
          </a:xfrm>
          <a:custGeom>
            <a:avLst/>
            <a:gdLst>
              <a:gd name="connsiteX0" fmla="*/ 0 w 2198724"/>
              <a:gd name="connsiteY0" fmla="*/ 0 h 2198724"/>
              <a:gd name="connsiteX1" fmla="*/ 2198724 w 2198724"/>
              <a:gd name="connsiteY1" fmla="*/ 0 h 2198724"/>
              <a:gd name="connsiteX2" fmla="*/ 2198724 w 2198724"/>
              <a:gd name="connsiteY2" fmla="*/ 2198724 h 2198724"/>
              <a:gd name="connsiteX3" fmla="*/ 0 w 2198724"/>
              <a:gd name="connsiteY3" fmla="*/ 2198724 h 2198724"/>
              <a:gd name="connsiteX4" fmla="*/ 0 w 2198724"/>
              <a:gd name="connsiteY4" fmla="*/ 0 h 21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724" h="2198724">
                <a:moveTo>
                  <a:pt x="0" y="0"/>
                </a:moveTo>
                <a:lnTo>
                  <a:pt x="2198724" y="0"/>
                </a:lnTo>
                <a:lnTo>
                  <a:pt x="2198724" y="2198724"/>
                </a:lnTo>
                <a:lnTo>
                  <a:pt x="0" y="2198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2840906" y="534867"/>
            <a:ext cx="6206813" cy="6206813"/>
          </a:xfrm>
          <a:prstGeom prst="circularArrow">
            <a:avLst>
              <a:gd name="adj1" fmla="val 6908"/>
              <a:gd name="adj2" fmla="val 465804"/>
              <a:gd name="adj3" fmla="val 547514"/>
              <a:gd name="adj4" fmla="val 20586682"/>
              <a:gd name="adj5" fmla="val 805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6710954" y="4404915"/>
            <a:ext cx="2198724" cy="2198724"/>
          </a:xfrm>
          <a:custGeom>
            <a:avLst/>
            <a:gdLst>
              <a:gd name="connsiteX0" fmla="*/ 0 w 2198724"/>
              <a:gd name="connsiteY0" fmla="*/ 0 h 2198724"/>
              <a:gd name="connsiteX1" fmla="*/ 2198724 w 2198724"/>
              <a:gd name="connsiteY1" fmla="*/ 0 h 2198724"/>
              <a:gd name="connsiteX2" fmla="*/ 2198724 w 2198724"/>
              <a:gd name="connsiteY2" fmla="*/ 2198724 h 2198724"/>
              <a:gd name="connsiteX3" fmla="*/ 0 w 2198724"/>
              <a:gd name="connsiteY3" fmla="*/ 2198724 h 2198724"/>
              <a:gd name="connsiteX4" fmla="*/ 0 w 2198724"/>
              <a:gd name="connsiteY4" fmla="*/ 0 h 21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724" h="2198724">
                <a:moveTo>
                  <a:pt x="0" y="0"/>
                </a:moveTo>
                <a:lnTo>
                  <a:pt x="2198724" y="0"/>
                </a:lnTo>
                <a:lnTo>
                  <a:pt x="2198724" y="2198724"/>
                </a:lnTo>
                <a:lnTo>
                  <a:pt x="0" y="2198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ভ্রুণকান্ড</a:t>
            </a:r>
            <a:endParaRPr lang="en-US" sz="6500" kern="1200" dirty="0"/>
          </a:p>
        </p:txBody>
      </p:sp>
      <p:sp>
        <p:nvSpPr>
          <p:cNvPr id="13" name="Circular Arrow 12"/>
          <p:cNvSpPr/>
          <p:nvPr/>
        </p:nvSpPr>
        <p:spPr>
          <a:xfrm>
            <a:off x="2840906" y="534867"/>
            <a:ext cx="6206813" cy="6206813"/>
          </a:xfrm>
          <a:prstGeom prst="circularArrow">
            <a:avLst>
              <a:gd name="adj1" fmla="val 6908"/>
              <a:gd name="adj2" fmla="val 465804"/>
              <a:gd name="adj3" fmla="val 5947514"/>
              <a:gd name="adj4" fmla="val 4386682"/>
              <a:gd name="adj5" fmla="val 805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978948" y="4404915"/>
            <a:ext cx="2198724" cy="2198724"/>
          </a:xfrm>
          <a:custGeom>
            <a:avLst/>
            <a:gdLst>
              <a:gd name="connsiteX0" fmla="*/ 0 w 2198724"/>
              <a:gd name="connsiteY0" fmla="*/ 0 h 2198724"/>
              <a:gd name="connsiteX1" fmla="*/ 2198724 w 2198724"/>
              <a:gd name="connsiteY1" fmla="*/ 0 h 2198724"/>
              <a:gd name="connsiteX2" fmla="*/ 2198724 w 2198724"/>
              <a:gd name="connsiteY2" fmla="*/ 2198724 h 2198724"/>
              <a:gd name="connsiteX3" fmla="*/ 0 w 2198724"/>
              <a:gd name="connsiteY3" fmla="*/ 2198724 h 2198724"/>
              <a:gd name="connsiteX4" fmla="*/ 0 w 2198724"/>
              <a:gd name="connsiteY4" fmla="*/ 0 h 21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724" h="2198724">
                <a:moveTo>
                  <a:pt x="0" y="0"/>
                </a:moveTo>
                <a:lnTo>
                  <a:pt x="2198724" y="0"/>
                </a:lnTo>
                <a:lnTo>
                  <a:pt x="2198724" y="2198724"/>
                </a:lnTo>
                <a:lnTo>
                  <a:pt x="0" y="2198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endPara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2840906" y="534867"/>
            <a:ext cx="6206813" cy="6206813"/>
          </a:xfrm>
          <a:prstGeom prst="circularArrow">
            <a:avLst>
              <a:gd name="adj1" fmla="val 6908"/>
              <a:gd name="adj2" fmla="val 465804"/>
              <a:gd name="adj3" fmla="val 11347514"/>
              <a:gd name="adj4" fmla="val 9786682"/>
              <a:gd name="adj5" fmla="val 805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2978948" y="672909"/>
            <a:ext cx="2198724" cy="2198724"/>
          </a:xfrm>
          <a:custGeom>
            <a:avLst/>
            <a:gdLst>
              <a:gd name="connsiteX0" fmla="*/ 0 w 2198724"/>
              <a:gd name="connsiteY0" fmla="*/ 0 h 2198724"/>
              <a:gd name="connsiteX1" fmla="*/ 2198724 w 2198724"/>
              <a:gd name="connsiteY1" fmla="*/ 0 h 2198724"/>
              <a:gd name="connsiteX2" fmla="*/ 2198724 w 2198724"/>
              <a:gd name="connsiteY2" fmla="*/ 2198724 h 2198724"/>
              <a:gd name="connsiteX3" fmla="*/ 0 w 2198724"/>
              <a:gd name="connsiteY3" fmla="*/ 2198724 h 2198724"/>
              <a:gd name="connsiteX4" fmla="*/ 0 w 2198724"/>
              <a:gd name="connsiteY4" fmla="*/ 0 h 21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724" h="2198724">
                <a:moveTo>
                  <a:pt x="0" y="0"/>
                </a:moveTo>
                <a:lnTo>
                  <a:pt x="2198724" y="0"/>
                </a:lnTo>
                <a:lnTo>
                  <a:pt x="2198724" y="2198724"/>
                </a:lnTo>
                <a:lnTo>
                  <a:pt x="0" y="2198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ircular Arrow 16"/>
          <p:cNvSpPr/>
          <p:nvPr/>
        </p:nvSpPr>
        <p:spPr>
          <a:xfrm>
            <a:off x="2826817" y="554605"/>
            <a:ext cx="6206813" cy="6206813"/>
          </a:xfrm>
          <a:prstGeom prst="circularArrow">
            <a:avLst>
              <a:gd name="adj1" fmla="val 6908"/>
              <a:gd name="adj2" fmla="val 465804"/>
              <a:gd name="adj3" fmla="val 16747514"/>
              <a:gd name="adj4" fmla="val 15186682"/>
              <a:gd name="adj5" fmla="val 805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68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4" y="1265459"/>
            <a:ext cx="10604474" cy="3897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034" y="287068"/>
            <a:ext cx="3021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034" y="5316080"/>
            <a:ext cx="10429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7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389" y="2821660"/>
            <a:ext cx="9164813" cy="9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১।  </a:t>
            </a:r>
            <a:r>
              <a:rPr lang="as-IN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অংকুরোদগম </a:t>
            </a:r>
            <a:r>
              <a:rPr lang="as-IN" sz="4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কাকে </a:t>
            </a:r>
            <a:r>
              <a:rPr lang="as-IN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বলে</a:t>
            </a:r>
            <a:r>
              <a:rPr lang="bn-IN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bn-IN" sz="4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909" y="568127"/>
            <a:ext cx="39624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3390" y="768182"/>
            <a:ext cx="2824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০২ মিনিট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7892" y="4104409"/>
            <a:ext cx="10471272" cy="1589628"/>
            <a:chOff x="473819" y="3771900"/>
            <a:chExt cx="11511876" cy="1589628"/>
          </a:xfrm>
        </p:grpSpPr>
        <p:sp>
          <p:nvSpPr>
            <p:cNvPr id="7" name="TextBox 6"/>
            <p:cNvSpPr txBox="1"/>
            <p:nvPr/>
          </p:nvSpPr>
          <p:spPr>
            <a:xfrm>
              <a:off x="473819" y="4653642"/>
              <a:ext cx="1151187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বীজ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উৎপন্ন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হওয়ার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প্রক্রিয়াকে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অঙ্কুরোদগম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8907" y="3771900"/>
              <a:ext cx="3087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মিলিয়ে নেই-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3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370</Words>
  <Application>Microsoft Office PowerPoint</Application>
  <PresentationFormat>Custom</PresentationFormat>
  <Paragraphs>93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https://www.youtube.com/watch?v=oiEGiT9zXAc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</dc:creator>
  <cp:lastModifiedBy>alim</cp:lastModifiedBy>
  <cp:revision>279</cp:revision>
  <dcterms:created xsi:type="dcterms:W3CDTF">2019-06-13T08:13:03Z</dcterms:created>
  <dcterms:modified xsi:type="dcterms:W3CDTF">2020-06-12T03:48:47Z</dcterms:modified>
</cp:coreProperties>
</file>