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3" r:id="rId3"/>
    <p:sldId id="264" r:id="rId4"/>
    <p:sldId id="259" r:id="rId5"/>
    <p:sldId id="272" r:id="rId6"/>
    <p:sldId id="260" r:id="rId7"/>
    <p:sldId id="266" r:id="rId8"/>
    <p:sldId id="261" r:id="rId9"/>
    <p:sldId id="265" r:id="rId10"/>
    <p:sldId id="262" r:id="rId11"/>
    <p:sldId id="267" r:id="rId12"/>
    <p:sldId id="268" r:id="rId13"/>
    <p:sldId id="269" r:id="rId14"/>
    <p:sldId id="274" r:id="rId15"/>
    <p:sldId id="27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6600"/>
    <a:srgbClr val="006699"/>
    <a:srgbClr val="FF00FF"/>
    <a:srgbClr val="66FF33"/>
    <a:srgbClr val="009999"/>
    <a:srgbClr val="99CC00"/>
    <a:srgbClr val="CC9900"/>
    <a:srgbClr val="DFE3E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85" autoAdjust="0"/>
    <p:restoredTop sz="94660"/>
  </p:normalViewPr>
  <p:slideViewPr>
    <p:cSldViewPr snapToGrid="0">
      <p:cViewPr varScale="1">
        <p:scale>
          <a:sx n="52" d="100"/>
          <a:sy n="52" d="100"/>
        </p:scale>
        <p:origin x="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4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12EC-9570-4A60-9FF4-64D59C726659}" type="datetime1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B3B4-110A-4E4E-A4EC-B171D973C46C}" type="datetime1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E11C-F769-4863-BDEF-9267B15EE602}" type="datetime1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6E8F-A7F1-40F6-9419-7BFFA2A349B4}" type="datetime1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2B81-1EA4-4498-B1E6-8DB6C9A23DBE}" type="datetime1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A3B6-0D09-404D-BB7E-1A53D2F5457E}" type="datetime1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3FC2-42B4-4D9E-8018-F905ADDF4D7F}" type="datetime1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6D9A-1F0C-49BC-A063-EA182FB0A5AD}" type="datetime1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30B4-D2A7-4FAF-BB73-9754FC3F3065}" type="datetime1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BC62-3143-40AD-8BDF-4865FA3284FC}" type="datetime1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DC4D-EB62-40F2-8734-73E5B7D07E60}" type="datetime1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541C-B8EC-44BE-BE9A-0EAA55A689F6}" type="datetime1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5" Type="http://schemas.openxmlformats.org/officeDocument/2006/relationships/image" Target="../media/image30.gif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3.jp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38600" y="682651"/>
            <a:ext cx="2090351" cy="16203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3062-6A91-4045-AD8D-D22052AF858C}" type="datetime1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                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708088" y="516116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>
            <a:off x="9603560" y="5291477"/>
            <a:ext cx="2028305" cy="1506774"/>
          </a:xfrm>
          <a:prstGeom prst="star32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95914" y="604748"/>
            <a:ext cx="8318200" cy="5934164"/>
            <a:chOff x="1441260" y="438401"/>
            <a:chExt cx="7080681" cy="5479950"/>
          </a:xfrm>
          <a:blipFill>
            <a:blip r:embed="rId3"/>
            <a:stretch>
              <a:fillRect/>
            </a:stretch>
          </a:blipFill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993" y="438401"/>
              <a:ext cx="3742948" cy="5470902"/>
            </a:xfrm>
            <a:prstGeom prst="rect">
              <a:avLst/>
            </a:prstGeom>
            <a:grp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260" y="447449"/>
              <a:ext cx="3349083" cy="5470902"/>
            </a:xfrm>
            <a:prstGeom prst="rect">
              <a:avLst/>
            </a:prstGeom>
            <a:grpFill/>
          </p:spPr>
        </p:pic>
      </p:grpSp>
      <p:sp>
        <p:nvSpPr>
          <p:cNvPr id="12" name="TextBox 11"/>
          <p:cNvSpPr txBox="1"/>
          <p:nvPr/>
        </p:nvSpPr>
        <p:spPr>
          <a:xfrm>
            <a:off x="5193155" y="2256104"/>
            <a:ext cx="3631513" cy="356271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solidFill>
                  <a:srgbClr val="0033CC"/>
                </a:solidFill>
              </a:rPr>
              <a:t>স্বাগতম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9526" y="2354241"/>
            <a:ext cx="3631513" cy="356271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solidFill>
                  <a:srgbClr val="0033CC"/>
                </a:solidFill>
              </a:rPr>
              <a:t>স্বাগতম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5897" y="2383975"/>
            <a:ext cx="3631513" cy="356271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solidFill>
                  <a:srgbClr val="0033CC"/>
                </a:solidFill>
              </a:rPr>
              <a:t>স্বাগতম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4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9" grpId="1"/>
      <p:bldP spid="7" grpId="0" animBg="1"/>
      <p:bldP spid="12" grpId="0"/>
      <p:bldP spid="12" grpId="1"/>
      <p:bldP spid="13" grpId="0"/>
      <p:bldP spid="13" grpId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343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0712" y="1500968"/>
            <a:ext cx="8014033" cy="34194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               </a:t>
            </a:r>
            <a:r>
              <a:rPr lang="bn-BD" sz="7200" dirty="0" smtClean="0">
                <a:solidFill>
                  <a:srgbClr val="FF0000"/>
                </a:solidFill>
              </a:rPr>
              <a:t>ছুটি</a:t>
            </a:r>
            <a:endParaRPr lang="bn-BD" sz="7200" dirty="0">
              <a:solidFill>
                <a:srgbClr val="FF0000"/>
              </a:solidFill>
            </a:endParaRPr>
          </a:p>
          <a:p>
            <a:r>
              <a:rPr lang="bn-BD" sz="3200" dirty="0" smtClean="0">
                <a:solidFill>
                  <a:srgbClr val="009999"/>
                </a:solidFill>
              </a:rPr>
              <a:t>             রবীন্দ্রনাথ </a:t>
            </a:r>
            <a:r>
              <a:rPr lang="bn-BD" sz="3200" dirty="0">
                <a:solidFill>
                  <a:srgbClr val="009999"/>
                </a:solidFill>
              </a:rPr>
              <a:t>ঠাকুর</a:t>
            </a:r>
          </a:p>
          <a:p>
            <a:r>
              <a:rPr lang="bn-BD" sz="3600" dirty="0"/>
              <a:t>মেঘের কোলে  রোদ হেসেছে</a:t>
            </a:r>
          </a:p>
          <a:p>
            <a:r>
              <a:rPr lang="bn-BD" sz="3600" dirty="0" smtClean="0"/>
              <a:t>          বাদল </a:t>
            </a:r>
            <a:r>
              <a:rPr lang="bn-BD" sz="3600" dirty="0"/>
              <a:t>গেছে টুটি।</a:t>
            </a:r>
          </a:p>
          <a:p>
            <a:r>
              <a:rPr lang="bn-BD" sz="3600" dirty="0"/>
              <a:t>আজ আমাদের ছুটি, ও ভাই,</a:t>
            </a:r>
          </a:p>
          <a:p>
            <a:r>
              <a:rPr lang="bn-BD" sz="3600" dirty="0" smtClean="0"/>
              <a:t>          আজ </a:t>
            </a:r>
            <a:r>
              <a:rPr lang="bn-BD" sz="3600" dirty="0"/>
              <a:t>আমাদের ছুটি।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16D8-39D9-4755-B73D-3AA86F804632}" type="datetime1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393253"/>
            <a:ext cx="5705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শিক্ষকের বোর্ডে লেখনঃ</a:t>
            </a:r>
            <a:endParaRPr lang="en-US" sz="6000" dirty="0"/>
          </a:p>
        </p:txBody>
      </p:sp>
      <p:pic>
        <p:nvPicPr>
          <p:cNvPr id="8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946" y="834996"/>
            <a:ext cx="2054476" cy="16447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220482" y="4704604"/>
            <a:ext cx="2345206" cy="1763639"/>
            <a:chOff x="3039232" y="2460568"/>
            <a:chExt cx="2702092" cy="218901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232" y="2460568"/>
              <a:ext cx="2702092" cy="21890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292192" y="3426906"/>
              <a:ext cx="2092239" cy="64633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016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186-3F6F-4517-9991-6B47862A85CC}" type="datetime1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517183" cy="365125"/>
          </a:xfrm>
        </p:spPr>
        <p:txBody>
          <a:bodyPr/>
          <a:lstStyle/>
          <a:p>
            <a:r>
              <a:rPr lang="en-US" dirty="0" smtClean="0"/>
              <a:t>                        dphofmrabiul@Gmail.COM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7686" y="786537"/>
            <a:ext cx="6657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শিক্ষার্থীদের খাতায় লেখনঃ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445782" y="1911572"/>
            <a:ext cx="63028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 </a:t>
            </a:r>
            <a:r>
              <a:rPr lang="bn-BD" sz="3600" dirty="0" smtClean="0">
                <a:solidFill>
                  <a:srgbClr val="FF0000"/>
                </a:solidFill>
              </a:rPr>
              <a:t>               </a:t>
            </a:r>
            <a:r>
              <a:rPr lang="bn-BD" sz="7200" dirty="0" smtClean="0">
                <a:solidFill>
                  <a:srgbClr val="FF0000"/>
                </a:solidFill>
              </a:rPr>
              <a:t>ছুটি</a:t>
            </a:r>
            <a:endParaRPr lang="bn-BD" sz="7200" dirty="0">
              <a:solidFill>
                <a:srgbClr val="FF0000"/>
              </a:solidFill>
            </a:endParaRPr>
          </a:p>
          <a:p>
            <a:r>
              <a:rPr lang="bn-BD" sz="3200" dirty="0">
                <a:solidFill>
                  <a:srgbClr val="009999"/>
                </a:solidFill>
              </a:rPr>
              <a:t>             রবীন্দ্রনাথ ঠাকুর</a:t>
            </a:r>
          </a:p>
          <a:p>
            <a:r>
              <a:rPr lang="bn-BD" sz="3600" dirty="0"/>
              <a:t>মেঘের কোলে  রোদ হেসেছে</a:t>
            </a:r>
          </a:p>
          <a:p>
            <a:r>
              <a:rPr lang="bn-BD" sz="3600" dirty="0"/>
              <a:t>          বাদল গেছে টুটি।</a:t>
            </a:r>
          </a:p>
          <a:p>
            <a:r>
              <a:rPr lang="bn-BD" sz="3600" dirty="0"/>
              <a:t>আজ আমাদের ছুটি, ও ভাই,</a:t>
            </a:r>
          </a:p>
          <a:p>
            <a:r>
              <a:rPr lang="bn-BD" sz="3600" dirty="0"/>
              <a:t>          আজ আমাদের ছুটি।</a:t>
            </a:r>
            <a:endParaRPr lang="bn-BD" sz="3600" dirty="0">
              <a:solidFill>
                <a:srgbClr val="0099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2" y="427374"/>
            <a:ext cx="3006994" cy="243238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713602" y="2544299"/>
            <a:ext cx="3640197" cy="3069951"/>
            <a:chOff x="7700405" y="4900978"/>
            <a:chExt cx="3937524" cy="2888547"/>
          </a:xfrm>
          <a:gradFill flip="none" rotWithShape="1">
            <a:gsLst>
              <a:gs pos="39000">
                <a:srgbClr val="006600"/>
              </a:gs>
              <a:gs pos="23000">
                <a:srgbClr val="00B050"/>
              </a:gs>
              <a:gs pos="52000">
                <a:srgbClr val="009999"/>
              </a:gs>
              <a:gs pos="50000">
                <a:srgbClr val="00FFFF"/>
              </a:gs>
              <a:gs pos="49000">
                <a:srgbClr val="7030A0"/>
              </a:gs>
              <a:gs pos="49000">
                <a:schemeClr val="bg1"/>
              </a:gs>
              <a:gs pos="71000">
                <a:srgbClr val="FFFF00"/>
              </a:gs>
              <a:gs pos="47000">
                <a:srgbClr val="FFFF00"/>
              </a:gs>
              <a:gs pos="70000">
                <a:schemeClr val="accent4">
                  <a:lumMod val="75000"/>
                </a:schemeClr>
              </a:gs>
              <a:gs pos="73000">
                <a:schemeClr val="tx1"/>
              </a:gs>
            </a:gsLst>
            <a:lin ang="2700000" scaled="1"/>
            <a:tileRect/>
          </a:gradFill>
        </p:grpSpPr>
        <p:sp>
          <p:nvSpPr>
            <p:cNvPr id="14" name="Rectangle 2"/>
            <p:cNvSpPr/>
            <p:nvPr/>
          </p:nvSpPr>
          <p:spPr>
            <a:xfrm>
              <a:off x="7700405" y="4900978"/>
              <a:ext cx="3937524" cy="2888547"/>
            </a:xfrm>
            <a:prstGeom prst="can">
              <a:avLst/>
            </a:prstGeom>
            <a:grpFill/>
          </p:spPr>
          <p:txBody>
            <a:bodyPr wrap="none">
              <a:prstTxWarp prst="textCirclePour">
                <a:avLst/>
              </a:prstTxWarp>
              <a:spAutoFit/>
            </a:bodyPr>
            <a:lstStyle/>
            <a:p>
              <a:r>
                <a:rPr lang="bn-BD" sz="3600" dirty="0" smtClean="0">
                  <a:cs typeface="Nikosh" panose="02000000000000000000" pitchFamily="2" charset="0"/>
                </a:rPr>
                <a:t> </a:t>
              </a:r>
              <a:r>
                <a:rPr lang="bn-BD" sz="3600" dirty="0" smtClean="0">
                  <a:solidFill>
                    <a:schemeClr val="bg1"/>
                  </a:solidFill>
                  <a:cs typeface="Nikosh" panose="02000000000000000000" pitchFamily="2" charset="0"/>
                </a:rPr>
                <a:t>ক্লিক</a:t>
              </a:r>
              <a:r>
                <a:rPr lang="bn-BD" sz="3600" dirty="0" smtClean="0">
                  <a:solidFill>
                    <a:schemeClr val="bg1"/>
                  </a:solidFill>
                </a:rPr>
                <a:t> </a:t>
              </a:r>
              <a:r>
                <a:rPr lang="bn-BD" sz="3600" dirty="0">
                  <a:solidFill>
                    <a:schemeClr val="bg1"/>
                  </a:solidFill>
                </a:rPr>
                <a:t>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2325" y="5999145"/>
              <a:ext cx="1993683" cy="1060204"/>
            </a:xfrm>
            <a:prstGeom prst="can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342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D6B8-63A3-4BB7-A1E1-0F14D93E0D89}" type="datetime1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4438" y="1107962"/>
            <a:ext cx="6523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শিক্ষার্থীদের বোর্ড ব্যবহারঃ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531161"/>
            <a:ext cx="9713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ছুটি, মেঘের, রোদ,বাদল, টুটি,আজ</a:t>
            </a:r>
            <a:endParaRPr 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581400" y="5067996"/>
            <a:ext cx="2693323" cy="2241838"/>
            <a:chOff x="-294636" y="4144914"/>
            <a:chExt cx="2693323" cy="224183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4636" y="4144914"/>
              <a:ext cx="2693323" cy="224183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-147925" y="4942669"/>
              <a:ext cx="2092239" cy="64633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6" y="346758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3F60-521C-4B19-AE31-4325D4E5F4B1}" type="datetime1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33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788998" y="180707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মেঘের কোলে কী হেসেছে?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83548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00" dirty="0" smtClean="0"/>
              <a:t> </a:t>
            </a:r>
            <a:r>
              <a:rPr lang="bn-BD" sz="1000" dirty="0" smtClean="0"/>
              <a:t>২. বাদল কী গেছে?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883668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৩. আজ আমাদের কী ভাই </a:t>
            </a:r>
            <a:r>
              <a:rPr lang="bn-BD" sz="3600" dirty="0"/>
              <a:t>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7692043" y="188045"/>
            <a:ext cx="2028305" cy="1506774"/>
          </a:xfrm>
          <a:prstGeom prst="star32">
            <a:avLst/>
          </a:prstGeom>
          <a:gradFill flip="none" rotWithShape="1">
            <a:gsLst>
              <a:gs pos="18000">
                <a:srgbClr val="66FF33"/>
              </a:gs>
              <a:gs pos="37000">
                <a:srgbClr val="006699"/>
              </a:gs>
              <a:gs pos="48000">
                <a:srgbClr val="CC9900"/>
              </a:gs>
              <a:gs pos="27000">
                <a:schemeClr val="tx1"/>
              </a:gs>
              <a:gs pos="47000">
                <a:srgbClr val="009999"/>
              </a:gs>
              <a:gs pos="42000">
                <a:srgbClr val="7030A0"/>
              </a:gs>
              <a:gs pos="37000">
                <a:schemeClr val="accent4">
                  <a:lumMod val="89000"/>
                </a:schemeClr>
              </a:gs>
              <a:gs pos="81000">
                <a:schemeClr val="accent4">
                  <a:lumMod val="89000"/>
                </a:schemeClr>
              </a:gs>
              <a:gs pos="34000">
                <a:schemeClr val="accent4">
                  <a:lumMod val="75000"/>
                </a:schemeClr>
              </a:gs>
              <a:gs pos="82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</a:t>
            </a:r>
            <a:r>
              <a:rPr lang="bn-BD" dirty="0" smtClean="0">
                <a:solidFill>
                  <a:schemeClr val="tx1"/>
                </a:solidFill>
              </a:rPr>
              <a:t>ক ক</a:t>
            </a:r>
            <a:r>
              <a:rPr lang="bn-BD" dirty="0" smtClean="0">
                <a:solidFill>
                  <a:schemeClr val="bg1"/>
                </a:solidFill>
              </a:rPr>
              <a:t>রুন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8045"/>
            <a:ext cx="19050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0939" y="4979395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৪. ছুটি কবিতার কবির নাম কী?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6028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30B4-D2A7-4FAF-BB73-9754FC3F3065}" type="datetime1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96123" y="714692"/>
            <a:ext cx="6272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সামগ্রিক পাঠঃ (পাঠ </a:t>
            </a:r>
            <a:r>
              <a:rPr lang="bn-BD" sz="6000" dirty="0" smtClean="0"/>
              <a:t>৫৪)</a:t>
            </a:r>
            <a:endParaRPr lang="en-US" sz="6000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757425"/>
              </p:ext>
            </p:extLst>
          </p:nvPr>
        </p:nvGraphicFramePr>
        <p:xfrm>
          <a:off x="6004631" y="3320672"/>
          <a:ext cx="914400" cy="870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4631" y="3320672"/>
                        <a:ext cx="914400" cy="870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83395" y="2642016"/>
            <a:ext cx="2552480" cy="1871921"/>
            <a:chOff x="5934198" y="1726902"/>
            <a:chExt cx="3175462" cy="1928551"/>
          </a:xfrm>
        </p:grpSpPr>
        <p:sp>
          <p:nvSpPr>
            <p:cNvPr id="11" name="TextBox 10"/>
            <p:cNvSpPr txBox="1"/>
            <p:nvPr/>
          </p:nvSpPr>
          <p:spPr>
            <a:xfrm>
              <a:off x="5934198" y="1726902"/>
              <a:ext cx="3175462" cy="1928551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bn-BD" sz="3600" dirty="0" smtClean="0"/>
                <a:t> ক্লিক করুন</a:t>
              </a:r>
              <a:endParaRPr lang="en-US" sz="36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449" y="2181222"/>
              <a:ext cx="866775" cy="124777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854124" y="3228028"/>
            <a:ext cx="3033109" cy="1981189"/>
            <a:chOff x="7915362" y="3868432"/>
            <a:chExt cx="2600330" cy="1805706"/>
          </a:xfrm>
          <a:gradFill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0">
                <a:srgbClr val="00B0F0"/>
              </a:gs>
              <a:gs pos="63000">
                <a:srgbClr val="7030A0"/>
              </a:gs>
              <a:gs pos="40000">
                <a:srgbClr val="00B050"/>
              </a:gs>
            </a:gsLst>
            <a:path path="circle">
              <a:fillToRect l="100000" t="100000"/>
            </a:path>
          </a:gradFill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5362" y="3868432"/>
              <a:ext cx="2574355" cy="1805706"/>
            </a:xfrm>
            <a:prstGeom prst="star32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8673244" y="3966068"/>
              <a:ext cx="1842448" cy="1074374"/>
            </a:xfrm>
            <a:prstGeom prst="star32">
              <a:avLst/>
            </a:prstGeom>
            <a:grp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3284598" y="2219602"/>
            <a:ext cx="4702382" cy="2716747"/>
          </a:xfrm>
          <a:prstGeom prst="can">
            <a:avLst/>
          </a:prstGeom>
          <a:gradFill flip="none" rotWithShape="1">
            <a:gsLst>
              <a:gs pos="51356">
                <a:srgbClr val="6AB7A9"/>
              </a:gs>
              <a:gs pos="39823">
                <a:srgbClr val="7030A0"/>
              </a:gs>
              <a:gs pos="76000">
                <a:srgbClr val="0066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7699">
                <a:schemeClr val="accent1"/>
              </a:gs>
              <a:gs pos="85000">
                <a:srgbClr val="00999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16" grpId="0"/>
      <p:bldP spid="16" grpId="1"/>
      <p:bldP spid="7" grpId="0" animBg="1"/>
      <p:bldP spid="7" grpId="1" animBg="1"/>
      <p:bldP spid="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3657-9A01-4C06-942A-8B86BDBE3716}" type="datetime1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211" y="1264525"/>
            <a:ext cx="9845842" cy="5529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009999"/>
                </a:solidFill>
              </a:rPr>
              <a:t>পাঠ্যাংশঃ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“মেঘের কোলে...আজ আমাদের ছুটি।” 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779326" y="2758391"/>
            <a:ext cx="3392537" cy="2104094"/>
            <a:chOff x="1244673" y="1015864"/>
            <a:chExt cx="3392537" cy="21040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5" r="8154"/>
            <a:stretch/>
          </p:blipFill>
          <p:spPr>
            <a:xfrm>
              <a:off x="1244673" y="1015864"/>
              <a:ext cx="3200399" cy="210409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525590" y="2355840"/>
              <a:ext cx="211162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bn-BD" sz="3200" dirty="0" smtClean="0">
                  <a:blipFill>
                    <a:blip r:embed="rId4"/>
                    <a:tile tx="0" ty="0" sx="100000" sy="100000" flip="none" algn="tl"/>
                  </a:blipFill>
                </a:rPr>
                <a:t>বাড়ির কাজঃ</a:t>
              </a:r>
              <a:endParaRPr lang="en-US" sz="3200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089118" y="4773604"/>
            <a:ext cx="2887870" cy="2020244"/>
            <a:chOff x="8312811" y="3469165"/>
            <a:chExt cx="3672185" cy="4006709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9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22000">
                <a:srgbClr val="CC9900"/>
              </a:gs>
              <a:gs pos="53000">
                <a:srgbClr val="00B0F0"/>
              </a:gs>
              <a:gs pos="65000">
                <a:srgbClr val="00B050"/>
              </a:gs>
            </a:gsLst>
            <a:path path="rect">
              <a:fillToRect l="100000" t="100000"/>
            </a:path>
            <a:tileRect r="-100000" b="-100000"/>
          </a:gradFill>
        </p:grpSpPr>
        <p:sp>
          <p:nvSpPr>
            <p:cNvPr id="16" name="Rectangle 16"/>
            <p:cNvSpPr/>
            <p:nvPr/>
          </p:nvSpPr>
          <p:spPr>
            <a:xfrm rot="19585210">
              <a:off x="8312811" y="3469165"/>
              <a:ext cx="3672185" cy="4006709"/>
            </a:xfrm>
            <a:prstGeom prst="star32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>
              <a:prstTxWarp prst="textCirclePour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96355">
              <a:off x="9284788" y="4636495"/>
              <a:ext cx="1728229" cy="1528677"/>
            </a:xfrm>
            <a:prstGeom prst="star32">
              <a:avLst/>
            </a:prstGeom>
            <a:grpFill/>
            <a:ln>
              <a:solidFill>
                <a:schemeClr val="bg1"/>
              </a:solidFill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69713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500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2897" y="224589"/>
            <a:ext cx="6238263" cy="221381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/>
              <a:t>ধ</a:t>
            </a:r>
            <a:r>
              <a:rPr lang="bn-BD" dirty="0" smtClean="0">
                <a:solidFill>
                  <a:srgbClr val="0033CC"/>
                </a:solidFill>
              </a:rPr>
              <a:t>ন্য</a:t>
            </a:r>
            <a:r>
              <a:rPr lang="bn-BD" dirty="0" smtClean="0">
                <a:solidFill>
                  <a:srgbClr val="006699"/>
                </a:solidFill>
              </a:rPr>
              <a:t>বা</a:t>
            </a:r>
            <a:r>
              <a:rPr lang="bn-BD" dirty="0" smtClean="0"/>
              <a:t>দ</a:t>
            </a:r>
            <a:endParaRPr lang="en-US" dirty="0"/>
          </a:p>
        </p:txBody>
      </p:sp>
      <p:sp>
        <p:nvSpPr>
          <p:cNvPr id="15" name="32-Point Star 14"/>
          <p:cNvSpPr/>
          <p:nvPr/>
        </p:nvSpPr>
        <p:spPr>
          <a:xfrm>
            <a:off x="9963331" y="1159682"/>
            <a:ext cx="1952844" cy="1478010"/>
          </a:xfrm>
          <a:prstGeom prst="star32">
            <a:avLst/>
          </a:prstGeom>
          <a:gradFill flip="none" rotWithShape="1">
            <a:gsLst>
              <a:gs pos="39000">
                <a:srgbClr val="009999"/>
              </a:gs>
              <a:gs pos="54000">
                <a:srgbClr val="FFFF00"/>
              </a:gs>
              <a:gs pos="70000">
                <a:schemeClr val="tx1"/>
              </a:gs>
              <a:gs pos="38000">
                <a:srgbClr val="FF00FF"/>
              </a:gs>
              <a:gs pos="98000">
                <a:srgbClr val="9900CC"/>
              </a:gs>
              <a:gs pos="12000">
                <a:srgbClr val="006699"/>
              </a:gs>
              <a:gs pos="53000">
                <a:srgbClr val="FF00FF"/>
              </a:gs>
              <a:gs pos="99000">
                <a:srgbClr val="66FF33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7" descr="tumblr_mz1f1neoiN1sm5kr4o1_5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97" y="1860883"/>
            <a:ext cx="6238263" cy="405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22A5C821-16CD-49A3-8A4B-9EB68070BD4C}" type="datetime1">
              <a:rPr lang="en-US" smtClean="0"/>
              <a:t>6/12/2020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                        dphofmrabiul@Gmail.COM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4553" y="1287950"/>
            <a:ext cx="14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dirty="0" smtClean="0">
                <a:solidFill>
                  <a:schemeClr val="bg1"/>
                </a:solidFill>
              </a:rPr>
              <a:t>আমাদের দেশ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AF2E-9B34-4506-B64C-D3A8B9CCFCB2}" type="datetime1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7474" y="1350235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2" y="1244906"/>
            <a:ext cx="1769559" cy="1583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9436609" y="2542032"/>
            <a:ext cx="2450592" cy="1975103"/>
          </a:xfrm>
          <a:prstGeom prst="star32">
            <a:avLst/>
          </a:prstGeom>
          <a:gradFill flip="none" rotWithShape="1">
            <a:gsLst>
              <a:gs pos="35000">
                <a:srgbClr val="7030A0"/>
              </a:gs>
              <a:gs pos="66000">
                <a:srgbClr val="006699"/>
              </a:gs>
              <a:gs pos="3000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53000">
                <a:schemeClr val="accent6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8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2" grpId="0"/>
      <p:bldP spid="12" grpId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4">
                <a:lumMod val="67000"/>
              </a:schemeClr>
            </a:gs>
            <a:gs pos="13000">
              <a:srgbClr val="92D050"/>
            </a:gs>
            <a:gs pos="39000">
              <a:schemeClr val="accent4">
                <a:lumMod val="97000"/>
                <a:lumOff val="3000"/>
              </a:schemeClr>
            </a:gs>
            <a:gs pos="93000">
              <a:srgbClr val="7030A0"/>
            </a:gs>
            <a:gs pos="84956">
              <a:srgbClr val="00B050"/>
            </a:gs>
            <a:gs pos="0">
              <a:srgbClr val="CC99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E853-D593-470D-BD12-F6B22689DCCA}" type="datetime1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929757"/>
            <a:ext cx="51848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আমার বাংলা বই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ছুটি। পাঠ্যাংশঃ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(“</a:t>
            </a:r>
            <a:r>
              <a:rPr lang="bn-BD" sz="3200" dirty="0" smtClean="0"/>
              <a:t>মেঘের কোলে...আমাদের </a:t>
            </a:r>
            <a:r>
              <a:rPr lang="bn-BD" sz="3200" dirty="0"/>
              <a:t>ছুটি</a:t>
            </a:r>
            <a:r>
              <a:rPr lang="bn-BD" sz="3200" dirty="0" smtClean="0"/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”)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৩৭ জন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৩৩ জন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৫০মিনিট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77572" y="830585"/>
            <a:ext cx="4037347" cy="2249286"/>
            <a:chOff x="550694" y="1381973"/>
            <a:chExt cx="4037347" cy="22492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14"/>
            <a:stretch/>
          </p:blipFill>
          <p:spPr>
            <a:xfrm>
              <a:off x="550694" y="1381973"/>
              <a:ext cx="4037347" cy="224928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69764" y="1614064"/>
              <a:ext cx="131545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rgbClr val="FF0000"/>
                  </a:solidFill>
                </a:rPr>
                <a:t>ছুটি</a:t>
              </a:r>
            </a:p>
            <a:p>
              <a:r>
                <a:rPr lang="bn-BD" sz="1200" dirty="0" smtClean="0">
                  <a:solidFill>
                    <a:srgbClr val="009999"/>
                  </a:solidFill>
                </a:rPr>
                <a:t>রবীন্দ্রনাথ ঠাকুর</a:t>
              </a:r>
            </a:p>
            <a:p>
              <a:r>
                <a:rPr lang="bn-BD" sz="800" dirty="0" smtClean="0"/>
                <a:t>মেঘের কোলে  রোদ হেসেছে</a:t>
              </a:r>
            </a:p>
            <a:p>
              <a:r>
                <a:rPr lang="bn-BD" sz="800" dirty="0" smtClean="0"/>
                <a:t>বাদল গেছে টুটি।</a:t>
              </a:r>
            </a:p>
            <a:p>
              <a:r>
                <a:rPr lang="bn-BD" sz="800" dirty="0" smtClean="0"/>
                <a:t>আজ আমাদের ছুটি, ও ভাই,</a:t>
              </a:r>
            </a:p>
            <a:p>
              <a:r>
                <a:rPr lang="bn-BD" sz="800" dirty="0" smtClean="0"/>
                <a:t>আজ আমাদের ছুটি।</a:t>
              </a:r>
              <a:endParaRPr lang="bn-BD" sz="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9368" y="2021305"/>
              <a:ext cx="1469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আমার বাংলা বই 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66817" y="2453251"/>
              <a:ext cx="10743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শ্রেণিঃ প্রথম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gradFill flip="none" rotWithShape="1">
            <a:gsLst>
              <a:gs pos="29000">
                <a:srgbClr val="FFFF00"/>
              </a:gs>
              <a:gs pos="51000">
                <a:srgbClr val="7030A0"/>
              </a:gs>
              <a:gs pos="29000">
                <a:srgbClr val="CC9900"/>
              </a:gs>
              <a:gs pos="42000">
                <a:schemeClr val="accent4">
                  <a:lumMod val="40000"/>
                  <a:lumOff val="60000"/>
                </a:schemeClr>
              </a:gs>
              <a:gs pos="53000">
                <a:schemeClr val="accent4">
                  <a:lumMod val="95000"/>
                  <a:lumOff val="5000"/>
                </a:schemeClr>
              </a:gs>
              <a:gs pos="38000">
                <a:schemeClr val="accent4">
                  <a:lumMod val="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1414" y="2396519"/>
            <a:ext cx="931665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" dirty="0" smtClean="0">
                <a:latin typeface="NikoshBAN" pitchFamily="2" charset="0"/>
                <a:cs typeface="NikoshBAN" pitchFamily="2" charset="0"/>
              </a:rPr>
              <a:t>জাতীয় শিক্ষাক্রম ও পাঠ্যপুস্তক বোর্ড, বাংলাদেশ </a:t>
            </a:r>
            <a:endParaRPr lang="bn-BD" sz="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2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0" grpId="0"/>
      <p:bldP spid="10" grpId="1"/>
      <p:bldP spid="6" grpId="0"/>
      <p:bldP spid="6" grpId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5785" y="4279347"/>
            <a:ext cx="439947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ছবিতে কী কী দেখতে পারছ?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422242" y="2655220"/>
            <a:ext cx="6116127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বলতো আমাদের পাঠ্যসূচি কী হতে পারে?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5E9D-F5EC-43AC-8852-5106CCC1D29E}" type="datetime1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gradFill flip="none" rotWithShape="1">
            <a:gsLst>
              <a:gs pos="59000">
                <a:srgbClr val="CC9900"/>
              </a:gs>
              <a:gs pos="55000">
                <a:srgbClr val="009999"/>
              </a:gs>
              <a:gs pos="9000">
                <a:schemeClr val="accent6">
                  <a:lumMod val="40000"/>
                  <a:lumOff val="60000"/>
                </a:schemeClr>
              </a:gs>
              <a:gs pos="70000">
                <a:schemeClr val="accent6">
                  <a:lumMod val="95000"/>
                  <a:lumOff val="5000"/>
                </a:schemeClr>
              </a:gs>
              <a:gs pos="37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" t="11915" r="6089" b="20785"/>
          <a:stretch/>
        </p:blipFill>
        <p:spPr>
          <a:xfrm>
            <a:off x="261922" y="716090"/>
            <a:ext cx="4185827" cy="298698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9749" y="618018"/>
            <a:ext cx="5491257" cy="3690556"/>
            <a:chOff x="272163" y="376383"/>
            <a:chExt cx="5491257" cy="3690556"/>
          </a:xfrm>
        </p:grpSpPr>
        <p:grpSp>
          <p:nvGrpSpPr>
            <p:cNvPr id="17" name="Group 16"/>
            <p:cNvGrpSpPr/>
            <p:nvPr/>
          </p:nvGrpSpPr>
          <p:grpSpPr>
            <a:xfrm>
              <a:off x="327146" y="376383"/>
              <a:ext cx="5436274" cy="1757170"/>
              <a:chOff x="69013" y="1534332"/>
              <a:chExt cx="4289446" cy="177366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62" r="9366" b="3585"/>
              <a:stretch/>
            </p:blipFill>
            <p:spPr>
              <a:xfrm>
                <a:off x="69013" y="1534332"/>
                <a:ext cx="2085251" cy="1773665"/>
              </a:xfrm>
              <a:prstGeom prst="bevel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40"/>
              <a:stretch/>
            </p:blipFill>
            <p:spPr>
              <a:xfrm>
                <a:off x="2290727" y="1534332"/>
                <a:ext cx="2067732" cy="1773665"/>
              </a:xfrm>
              <a:prstGeom prst="bevel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272163" y="2217144"/>
              <a:ext cx="5491257" cy="1849795"/>
              <a:chOff x="272163" y="2466078"/>
              <a:chExt cx="5491257" cy="184979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163" y="2512390"/>
                <a:ext cx="2765772" cy="175717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045" y="2466078"/>
                <a:ext cx="2619375" cy="1849795"/>
              </a:xfrm>
              <a:prstGeom prst="rect">
                <a:avLst/>
              </a:prstGeom>
            </p:spPr>
          </p:pic>
        </p:grp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5" b="16845"/>
          <a:stretch/>
        </p:blipFill>
        <p:spPr>
          <a:xfrm>
            <a:off x="261921" y="642881"/>
            <a:ext cx="4185828" cy="306019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0758" y="2336800"/>
            <a:ext cx="712935" cy="621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13791" y="2540001"/>
            <a:ext cx="1733958" cy="9707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695531" y="2010305"/>
            <a:ext cx="5575791" cy="1692771"/>
            <a:chOff x="3037937" y="5096934"/>
            <a:chExt cx="6116127" cy="1692771"/>
          </a:xfrm>
        </p:grpSpPr>
        <p:sp>
          <p:nvSpPr>
            <p:cNvPr id="6" name="TextBox 5"/>
            <p:cNvSpPr txBox="1"/>
            <p:nvPr/>
          </p:nvSpPr>
          <p:spPr>
            <a:xfrm>
              <a:off x="3037937" y="5096934"/>
              <a:ext cx="611612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           </a:t>
              </a:r>
              <a:r>
                <a:rPr lang="bn-BD" sz="6000" dirty="0" smtClean="0"/>
                <a:t>ছুটি</a:t>
              </a:r>
            </a:p>
            <a:p>
              <a:r>
                <a:rPr lang="bn-BD" sz="4400" dirty="0"/>
                <a:t> </a:t>
              </a:r>
              <a:r>
                <a:rPr lang="bn-BD" sz="4400" dirty="0" smtClean="0"/>
                <a:t> </a:t>
              </a:r>
              <a:r>
                <a:rPr lang="en-US" sz="4400" dirty="0" smtClean="0"/>
                <a:t> </a:t>
              </a:r>
              <a:r>
                <a:rPr lang="bn-BD" sz="4400" dirty="0" smtClean="0"/>
                <a:t>রবীন্দ্রনাথ ঠাকুর</a:t>
              </a:r>
              <a:endParaRPr lang="en-US" sz="44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8" r="18648"/>
            <a:stretch/>
          </p:blipFill>
          <p:spPr>
            <a:xfrm>
              <a:off x="3363361" y="5153397"/>
              <a:ext cx="846667" cy="829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16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12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33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370" y="1844240"/>
            <a:ext cx="578210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আমাদের দেশের নাম বলতে পারবে।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05171" y="2511297"/>
            <a:ext cx="1092101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</a:t>
            </a:r>
            <a:r>
              <a:rPr lang="bn-BD" sz="3200" dirty="0" smtClean="0"/>
              <a:t>. শুদ্ধ উচ্চারণে “মেঘের কোলে...আমাদের ছুটি।”অংশটুকু পাঠ করতে পারবে।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05171" y="4079879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55613" y="1044395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96370" y="3311142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808-EA1A-4435-B001-F5CC3FB6F917}" type="datetime1">
              <a:rPr lang="en-US" smtClean="0"/>
              <a:t>6/12/2020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9887869" y="4539333"/>
            <a:ext cx="2028305" cy="1506774"/>
          </a:xfrm>
          <a:prstGeom prst="star32">
            <a:avLst/>
          </a:prstGeom>
          <a:gradFill flip="none" rotWithShape="1">
            <a:gsLst>
              <a:gs pos="68000">
                <a:srgbClr val="006600"/>
              </a:gs>
              <a:gs pos="31000">
                <a:srgbClr val="CC9900"/>
              </a:gs>
              <a:gs pos="53000">
                <a:srgbClr val="7030A0"/>
              </a:gs>
              <a:gs pos="23000">
                <a:schemeClr val="tx1"/>
              </a:gs>
              <a:gs pos="69000">
                <a:srgbClr val="00B050"/>
              </a:gs>
              <a:gs pos="46000">
                <a:schemeClr val="accent4">
                  <a:lumMod val="67000"/>
                </a:schemeClr>
              </a:gs>
              <a:gs pos="64000">
                <a:schemeClr val="accent4">
                  <a:lumMod val="97000"/>
                  <a:lumOff val="3000"/>
                </a:schemeClr>
              </a:gs>
              <a:gs pos="5500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000099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chemeClr val="bg1"/>
                </a:solidFill>
              </a:rPr>
              <a:t>করুন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1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7550" y="2262188"/>
            <a:ext cx="52498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            </a:t>
            </a:r>
            <a:r>
              <a:rPr lang="bn-BD" sz="5400" dirty="0">
                <a:solidFill>
                  <a:srgbClr val="FF0000"/>
                </a:solidFill>
              </a:rPr>
              <a:t>ছুটি</a:t>
            </a:r>
          </a:p>
          <a:p>
            <a:r>
              <a:rPr lang="bn-BD" sz="3600" dirty="0"/>
              <a:t>             </a:t>
            </a:r>
            <a:r>
              <a:rPr lang="bn-BD" sz="3600" dirty="0">
                <a:solidFill>
                  <a:srgbClr val="00B050"/>
                </a:solidFill>
              </a:rPr>
              <a:t>রবীন্দ্রনাথ ঠাকুর</a:t>
            </a:r>
          </a:p>
          <a:p>
            <a:r>
              <a:rPr lang="bn-BD" sz="3600" dirty="0" smtClean="0"/>
              <a:t>মেঘের </a:t>
            </a:r>
            <a:r>
              <a:rPr lang="bn-BD" sz="3600" dirty="0"/>
              <a:t>কোলে  রোদ হেসেছে</a:t>
            </a:r>
          </a:p>
          <a:p>
            <a:r>
              <a:rPr lang="bn-BD" sz="3600" dirty="0"/>
              <a:t>বাদল গেছে টুটি।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4FB8-7DC8-4CF3-9792-31889EF256E6}" type="datetime1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71268" y="249061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12" y="1106369"/>
            <a:ext cx="1564061" cy="1293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9217555" y="4154858"/>
            <a:ext cx="2574355" cy="2201492"/>
            <a:chOff x="8153400" y="3589362"/>
            <a:chExt cx="2574355" cy="180570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3589362"/>
              <a:ext cx="2574355" cy="18057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8673244" y="3966068"/>
              <a:ext cx="1842448" cy="1074374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3445" y="2399466"/>
            <a:ext cx="3538206" cy="2707537"/>
            <a:chOff x="1097281" y="3016607"/>
            <a:chExt cx="3538206" cy="27075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32" b="41379"/>
            <a:stretch/>
          </p:blipFill>
          <p:spPr>
            <a:xfrm>
              <a:off x="1097281" y="3016607"/>
              <a:ext cx="3538206" cy="27075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29" r="28529"/>
            <a:stretch/>
          </p:blipFill>
          <p:spPr>
            <a:xfrm>
              <a:off x="1670303" y="3425453"/>
              <a:ext cx="1078993" cy="1188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307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383E-1957-4E97-ABED-9DAB69B94581}" type="datetime1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097" y="2082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2" y="1163145"/>
            <a:ext cx="1781175" cy="1899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7799" y="3032115"/>
            <a:ext cx="6038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/>
              <a:t> </a:t>
            </a:r>
            <a:r>
              <a:rPr lang="bn-BD" sz="5400" dirty="0" smtClean="0"/>
              <a:t>           </a:t>
            </a:r>
            <a:r>
              <a:rPr lang="bn-BD" sz="5400" dirty="0" smtClean="0">
                <a:solidFill>
                  <a:srgbClr val="FF0000"/>
                </a:solidFill>
              </a:rPr>
              <a:t>ছুটি</a:t>
            </a:r>
            <a:endParaRPr lang="bn-BD" sz="5400" dirty="0">
              <a:solidFill>
                <a:srgbClr val="FF0000"/>
              </a:solidFill>
            </a:endParaRPr>
          </a:p>
          <a:p>
            <a:r>
              <a:rPr lang="bn-BD" sz="3600" dirty="0"/>
              <a:t>             </a:t>
            </a:r>
            <a:r>
              <a:rPr lang="bn-BD" sz="3600" dirty="0">
                <a:solidFill>
                  <a:srgbClr val="00B050"/>
                </a:solidFill>
              </a:rPr>
              <a:t>রবীন্দ্রনাথ ঠাকুর</a:t>
            </a:r>
          </a:p>
          <a:p>
            <a:r>
              <a:rPr lang="bn-BD" sz="3600" dirty="0"/>
              <a:t>মেঘের কোলে  রোদ হেসেছে</a:t>
            </a:r>
          </a:p>
          <a:p>
            <a:r>
              <a:rPr lang="bn-BD" sz="3600" dirty="0"/>
              <a:t>বাদল গেছে টুটি।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9512771" y="5095341"/>
            <a:ext cx="2404325" cy="1866900"/>
            <a:chOff x="-436981" y="1676399"/>
            <a:chExt cx="2404325" cy="18669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6981" y="1676399"/>
              <a:ext cx="2404325" cy="1866900"/>
            </a:xfrm>
            <a:prstGeom prst="ellipse">
              <a:avLst/>
            </a:prstGeom>
            <a:gradFill flip="none" rotWithShape="1">
              <a:gsLst>
                <a:gs pos="3800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-127462" y="2316727"/>
              <a:ext cx="1848606" cy="766904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>
                  <a:solidFill>
                    <a:schemeClr val="bg1"/>
                  </a:solidFill>
                  <a:cs typeface="Nikosh" panose="02000000000000000000" pitchFamily="2" charset="0"/>
                </a:rPr>
                <a:t>ক্লিক</a:t>
              </a:r>
              <a:r>
                <a:rPr lang="bn-BD" dirty="0">
                  <a:solidFill>
                    <a:schemeClr val="bg1"/>
                  </a:solidFill>
                  <a:latin typeface="+mj-lt"/>
                </a:rPr>
                <a:t> করুন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9" t="-1610" r="-8125" b="-4330"/>
          <a:stretch/>
        </p:blipFill>
        <p:spPr>
          <a:xfrm>
            <a:off x="1842178" y="2490928"/>
            <a:ext cx="3578943" cy="4112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" r="15403" b="81610"/>
          <a:stretch/>
        </p:blipFill>
        <p:spPr>
          <a:xfrm>
            <a:off x="1970194" y="3833931"/>
            <a:ext cx="3163824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2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2782" y="2416310"/>
            <a:ext cx="6243129" cy="248562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আজ আমাদের ছুটি, ও ভাই,</a:t>
            </a:r>
          </a:p>
          <a:p>
            <a:r>
              <a:rPr lang="bn-BD" sz="3600" dirty="0"/>
              <a:t>আজ আমাদের ছুটি</a:t>
            </a:r>
            <a:r>
              <a:rPr lang="bn-BD" sz="3600" dirty="0" smtClean="0"/>
              <a:t>। </a:t>
            </a:r>
            <a:endParaRPr lang="bn-BD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BDF6-3481-4503-896A-055D0EDF2406}" type="datetime1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72676" y="601471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47" y="966621"/>
            <a:ext cx="1636294" cy="1408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514347" y="4642338"/>
            <a:ext cx="2096111" cy="2079137"/>
            <a:chOff x="3534428" y="531177"/>
            <a:chExt cx="2829350" cy="216130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428" y="531177"/>
              <a:ext cx="2829350" cy="2161309"/>
            </a:xfrm>
            <a:prstGeom prst="ellipse">
              <a:avLst/>
            </a:prstGeom>
            <a:pattFill prst="diagBri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4039698" y="1822997"/>
              <a:ext cx="2092239" cy="64633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70101" y="1573719"/>
            <a:ext cx="3942207" cy="3328214"/>
            <a:chOff x="1270101" y="1670740"/>
            <a:chExt cx="3942207" cy="33282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101" y="1670740"/>
              <a:ext cx="3942207" cy="323416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270101" y="2724912"/>
              <a:ext cx="2311299" cy="713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0101" y="4285722"/>
              <a:ext cx="2311299" cy="713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6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6FEC-AFED-40D2-8468-1A6229241DA8}" type="datetime1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31668" y="3467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4" y="1371108"/>
            <a:ext cx="1781175" cy="206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3896" y="3636912"/>
            <a:ext cx="5769181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আজ আমাদের ছুটি, ও ভাই,</a:t>
            </a:r>
          </a:p>
          <a:p>
            <a:r>
              <a:rPr lang="bn-BD" sz="3600" dirty="0"/>
              <a:t>আজ আমাদের ছুটি।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9575131" y="4913517"/>
            <a:ext cx="2147946" cy="1606132"/>
            <a:chOff x="7668722" y="1950613"/>
            <a:chExt cx="2633836" cy="214546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722" y="1950613"/>
              <a:ext cx="2633836" cy="21454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8130369" y="2700180"/>
              <a:ext cx="2092239" cy="64633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solidFill>
                    <a:schemeClr val="bg1"/>
                  </a:solidFill>
                  <a:cs typeface="Nikosh" panose="02000000000000000000" pitchFamily="2" charset="0"/>
                </a:rPr>
                <a:t>ক্লিক</a:t>
              </a:r>
              <a:r>
                <a:rPr lang="bn-BD" sz="3600" dirty="0">
                  <a:solidFill>
                    <a:schemeClr val="bg1"/>
                  </a:solidFill>
                </a:rPr>
                <a:t>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70101" y="1573719"/>
            <a:ext cx="3942207" cy="3328214"/>
            <a:chOff x="1270101" y="1670740"/>
            <a:chExt cx="3942207" cy="33282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101" y="1670740"/>
              <a:ext cx="3942207" cy="323416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270101" y="2724912"/>
              <a:ext cx="2311299" cy="7132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70101" y="4285722"/>
              <a:ext cx="2311299" cy="7132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86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493</Words>
  <Application>Microsoft Office PowerPoint</Application>
  <PresentationFormat>Widescreen</PresentationFormat>
  <Paragraphs>166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NikoshLight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199</cp:revision>
  <dcterms:created xsi:type="dcterms:W3CDTF">2020-04-11T07:17:33Z</dcterms:created>
  <dcterms:modified xsi:type="dcterms:W3CDTF">2020-06-12T10:15:44Z</dcterms:modified>
</cp:coreProperties>
</file>