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1" r:id="rId3"/>
    <p:sldId id="284" r:id="rId4"/>
    <p:sldId id="285" r:id="rId5"/>
    <p:sldId id="287" r:id="rId6"/>
    <p:sldId id="295" r:id="rId7"/>
    <p:sldId id="280" r:id="rId8"/>
    <p:sldId id="289" r:id="rId9"/>
    <p:sldId id="290" r:id="rId10"/>
    <p:sldId id="291" r:id="rId11"/>
    <p:sldId id="292" r:id="rId12"/>
    <p:sldId id="296" r:id="rId13"/>
    <p:sldId id="293" r:id="rId14"/>
    <p:sldId id="294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515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944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790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718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406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275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584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652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093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76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453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D3961-5AB6-4782-A105-C004C9901E5C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21248-0875-4632-8478-F53051E45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31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0991" y="1"/>
            <a:ext cx="4351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   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Juel Rana\Desktop\PIC SCIENCE\hateya scho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272"/>
            <a:ext cx="12192000" cy="68580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379826" y="4375052"/>
            <a:ext cx="4557933" cy="1470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473140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422" y="1803069"/>
            <a:ext cx="114088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> </a:t>
            </a:r>
            <a:r>
              <a:rPr lang="as-IN" sz="3600" dirty="0" smtClean="0">
                <a:solidFill>
                  <a:srgbClr val="FF0000"/>
                </a:solidFill>
              </a:rPr>
              <a:t>জীবের </a:t>
            </a:r>
            <a:r>
              <a:rPr lang="as-IN" sz="3600" dirty="0" smtClean="0">
                <a:solidFill>
                  <a:srgbClr val="FF0000"/>
                </a:solidFill>
              </a:rPr>
              <a:t>সব রকম শারীরবৃত্তীয় কাজে ব্যাপন প্রক্রিয়ার ঘটে। যেমন-</a:t>
            </a:r>
            <a:r>
              <a:rPr lang="as-IN" sz="3600" dirty="0" smtClean="0"/>
              <a:t/>
            </a:r>
            <a:br>
              <a:rPr lang="as-IN" sz="3600" dirty="0" smtClean="0"/>
            </a:br>
            <a:r>
              <a:rPr lang="bn-BD" sz="3600" dirty="0" smtClean="0"/>
              <a:t> </a:t>
            </a:r>
            <a:r>
              <a:rPr lang="bn-BD" sz="3600" dirty="0" smtClean="0">
                <a:solidFill>
                  <a:srgbClr val="C00000"/>
                </a:solidFill>
              </a:rPr>
              <a:t>*</a:t>
            </a:r>
            <a:r>
              <a:rPr lang="as-IN" sz="3600" dirty="0" smtClean="0">
                <a:solidFill>
                  <a:srgbClr val="C00000"/>
                </a:solidFill>
              </a:rPr>
              <a:t>উদ্ভিদ সালোকসংশ্লেষণের সময় বাতাসের কার্বন ডাইঅক্সাইড গ্রহণ করে এবং অক্সিজেন ত্যাগ করে। এই অত্যাবশ্যককাজ ব্যাপন দ্বারা সম্ভব হয়। </a:t>
            </a:r>
            <a:r>
              <a:rPr lang="bn-BD" sz="3600" dirty="0" smtClean="0">
                <a:solidFill>
                  <a:srgbClr val="C00000"/>
                </a:solidFill>
              </a:rPr>
              <a:t>     </a:t>
            </a: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bn-BD" sz="3600" dirty="0" smtClean="0"/>
              <a:t> </a:t>
            </a:r>
            <a:r>
              <a:rPr lang="bn-BD" sz="3600" dirty="0" smtClean="0">
                <a:solidFill>
                  <a:srgbClr val="002060"/>
                </a:solidFill>
              </a:rPr>
              <a:t>*</a:t>
            </a:r>
            <a:r>
              <a:rPr lang="as-IN" sz="3600" dirty="0" smtClean="0">
                <a:solidFill>
                  <a:srgbClr val="002060"/>
                </a:solidFill>
              </a:rPr>
              <a:t>জীবকোষে শ্বসনের সময় গ্লুকোজ জারনের জন্য অক্সিজেন ব্যবহৃত হয়। ব্যাপন ক্রিয়ার দ্বারা কোষে অক্সিজেন প্রবেশ করে এবং কার্বন ডাইঅক্সাইড বের হয়ে যায়।</a:t>
            </a:r>
            <a:r>
              <a:rPr lang="bn-BD" sz="3600" dirty="0" smtClean="0">
                <a:solidFill>
                  <a:srgbClr val="002060"/>
                </a:solidFill>
              </a:rPr>
              <a:t/>
            </a:r>
            <a:br>
              <a:rPr lang="bn-BD" sz="3600" dirty="0" smtClean="0">
                <a:solidFill>
                  <a:srgbClr val="002060"/>
                </a:solidFill>
              </a:rPr>
            </a:b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319975" y="0"/>
            <a:ext cx="4867422" cy="1800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400" b="1" dirty="0" smtClean="0"/>
              <a:t>ব্যাপনের গুরুত্ব </a:t>
            </a:r>
            <a:r>
              <a:rPr lang="as-IN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963" y="218778"/>
            <a:ext cx="112400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</a:rPr>
              <a:t>*</a:t>
            </a:r>
            <a:r>
              <a:rPr lang="as-IN" sz="3600" dirty="0" smtClean="0">
                <a:solidFill>
                  <a:srgbClr val="C00000"/>
                </a:solidFill>
              </a:rPr>
              <a:t>উদ্ভিদ দেহে শোষিত পানি বাষ্পাকারে প্রস্বেদনের মাধ্যমে দেহ থেকে ব্যাপন প্রক্রিয়ায় বের করে দেয়। </a:t>
            </a:r>
            <a:r>
              <a:rPr lang="bn-BD" sz="3600" dirty="0" smtClean="0">
                <a:solidFill>
                  <a:srgbClr val="C00000"/>
                </a:solidFill>
              </a:rPr>
              <a:t>    </a:t>
            </a:r>
            <a:br>
              <a:rPr lang="bn-BD" sz="3600" dirty="0" smtClean="0">
                <a:solidFill>
                  <a:srgbClr val="C00000"/>
                </a:solidFill>
              </a:rPr>
            </a:br>
            <a:r>
              <a:rPr lang="bn-BD" sz="3600" dirty="0" smtClean="0">
                <a:solidFill>
                  <a:srgbClr val="C00000"/>
                </a:solidFill>
              </a:rPr>
              <a:t> </a:t>
            </a: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bn-BD" sz="3600" dirty="0" smtClean="0">
                <a:solidFill>
                  <a:srgbClr val="FF0000"/>
                </a:solidFill>
              </a:rPr>
              <a:t>*</a:t>
            </a:r>
            <a:r>
              <a:rPr lang="as-IN" sz="3600" dirty="0" smtClean="0">
                <a:solidFill>
                  <a:srgbClr val="FF0000"/>
                </a:solidFill>
              </a:rPr>
              <a:t>প্রাণীদের শ্বসনের সময় অক্সিজেন ও কার্বন ডাইঅক্সাইডের আদান-প্রদান ও রক্ত থেকে খাদ্য, অক্সিজেন প্রভৃতির লসিকায় বহন ও লসিকা থেকে কোষে পরিবহন করা ব্যাপন দ্বারা সম্পন্ন হয়</a:t>
            </a:r>
            <a:r>
              <a:rPr lang="as-IN" sz="3600" dirty="0" smtClean="0">
                <a:solidFill>
                  <a:srgbClr val="FF0000"/>
                </a:solidFill>
              </a:rPr>
              <a:t>।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chemeClr val="bg1"/>
                </a:solidFill>
              </a:rPr>
              <a:t>এখানে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জেনে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রাখা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ভালো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Minus 2"/>
          <p:cNvSpPr/>
          <p:nvPr/>
        </p:nvSpPr>
        <p:spPr>
          <a:xfrm>
            <a:off x="2222696" y="4740812"/>
            <a:ext cx="7244861" cy="63304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3137094" y="5148776"/>
            <a:ext cx="309489" cy="379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8269457" y="5146431"/>
            <a:ext cx="309489" cy="379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70359" y="4088396"/>
            <a:ext cx="11592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</a:rPr>
              <a:t>দ্রবন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875605" y="4567311"/>
            <a:ext cx="309489" cy="379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9693" y="5579571"/>
            <a:ext cx="6960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/>
              <a:t>দ্রব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8142536" y="5565503"/>
            <a:ext cx="12458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দ্রাবক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uel Rana\Desktop\PIC SCIENCE\চিন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892" y="604911"/>
            <a:ext cx="3877040" cy="4529797"/>
          </a:xfrm>
          <a:prstGeom prst="rect">
            <a:avLst/>
          </a:prstGeom>
          <a:noFill/>
        </p:spPr>
      </p:pic>
      <p:pic>
        <p:nvPicPr>
          <p:cNvPr id="3075" name="Picture 3" descr="C:\Users\Juel Rana\Desktop\PIC SCIENCE\পান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633047"/>
            <a:ext cx="3742006" cy="4473525"/>
          </a:xfrm>
          <a:prstGeom prst="rect">
            <a:avLst/>
          </a:prstGeom>
          <a:noFill/>
        </p:spPr>
      </p:pic>
      <p:pic>
        <p:nvPicPr>
          <p:cNvPr id="3076" name="Picture 4" descr="C:\Users\Juel Rana\Desktop\PIC SCIENCE\লবন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14008" y="647113"/>
            <a:ext cx="3460653" cy="448759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583166" y="5523300"/>
            <a:ext cx="47612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</a:rPr>
              <a:t>এগুলো</a:t>
            </a:r>
            <a:r>
              <a:rPr lang="en-US" sz="4000" dirty="0" smtClean="0">
                <a:solidFill>
                  <a:srgbClr val="002060"/>
                </a:solidFill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</a:rPr>
              <a:t>কিসের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উদাহরণ</a:t>
            </a:r>
            <a:r>
              <a:rPr lang="en-US" sz="4000" dirty="0" smtClean="0">
                <a:solidFill>
                  <a:srgbClr val="002060"/>
                </a:solidFill>
              </a:rPr>
              <a:t> 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2706" y="671121"/>
            <a:ext cx="1121195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/>
              <a:t>* </a:t>
            </a:r>
            <a:r>
              <a:rPr lang="as-IN" sz="3200" b="1" dirty="0" smtClean="0"/>
              <a:t>দ্রবণ (</a:t>
            </a:r>
            <a:r>
              <a:rPr lang="en-US" sz="3200" b="1" dirty="0" smtClean="0"/>
              <a:t>Solution) :</a:t>
            </a:r>
            <a:r>
              <a:rPr lang="en-US" sz="3200" dirty="0" smtClean="0"/>
              <a:t> </a:t>
            </a:r>
            <a:r>
              <a:rPr lang="as-IN" sz="3200" dirty="0" smtClean="0"/>
              <a:t>দ্রাব ও দ্রাবকের মিশ্রণের ফলে যা উৎপন্ন হয়। যেমন- চিনি (দ্রাব) ও পানি (দ্রাবক) মিশিয়ে সরবত (দ্রবণ) তৈরি হয়।</a:t>
            </a:r>
            <a:br>
              <a:rPr lang="as-IN" sz="3200" dirty="0" smtClean="0"/>
            </a:br>
            <a:r>
              <a:rPr lang="bn-BD" sz="3200" dirty="0" smtClean="0"/>
              <a:t/>
            </a:r>
            <a:br>
              <a:rPr lang="bn-BD" sz="3200" dirty="0" smtClean="0"/>
            </a:br>
            <a:r>
              <a:rPr lang="bn-BD" sz="3200" b="1" dirty="0" smtClean="0"/>
              <a:t>* </a:t>
            </a:r>
            <a:r>
              <a:rPr lang="as-IN" sz="3200" b="1" dirty="0" smtClean="0"/>
              <a:t>দ্রাব (</a:t>
            </a:r>
            <a:r>
              <a:rPr lang="en-US" sz="3200" b="1" dirty="0" smtClean="0"/>
              <a:t>Solute) :</a:t>
            </a:r>
            <a:r>
              <a:rPr lang="en-US" sz="3200" dirty="0" smtClean="0"/>
              <a:t> </a:t>
            </a:r>
            <a:r>
              <a:rPr lang="as-IN" sz="3200" dirty="0" smtClean="0"/>
              <a:t>দ্রাবকে যা দ্রবীভূত হয়। </a:t>
            </a:r>
            <a:r>
              <a:rPr lang="bn-BD" sz="3200" dirty="0" smtClean="0"/>
              <a:t/>
            </a:r>
            <a:br>
              <a:rPr lang="bn-BD" sz="3200" dirty="0" smtClean="0"/>
            </a:br>
            <a:r>
              <a:rPr lang="as-IN" sz="3200" dirty="0" smtClean="0"/>
              <a:t>যেমন-চিনি, লবণ ইত্যাদি</a:t>
            </a:r>
            <a:r>
              <a:rPr lang="bn-BD" sz="3200" dirty="0" smtClean="0"/>
              <a:t>। </a:t>
            </a:r>
            <a:r>
              <a:rPr lang="as-IN" sz="3200" dirty="0" smtClean="0"/>
              <a:t/>
            </a:r>
            <a:br>
              <a:rPr lang="as-IN" sz="3200" dirty="0" smtClean="0"/>
            </a:br>
            <a:r>
              <a:rPr lang="bn-BD" sz="3200" dirty="0" smtClean="0"/>
              <a:t/>
            </a:r>
            <a:br>
              <a:rPr lang="bn-BD" sz="3200" dirty="0" smtClean="0"/>
            </a:br>
            <a:r>
              <a:rPr lang="bn-BD" sz="3200" b="1" dirty="0" smtClean="0"/>
              <a:t>* </a:t>
            </a:r>
            <a:r>
              <a:rPr lang="as-IN" sz="3200" b="1" dirty="0" smtClean="0"/>
              <a:t>দ্রাবক (</a:t>
            </a:r>
            <a:r>
              <a:rPr lang="en-US" sz="3200" b="1" dirty="0" smtClean="0"/>
              <a:t>Solvent) :</a:t>
            </a:r>
            <a:r>
              <a:rPr lang="en-US" sz="3200" dirty="0" smtClean="0"/>
              <a:t> </a:t>
            </a:r>
            <a:r>
              <a:rPr lang="as-IN" sz="3200" dirty="0" smtClean="0"/>
              <a:t>দ্রাব যাতে দ্রবীভূত হয়</a:t>
            </a:r>
            <a:r>
              <a:rPr lang="as-IN" sz="3200" dirty="0" smtClean="0"/>
              <a:t>।</a:t>
            </a:r>
            <a:r>
              <a:rPr lang="en-US" sz="3200" dirty="0" smtClean="0"/>
              <a:t> </a:t>
            </a:r>
            <a:r>
              <a:rPr lang="as-IN" sz="3200" dirty="0" smtClean="0"/>
              <a:t>যেমন</a:t>
            </a:r>
            <a:r>
              <a:rPr lang="bn-BD" sz="3200" dirty="0" smtClean="0"/>
              <a:t>-</a:t>
            </a:r>
            <a:r>
              <a:rPr lang="as-IN" sz="3200" dirty="0" smtClean="0"/>
              <a:t>পানি।</a:t>
            </a:r>
            <a:r>
              <a:rPr lang="bn-BD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Juel Rana\Desktop\PIC SCIENCE\কিসমি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6175717" cy="5064369"/>
          </a:xfrm>
          <a:prstGeom prst="rect">
            <a:avLst/>
          </a:prstGeom>
          <a:noFill/>
        </p:spPr>
      </p:pic>
      <p:pic>
        <p:nvPicPr>
          <p:cNvPr id="4100" name="Picture 4" descr="C:\Users\Juel Rana\Desktop\PIC SCIENCE\অভিস্রবন-২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0956" y="1"/>
            <a:ext cx="6001043" cy="503623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92206" y="5551435"/>
            <a:ext cx="54729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চিত্রগুলো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দেখে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কি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মনে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হচেছ</a:t>
            </a:r>
            <a:r>
              <a:rPr lang="en-US" sz="4000" dirty="0" smtClean="0">
                <a:solidFill>
                  <a:srgbClr val="C00000"/>
                </a:solidFill>
              </a:rPr>
              <a:t>  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775" y="1720840"/>
            <a:ext cx="1114161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 smtClean="0">
                <a:solidFill>
                  <a:srgbClr val="FF0000"/>
                </a:solidFill>
              </a:rPr>
              <a:t>একই </a:t>
            </a:r>
            <a:r>
              <a:rPr lang="as-IN" sz="3600" dirty="0" smtClean="0">
                <a:solidFill>
                  <a:srgbClr val="FF0000"/>
                </a:solidFill>
              </a:rPr>
              <a:t>দ্রাবক(পানি)বিশিষ্ট দুটি ভিন্ন ঘনত্বের দ্রবণ একটি অর্ধভেদ্য পর্দা দ্বারা পৃথক থাকলে যে ভৌত প্রক্রিয়ায় দ্রাবক</a:t>
            </a:r>
            <a:r>
              <a:rPr lang="bn-BD" sz="3600" dirty="0" smtClean="0">
                <a:solidFill>
                  <a:srgbClr val="FF0000"/>
                </a:solidFill>
              </a:rPr>
              <a:t>(</a:t>
            </a:r>
            <a:r>
              <a:rPr lang="as-IN" sz="3600" dirty="0" smtClean="0">
                <a:solidFill>
                  <a:srgbClr val="FF0000"/>
                </a:solidFill>
              </a:rPr>
              <a:t>পানি)কম </a:t>
            </a:r>
            <a:r>
              <a:rPr lang="as-IN" sz="3600" dirty="0" smtClean="0">
                <a:solidFill>
                  <a:srgbClr val="FF0000"/>
                </a:solidFill>
              </a:rPr>
              <a:t>ঘনত্বের(অধিক</a:t>
            </a:r>
            <a:r>
              <a:rPr lang="bn-BD" sz="3600" dirty="0" smtClean="0">
                <a:solidFill>
                  <a:srgbClr val="FF0000"/>
                </a:solidFill>
              </a:rPr>
              <a:t> </a:t>
            </a:r>
            <a:r>
              <a:rPr lang="as-IN" sz="3600" dirty="0" smtClean="0">
                <a:solidFill>
                  <a:srgbClr val="FF0000"/>
                </a:solidFill>
              </a:rPr>
              <a:t>পানি)দ্রবণ থেকে অধিক ঘনত্বের</a:t>
            </a:r>
            <a:r>
              <a:rPr lang="bn-BD" sz="3600" dirty="0" smtClean="0">
                <a:solidFill>
                  <a:srgbClr val="FF0000"/>
                </a:solidFill>
              </a:rPr>
              <a:t>(</a:t>
            </a:r>
            <a:r>
              <a:rPr lang="as-IN" sz="3600" dirty="0" smtClean="0">
                <a:solidFill>
                  <a:srgbClr val="FF0000"/>
                </a:solidFill>
              </a:rPr>
              <a:t>কম</a:t>
            </a:r>
            <a:r>
              <a:rPr lang="bn-BD" sz="3600" dirty="0" smtClean="0">
                <a:solidFill>
                  <a:srgbClr val="FF0000"/>
                </a:solidFill>
              </a:rPr>
              <a:t> </a:t>
            </a:r>
            <a:r>
              <a:rPr lang="as-IN" sz="3600" dirty="0" smtClean="0">
                <a:solidFill>
                  <a:srgbClr val="FF0000"/>
                </a:solidFill>
              </a:rPr>
              <a:t>পানি)দ্রবণের দিকে ব্যাপিত হয় তাকে </a:t>
            </a:r>
            <a:r>
              <a:rPr lang="bn-BD" sz="3600" dirty="0" smtClean="0">
                <a:solidFill>
                  <a:srgbClr val="FF0000"/>
                </a:solidFill>
              </a:rPr>
              <a:t/>
            </a:r>
            <a:br>
              <a:rPr lang="bn-BD" sz="3600" dirty="0" smtClean="0">
                <a:solidFill>
                  <a:srgbClr val="FF0000"/>
                </a:solidFill>
              </a:rPr>
            </a:br>
            <a:r>
              <a:rPr lang="as-IN" sz="3600" dirty="0" smtClean="0">
                <a:solidFill>
                  <a:srgbClr val="FF0000"/>
                </a:solidFill>
              </a:rPr>
              <a:t>অভিস্রবণ বা অসমোসিস বলে।</a:t>
            </a: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bn-BD" sz="3600" b="1" dirty="0" smtClean="0">
                <a:solidFill>
                  <a:schemeClr val="bg1"/>
                </a:solidFill>
              </a:rPr>
              <a:t>উদাহরণঃ</a:t>
            </a:r>
            <a:r>
              <a:rPr lang="as-IN" sz="3600" dirty="0" smtClean="0">
                <a:solidFill>
                  <a:schemeClr val="bg1"/>
                </a:solidFill>
              </a:rPr>
              <a:t> শুক</a:t>
            </a:r>
            <a:r>
              <a:rPr lang="bn-BD" sz="3600" dirty="0" smtClean="0">
                <a:solidFill>
                  <a:schemeClr val="bg1"/>
                </a:solidFill>
              </a:rPr>
              <a:t>নো</a:t>
            </a:r>
            <a:r>
              <a:rPr lang="as-IN" sz="3600" dirty="0" smtClean="0">
                <a:solidFill>
                  <a:schemeClr val="bg1"/>
                </a:solidFill>
              </a:rPr>
              <a:t> কিসমিস অভিস্রবণ দ্বারা পানি শোষণের ফলে স্ফীত হয়েছে</a:t>
            </a:r>
            <a:r>
              <a:rPr lang="bn-BD" sz="3600" dirty="0" smtClean="0">
                <a:solidFill>
                  <a:schemeClr val="bg1"/>
                </a:solidFill>
              </a:rPr>
              <a:t>।</a:t>
            </a: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bn-BD" sz="3600" dirty="0" smtClean="0">
                <a:solidFill>
                  <a:srgbClr val="C00000"/>
                </a:solidFill>
              </a:rPr>
              <a:t>*</a:t>
            </a:r>
            <a:r>
              <a:rPr lang="as-IN" sz="3600" b="1" dirty="0" smtClean="0">
                <a:solidFill>
                  <a:srgbClr val="C00000"/>
                </a:solidFill>
              </a:rPr>
              <a:t> </a:t>
            </a:r>
            <a:r>
              <a:rPr lang="as-IN" sz="3600" dirty="0" smtClean="0">
                <a:solidFill>
                  <a:srgbClr val="C00000"/>
                </a:solidFill>
              </a:rPr>
              <a:t>অভিস্রবণ</a:t>
            </a:r>
            <a:r>
              <a:rPr lang="bn-BD" sz="3600" dirty="0" smtClean="0">
                <a:solidFill>
                  <a:srgbClr val="C00000"/>
                </a:solidFill>
              </a:rPr>
              <a:t>ও </a:t>
            </a:r>
            <a:r>
              <a:rPr lang="as-IN" sz="3600" dirty="0" smtClean="0">
                <a:solidFill>
                  <a:srgbClr val="C00000"/>
                </a:solidFill>
              </a:rPr>
              <a:t>এক প্রকার ব্যাপন</a:t>
            </a:r>
            <a:r>
              <a:rPr lang="bn-BD" sz="3600" dirty="0" smtClean="0">
                <a:solidFill>
                  <a:srgbClr val="C00000"/>
                </a:solidFill>
              </a:rPr>
              <a:t>।</a:t>
            </a: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221502" y="267285"/>
            <a:ext cx="4937760" cy="11676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400" b="1" dirty="0" smtClean="0"/>
              <a:t>অভিস্রবণ </a:t>
            </a:r>
            <a:endParaRPr lang="en-US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963" y="1857162"/>
            <a:ext cx="114933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/>
            </a:r>
            <a:br>
              <a:rPr lang="as-IN" dirty="0" smtClean="0"/>
            </a:br>
            <a:r>
              <a:rPr lang="as-IN" sz="3600" dirty="0" smtClean="0"/>
              <a:t>বিভিন্ন প্রয়োজনীয় লবণ উদ্ভিদদেহে দ্রবীভূত অবস্থায় জীবকোষে প্রবেশ করে। জীবকোষের কোষাবরণ বা </a:t>
            </a:r>
            <a:r>
              <a:rPr lang="bn-BD" sz="3600" dirty="0" smtClean="0"/>
              <a:t>প্লা</a:t>
            </a:r>
            <a:r>
              <a:rPr lang="as-IN" sz="3600" dirty="0" smtClean="0"/>
              <a:t>জমা পর্দা অর্ধভেদ্য পর্দা হিসেবে কাজ করে। </a:t>
            </a:r>
            <a:r>
              <a:rPr lang="bn-BD" sz="3600" dirty="0" smtClean="0"/>
              <a:t>প্লা</a:t>
            </a:r>
            <a:r>
              <a:rPr lang="as-IN" sz="3600" dirty="0" smtClean="0"/>
              <a:t>জমা পর্দা দিয়ে অভিস্রবণ প্রক্রিয়ায় পানিতে দ্রবিভূত বিভিন্ন খনিজ লবণ কোষের মধ্যে প্রবেশ করে বা বাইরে আসে। পানি ও পানিতে দ্রবীভূত খনিজ লবণকে একত্রে কোষ রস বা সংক্ষেপে রস বলে। সুতরাং কোষের মধ্যে বিভিন্ন জৈব-রাসায়নিক প্রক্রিয়াগুলিকে সচল রাখার জন্য অভিস্রবণের ভূমিকা খুব গুরুত্বপূর্ণ।</a:t>
            </a:r>
            <a:endParaRPr lang="en-US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2883878" y="281354"/>
            <a:ext cx="5528603" cy="15193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 smtClean="0"/>
          </a:p>
          <a:p>
            <a:pPr algn="ctr"/>
            <a:r>
              <a:rPr lang="as-IN" sz="4400" b="1" dirty="0" smtClean="0"/>
              <a:t>অভিস্রবণের </a:t>
            </a:r>
            <a:r>
              <a:rPr lang="as-IN" sz="4400" b="1" dirty="0" smtClean="0"/>
              <a:t>গুরুত্ব</a:t>
            </a:r>
            <a:r>
              <a:rPr lang="bn-BD" sz="4400" b="1" dirty="0" smtClean="0"/>
              <a:t/>
            </a:r>
            <a:br>
              <a:rPr lang="bn-BD" sz="4400" b="1" dirty="0" smtClean="0"/>
            </a:br>
            <a:endParaRPr lang="en-US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1163490"/>
            <a:ext cx="112400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 smtClean="0"/>
              <a:t/>
            </a:r>
            <a:br>
              <a:rPr lang="as-IN" sz="3600" dirty="0" smtClean="0"/>
            </a:br>
            <a:r>
              <a:rPr lang="as-IN" sz="3600" dirty="0" smtClean="0"/>
              <a:t>উদ্ভিদ এককোষী মূলরোম দিয়ে মাটি থেকে পানি ও পানিতে দ্রবীভূত খনিজ লবণ শোষণ করতে পারে। </a:t>
            </a: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as-IN" sz="3600" dirty="0" smtClean="0"/>
              <a:t>কোষের রসস্ফীতি ঘটে এবং কাণ্ড ও পাতাকে সতেজ এবং খাড়া রাখতে সাহায্য করে। ফুলের পাঁপড়ি বন্ধ বা খুলতে পারে। </a:t>
            </a: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as-IN" sz="3600" dirty="0" smtClean="0"/>
              <a:t>প্রাণীর অন্ত্রে খাদ্য শোষিত হতে পারে।</a:t>
            </a:r>
            <a:endParaRPr lang="en-US" sz="3600" dirty="0"/>
          </a:p>
        </p:txBody>
      </p:sp>
      <p:sp>
        <p:nvSpPr>
          <p:cNvPr id="3" name="Right Arrow 2"/>
          <p:cNvSpPr/>
          <p:nvPr/>
        </p:nvSpPr>
        <p:spPr>
          <a:xfrm>
            <a:off x="323558" y="0"/>
            <a:ext cx="4768947" cy="1659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400" b="1" dirty="0" smtClean="0"/>
              <a:t>এ প্রক্রিয়ার দ্বারা </a:t>
            </a:r>
            <a:endParaRPr lang="en-US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26412" y="436098"/>
            <a:ext cx="3615397" cy="10832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800" b="1" dirty="0" smtClean="0"/>
              <a:t>অভিস্রবণ </a:t>
            </a:r>
            <a:endParaRPr lang="en-US" sz="4800" dirty="0"/>
          </a:p>
        </p:txBody>
      </p:sp>
      <p:sp>
        <p:nvSpPr>
          <p:cNvPr id="4" name="Down Arrow 3"/>
          <p:cNvSpPr/>
          <p:nvPr/>
        </p:nvSpPr>
        <p:spPr>
          <a:xfrm>
            <a:off x="5430130" y="1505243"/>
            <a:ext cx="464233" cy="801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1153551" y="2082019"/>
            <a:ext cx="9200271" cy="61897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318825" y="2473569"/>
            <a:ext cx="464233" cy="801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441854" y="2459502"/>
            <a:ext cx="464233" cy="801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8789964" y="2473569"/>
            <a:ext cx="464233" cy="801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58529" y="3385011"/>
            <a:ext cx="22717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600" b="1" dirty="0" smtClean="0"/>
              <a:t>অভেদ্যপর্দা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4769882" y="3314672"/>
            <a:ext cx="20265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600" b="1" dirty="0" smtClean="0"/>
              <a:t>ভেদ্য পর্দা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8141015" y="3342809"/>
            <a:ext cx="27190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600" b="1" dirty="0" smtClean="0"/>
              <a:t>অর্ধভেদ্য পর্দা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52688" y="309489"/>
            <a:ext cx="5303520" cy="16037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জোড়ায়</a:t>
            </a:r>
            <a:r>
              <a:rPr lang="en-US" sz="4800" dirty="0" smtClean="0"/>
              <a:t>  </a:t>
            </a:r>
            <a:r>
              <a:rPr lang="en-US" sz="4800" dirty="0" err="1" smtClean="0"/>
              <a:t>কাজ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467678" y="2864506"/>
            <a:ext cx="93602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/>
              <a:t>ব্যাপন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প্রক্রিয়া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পরীক্ষার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সাহায্যে</a:t>
            </a:r>
            <a:r>
              <a:rPr lang="en-US" sz="4400" dirty="0" smtClean="0"/>
              <a:t> </a:t>
            </a:r>
            <a:r>
              <a:rPr lang="en-US" sz="4400" dirty="0" err="1" smtClean="0"/>
              <a:t>দেখাও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5153414" y="3905516"/>
            <a:ext cx="14061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/>
              <a:t>অথবা</a:t>
            </a:r>
            <a:r>
              <a:rPr lang="en-US" sz="3600" dirty="0" smtClean="0"/>
              <a:t> 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423149" y="4707374"/>
            <a:ext cx="8412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অভিস্রবণ</a:t>
            </a:r>
            <a:r>
              <a:rPr lang="en-US" sz="3600" dirty="0" smtClean="0">
                <a:solidFill>
                  <a:srgbClr val="C00000"/>
                </a:solidFill>
              </a:rPr>
              <a:t>  </a:t>
            </a:r>
            <a:r>
              <a:rPr lang="en-US" sz="3600" dirty="0" err="1" smtClean="0">
                <a:solidFill>
                  <a:srgbClr val="C00000"/>
                </a:solidFill>
              </a:rPr>
              <a:t>প্রক্রিয়া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একটি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পরীক্ষার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সাহায্যে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দেখাও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72544" y="0"/>
            <a:ext cx="5083665" cy="798610"/>
          </a:xfrm>
          <a:prstGeom prst="horizontalScroll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1FE9EE-A52A-4066-B68D-BE786371EA6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814874" y="1350498"/>
            <a:ext cx="192031" cy="4831938"/>
            <a:chOff x="5814874" y="280847"/>
            <a:chExt cx="230514" cy="590158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927678" y="280847"/>
              <a:ext cx="0" cy="5901589"/>
            </a:xfrm>
            <a:prstGeom prst="line">
              <a:avLst/>
            </a:prstGeom>
            <a:ln>
              <a:solidFill>
                <a:srgbClr val="7030A0"/>
              </a:solidFill>
              <a:prstDash val="sysDot"/>
              <a:headEnd type="diamond" w="med" len="med"/>
              <a:tailEnd type="diamond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5814874" y="919201"/>
              <a:ext cx="230514" cy="4727713"/>
              <a:chOff x="5814874" y="919201"/>
              <a:chExt cx="230514" cy="4727713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814874" y="919201"/>
                <a:ext cx="0" cy="4714069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sysDot"/>
                <a:headEnd type="diamond" w="med" len="med"/>
                <a:tailEnd type="diamond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045388" y="954108"/>
                <a:ext cx="0" cy="4692806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sysDot"/>
                <a:headEnd type="diamond" w="med" len="med"/>
                <a:tailEnd type="diamond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6437744" y="1041009"/>
            <a:ext cx="5365050" cy="5190979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জুয়েল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রানা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হতেয়া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সখীপুর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টাঙ্গাইল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০১৭২২-৪৫০৪০৬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E-Mail: juelrana450@gmail.com</a:t>
            </a:r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1" y="914399"/>
            <a:ext cx="5064368" cy="52331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3710522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77772" y="407963"/>
            <a:ext cx="5401994" cy="9988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মূল্যায়ণ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839372" y="1946926"/>
            <a:ext cx="100208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/>
              <a:t>ব্যাপন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বলে</a:t>
            </a:r>
            <a:r>
              <a:rPr lang="en-US" sz="3600" dirty="0" smtClean="0"/>
              <a:t>?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থিসেল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ফানেল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ব্যপন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অভিস্রবনের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উওরঃ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uel Rana\Desktop\PIC SCIENCE\বাড়ি-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5922498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8426548" y="365760"/>
            <a:ext cx="3460652" cy="1252025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বাড়ির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কাজ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5922498"/>
            <a:ext cx="12192000" cy="93550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</a:rPr>
              <a:t>অভিস্রবণ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পরীক্ষাটি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নিজে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করে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এর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পর্যবেক্ষণ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লিখে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নিয়ে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আসবে</a:t>
            </a:r>
            <a:r>
              <a:rPr lang="en-US" sz="3600" dirty="0" smtClean="0">
                <a:solidFill>
                  <a:srgbClr val="002060"/>
                </a:solidFill>
              </a:rPr>
              <a:t>   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Juel Rana\Desktop\PIC SCIENCE\ডাউনলোড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3" name="Rounded Rectangle 2"/>
          <p:cNvSpPr/>
          <p:nvPr/>
        </p:nvSpPr>
        <p:spPr>
          <a:xfrm>
            <a:off x="0" y="0"/>
            <a:ext cx="3460652" cy="886265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637563" y="5598942"/>
            <a:ext cx="3554437" cy="1259058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</a:rPr>
              <a:t>ধন্যবাদ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93302" y="168812"/>
            <a:ext cx="2553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0" y="1097280"/>
            <a:ext cx="4091843" cy="52753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5814874" y="844062"/>
            <a:ext cx="135760" cy="5338374"/>
            <a:chOff x="5814874" y="280847"/>
            <a:chExt cx="230514" cy="590158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927678" y="280847"/>
              <a:ext cx="0" cy="5901589"/>
            </a:xfrm>
            <a:prstGeom prst="line">
              <a:avLst/>
            </a:prstGeom>
            <a:ln>
              <a:solidFill>
                <a:srgbClr val="7030A0"/>
              </a:solidFill>
              <a:prstDash val="sysDot"/>
              <a:headEnd type="diamond" w="med" len="med"/>
              <a:tailEnd type="diamond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22"/>
            <p:cNvGrpSpPr/>
            <p:nvPr/>
          </p:nvGrpSpPr>
          <p:grpSpPr>
            <a:xfrm>
              <a:off x="5814874" y="919201"/>
              <a:ext cx="230514" cy="4727713"/>
              <a:chOff x="5814874" y="919201"/>
              <a:chExt cx="230514" cy="4727713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5814874" y="919201"/>
                <a:ext cx="0" cy="4714069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sysDot"/>
                <a:headEnd type="diamond" w="med" len="med"/>
                <a:tailEnd type="diamond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045388" y="954108"/>
                <a:ext cx="0" cy="4692806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sysDot"/>
                <a:headEnd type="diamond" w="med" len="med"/>
                <a:tailEnd type="diamond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Rounded Rectangle 14"/>
          <p:cNvSpPr/>
          <p:nvPr/>
        </p:nvSpPr>
        <p:spPr>
          <a:xfrm>
            <a:off x="6682153" y="886265"/>
            <a:ext cx="4881490" cy="53175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অধ্যায়ঃ </a:t>
            </a:r>
            <a:r>
              <a:rPr lang="en-US" sz="4000" dirty="0" err="1" smtClean="0"/>
              <a:t>ষষ্ঠ</a:t>
            </a:r>
            <a:endParaRPr lang="en-US" sz="4000" dirty="0" smtClean="0"/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/>
              <a:t>আইসোটোপের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ব্যবহার</a:t>
            </a:r>
            <a:r>
              <a:rPr lang="en-US" sz="3200" dirty="0" smtClean="0"/>
              <a:t> 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1852" y="2616590"/>
            <a:ext cx="78497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6600" dirty="0"/>
          </a:p>
        </p:txBody>
      </p:sp>
      <p:sp>
        <p:nvSpPr>
          <p:cNvPr id="4" name="Right Arrow 3"/>
          <p:cNvSpPr/>
          <p:nvPr/>
        </p:nvSpPr>
        <p:spPr>
          <a:xfrm>
            <a:off x="3784210" y="0"/>
            <a:ext cx="4009292" cy="1561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পাঠ</a:t>
            </a:r>
            <a:r>
              <a:rPr lang="en-US" sz="4800" dirty="0" smtClean="0"/>
              <a:t> </a:t>
            </a:r>
            <a:r>
              <a:rPr lang="en-US" sz="4800" dirty="0" err="1" smtClean="0"/>
              <a:t>শিরোনাম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1896037" y="2780101"/>
            <a:ext cx="74350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dirty="0" err="1" smtClean="0"/>
              <a:t>ব্যাপন</a:t>
            </a:r>
            <a:r>
              <a:rPr lang="en-US" sz="8000" dirty="0" smtClean="0"/>
              <a:t> </a:t>
            </a:r>
            <a:r>
              <a:rPr lang="en-US" sz="8000" dirty="0" smtClean="0">
                <a:solidFill>
                  <a:srgbClr val="FF0000"/>
                </a:solidFill>
              </a:rPr>
              <a:t>ও</a:t>
            </a:r>
            <a:r>
              <a:rPr lang="en-US" sz="8000" dirty="0" smtClean="0"/>
              <a:t> </a:t>
            </a:r>
            <a:r>
              <a:rPr lang="en-US" sz="8000" dirty="0" err="1" smtClean="0"/>
              <a:t>অভিস্রবন</a:t>
            </a:r>
            <a:r>
              <a:rPr lang="en-US" sz="8000" dirty="0" smtClean="0"/>
              <a:t> </a:t>
            </a:r>
            <a:endParaRPr lang="en-US" sz="80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84738" y="2702226"/>
            <a:ext cx="97770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/>
              <a:t>পাঠ শেষে </a:t>
            </a:r>
            <a:r>
              <a:rPr lang="en-US" sz="3600" b="1" dirty="0" err="1" smtClean="0"/>
              <a:t>শিক্ষার্থীরা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যা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শিখতে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পারবে</a:t>
            </a:r>
            <a:r>
              <a:rPr lang="bn-BD" sz="3600" b="1" dirty="0" smtClean="0"/>
              <a:t>-</a:t>
            </a:r>
            <a:endParaRPr lang="en-US" sz="3600" b="1" dirty="0" smtClean="0"/>
          </a:p>
          <a:p>
            <a:endParaRPr lang="bn-BD" sz="3600" b="1" dirty="0" smtClean="0"/>
          </a:p>
          <a:p>
            <a:r>
              <a:rPr lang="bn-BD" sz="3600" b="1" dirty="0" smtClean="0"/>
              <a:t>* </a:t>
            </a:r>
            <a:r>
              <a:rPr lang="en-US" sz="3600" dirty="0" err="1" smtClean="0"/>
              <a:t>ব্যাপনের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সংজ্ঞা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bn-BD" sz="3600" dirty="0" smtClean="0"/>
              <a:t>।</a:t>
            </a:r>
            <a:endParaRPr lang="bn-BD" sz="3600" dirty="0" smtClean="0"/>
          </a:p>
          <a:p>
            <a:r>
              <a:rPr lang="bn-BD" sz="3600" b="1" dirty="0" smtClean="0"/>
              <a:t>* </a:t>
            </a:r>
            <a:r>
              <a:rPr lang="en-US" sz="3600" dirty="0" err="1" smtClean="0"/>
              <a:t>ব্যাপন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চাপ</a:t>
            </a:r>
            <a:r>
              <a:rPr lang="en-US" sz="3600" dirty="0" smtClean="0"/>
              <a:t> ও </a:t>
            </a:r>
            <a:r>
              <a:rPr lang="en-US" sz="3600" dirty="0" err="1" smtClean="0"/>
              <a:t>গুরুত্ব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সম্পর্কে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জানতে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।   </a:t>
            </a:r>
            <a:endParaRPr lang="bn-BD" sz="3600" dirty="0" smtClean="0"/>
          </a:p>
          <a:p>
            <a:r>
              <a:rPr lang="bn-BD" sz="3600" b="1" dirty="0" smtClean="0"/>
              <a:t>*</a:t>
            </a:r>
            <a:r>
              <a:rPr lang="bn-BD" sz="3600" dirty="0" smtClean="0"/>
              <a:t> </a:t>
            </a:r>
            <a:r>
              <a:rPr lang="en-US" sz="3600" dirty="0" err="1" smtClean="0"/>
              <a:t>অভিস্রবনের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সংজ্ঞা</a:t>
            </a:r>
            <a:r>
              <a:rPr lang="en-US" sz="3600" dirty="0" smtClean="0"/>
              <a:t> ও </a:t>
            </a:r>
            <a:r>
              <a:rPr lang="en-US" sz="3600" dirty="0" err="1" smtClean="0"/>
              <a:t>ব্যাখ্যা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 </a:t>
            </a:r>
            <a:r>
              <a:rPr lang="bn-BD" sz="3600" dirty="0" smtClean="0"/>
              <a:t>।</a:t>
            </a:r>
            <a:endParaRPr lang="en-US" sz="3600" b="1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2912012" y="633046"/>
            <a:ext cx="5430129" cy="1322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শিখনফল</a:t>
            </a:r>
            <a:r>
              <a:rPr lang="en-US" sz="7200" dirty="0" smtClean="0"/>
              <a:t> </a:t>
            </a:r>
            <a:endParaRPr lang="en-US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el Rana\Desktop\PIC SCIENCE\ডাউনলোড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303" y="534572"/>
            <a:ext cx="5472332" cy="5584874"/>
          </a:xfrm>
          <a:prstGeom prst="rect">
            <a:avLst/>
          </a:prstGeom>
          <a:noFill/>
        </p:spPr>
      </p:pic>
      <p:pic>
        <p:nvPicPr>
          <p:cNvPr id="4" name="Picture 3" descr="C:\Users\Juel Rana\Desktop\PIC SCIENCE\ব্রাপন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0462" y="636343"/>
            <a:ext cx="5458264" cy="551123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48640" y="1730327"/>
            <a:ext cx="111556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000" dirty="0" smtClean="0"/>
              <a:t/>
            </a:r>
            <a:br>
              <a:rPr lang="as-IN" sz="4000" dirty="0" smtClean="0"/>
            </a:br>
            <a:endParaRPr lang="en-US" sz="4000" dirty="0"/>
          </a:p>
        </p:txBody>
      </p:sp>
      <p:sp>
        <p:nvSpPr>
          <p:cNvPr id="13" name="Right Arrow 12"/>
          <p:cNvSpPr/>
          <p:nvPr/>
        </p:nvSpPr>
        <p:spPr>
          <a:xfrm>
            <a:off x="3432517" y="0"/>
            <a:ext cx="4867422" cy="1434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ব্যাপন</a:t>
            </a:r>
            <a:r>
              <a:rPr lang="en-US" sz="4000" b="1" dirty="0" smtClean="0"/>
              <a:t> </a:t>
            </a:r>
            <a:endParaRPr lang="en-US" sz="4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717451" y="1655859"/>
            <a:ext cx="1086025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b="1" dirty="0" smtClean="0"/>
              <a:t/>
            </a:r>
            <a:br>
              <a:rPr lang="bn-BD" b="1" dirty="0" smtClean="0"/>
            </a:b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64234" y="1583344"/>
            <a:ext cx="111697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 smtClean="0">
                <a:solidFill>
                  <a:srgbClr val="C00000"/>
                </a:solidFill>
              </a:rPr>
              <a:t>তরল ও গ্যাসের অণুগুলি চলন প্রক্রিয়া</a:t>
            </a:r>
            <a:r>
              <a:rPr lang="bn-BD" sz="3600" dirty="0" smtClean="0">
                <a:solidFill>
                  <a:srgbClr val="C00000"/>
                </a:solidFill>
              </a:rPr>
              <a:t>য়</a:t>
            </a:r>
            <a:r>
              <a:rPr lang="as-IN" sz="3600" dirty="0" smtClean="0">
                <a:solidFill>
                  <a:srgbClr val="C00000"/>
                </a:solidFill>
              </a:rPr>
              <a:t> খুব দ্রুত বেশি ঘনত্বের স্থান থেকে কম ঘনত্বের দিকে ছড়িয়ে পড়তে থাকে। এই চলন চলতে থাকে যতক্ষণ না অণুগুলির ঘনত্ব দুই স্থানে সমান হয়। অণুগুলির এরূপ চলন প্রক্রিয়াকে বলে ব্যাপন।</a:t>
            </a:r>
            <a:r>
              <a:rPr lang="bn-BD" sz="3600" dirty="0" smtClean="0">
                <a:solidFill>
                  <a:srgbClr val="C00000"/>
                </a:solidFill>
              </a:rPr>
              <a:t/>
            </a:r>
            <a:br>
              <a:rPr lang="bn-BD" sz="3600" dirty="0" smtClean="0">
                <a:solidFill>
                  <a:srgbClr val="C00000"/>
                </a:solidFill>
              </a:rPr>
            </a:b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bn-BD" sz="3600" b="1" dirty="0" smtClean="0">
                <a:solidFill>
                  <a:srgbClr val="FF0000"/>
                </a:solidFill>
              </a:rPr>
              <a:t>উদাহরণঃ</a:t>
            </a:r>
            <a:r>
              <a:rPr lang="bn-BD" sz="3600" dirty="0" smtClean="0">
                <a:solidFill>
                  <a:srgbClr val="FF0000"/>
                </a:solidFill>
              </a:rPr>
              <a:t> ঘরে সেন্ট বা আতর ছড়ালে সমস্ত ঘরে তার সুবাস ছড়িয়ে পড়ে।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975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1858" y="2413338"/>
            <a:ext cx="106070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> 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as-IN" sz="3600" dirty="0" smtClean="0">
                <a:solidFill>
                  <a:srgbClr val="C00000"/>
                </a:solidFill>
              </a:rPr>
              <a:t>ব্যাপনকারী </a:t>
            </a:r>
            <a:r>
              <a:rPr lang="as-IN" sz="3600" dirty="0" smtClean="0">
                <a:solidFill>
                  <a:srgbClr val="C00000"/>
                </a:solidFill>
              </a:rPr>
              <a:t>পদার্থের অণু-পরমাণুগুলির গতিশক্তির প্রভাবে এক প্রকার চাপ সৃষ্টি হয় যার প্রভাবে</a:t>
            </a:r>
            <a:r>
              <a:rPr lang="bn-BD" sz="3600" dirty="0" smtClean="0">
                <a:solidFill>
                  <a:srgbClr val="C00000"/>
                </a:solidFill>
              </a:rPr>
              <a:t> অ</a:t>
            </a:r>
            <a:r>
              <a:rPr lang="as-IN" sz="3600" dirty="0" smtClean="0">
                <a:solidFill>
                  <a:srgbClr val="C00000"/>
                </a:solidFill>
              </a:rPr>
              <a:t>ধিক ঘনত্বযুক্ত স্থান থেকে কম ঘনত্ব যুক্ত স্থানে অণুগুলি ছড়িয়ে পড়ে। </a:t>
            </a:r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as-IN" sz="3600" dirty="0" smtClean="0">
                <a:solidFill>
                  <a:srgbClr val="C00000"/>
                </a:solidFill>
              </a:rPr>
              <a:t>এ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as-IN" sz="3600" dirty="0" smtClean="0">
                <a:solidFill>
                  <a:srgbClr val="C00000"/>
                </a:solidFill>
              </a:rPr>
              <a:t>প্রকার চাপকে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as-IN" sz="3600" dirty="0" smtClean="0">
                <a:solidFill>
                  <a:srgbClr val="C00000"/>
                </a:solidFill>
              </a:rPr>
              <a:t>ব্যাপনচাপ </a:t>
            </a:r>
            <a:r>
              <a:rPr lang="as-IN" sz="3600" dirty="0" smtClean="0">
                <a:solidFill>
                  <a:srgbClr val="C00000"/>
                </a:solidFill>
              </a:rPr>
              <a:t>বলে।</a:t>
            </a: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982351" y="351692"/>
            <a:ext cx="4360984" cy="1097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5400" b="1" dirty="0" smtClean="0"/>
              <a:t>ব্যাপন</a:t>
            </a:r>
            <a:r>
              <a:rPr lang="bn-BD" sz="5400" b="1" dirty="0" smtClean="0"/>
              <a:t>চাপ</a:t>
            </a:r>
            <a:r>
              <a:rPr lang="as-IN" sz="5400" dirty="0" smtClean="0"/>
              <a:t> </a:t>
            </a:r>
            <a:endParaRPr lang="en-US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uel Rana\Desktop\PIC SCIENCE\ব্যাপন-২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67286"/>
            <a:ext cx="11430000" cy="6288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266</Words>
  <Application>Microsoft Office PowerPoint</Application>
  <PresentationFormat>Custom</PresentationFormat>
  <Paragraphs>72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শিক্ষক 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Juel Rana</cp:lastModifiedBy>
  <cp:revision>209</cp:revision>
  <dcterms:created xsi:type="dcterms:W3CDTF">2019-10-09T08:40:31Z</dcterms:created>
  <dcterms:modified xsi:type="dcterms:W3CDTF">2020-06-13T13:59:06Z</dcterms:modified>
</cp:coreProperties>
</file>