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74" r:id="rId2"/>
    <p:sldId id="272" r:id="rId3"/>
    <p:sldId id="276" r:id="rId4"/>
    <p:sldId id="258" r:id="rId5"/>
    <p:sldId id="259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চিত্র</a:t>
            </a:r>
            <a:r>
              <a:rPr lang="bn-BD" baseline="0" dirty="0"/>
              <a:t> দুইটিতে কি দেখতে  পাচ্ছ ? সাহারা মরুভূমি , এন্টারটিকা , </a:t>
            </a:r>
            <a:r>
              <a:rPr lang="bn-BD" baseline="0" dirty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>
                <a:solidFill>
                  <a:srgbClr val="FF0000"/>
                </a:solidFill>
              </a:rPr>
              <a:t> </a:t>
            </a:r>
            <a:r>
              <a:rPr lang="bn-BD" baseline="0" dirty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0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33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15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3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5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8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63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3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2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0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hyperlink" Target="mailto:karunakanto@yahoo.com" TargetMode="Externa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 /><Relationship Id="rId3" Type="http://schemas.microsoft.com/office/2007/relationships/media" Target="../media/media2.wma" /><Relationship Id="rId7" Type="http://schemas.microsoft.com/office/2007/relationships/media" Target="../media/media4.wma" /><Relationship Id="rId2" Type="http://schemas.openxmlformats.org/officeDocument/2006/relationships/audio" Target="../media/media1.wma" /><Relationship Id="rId1" Type="http://schemas.microsoft.com/office/2007/relationships/media" Target="../media/media1.wma" /><Relationship Id="rId6" Type="http://schemas.openxmlformats.org/officeDocument/2006/relationships/audio" Target="../media/media3.wma" /><Relationship Id="rId5" Type="http://schemas.microsoft.com/office/2007/relationships/media" Target="../media/media3.wma" /><Relationship Id="rId10" Type="http://schemas.openxmlformats.org/officeDocument/2006/relationships/image" Target="../media/image8.png" /><Relationship Id="rId4" Type="http://schemas.openxmlformats.org/officeDocument/2006/relationships/audio" Target="../media/media2.wma" /><Relationship Id="rId9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94214" y="2041071"/>
            <a:ext cx="6436178" cy="2530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numCol="1" rtlCol="0" anchor="b">
            <a:prstTxWarp prst="textWave4">
              <a:avLst>
                <a:gd name="adj1" fmla="val 0"/>
                <a:gd name="adj2" fmla="val 275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aseline="-25000">
                <a:solidFill>
                  <a:schemeClr val="accent2"/>
                </a:solidFill>
              </a:rPr>
              <a:t>স্বাগতম</a:t>
            </a:r>
            <a:endParaRPr lang="en-US" sz="6000" baseline="-250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3" y="1127926"/>
            <a:ext cx="2242401" cy="4008038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391" y="1127926"/>
            <a:ext cx="2140037" cy="3825074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23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extBox 20"/>
          <p:cNvSpPr txBox="1"/>
          <p:nvPr/>
        </p:nvSpPr>
        <p:spPr>
          <a:xfrm>
            <a:off x="4343322" y="377740"/>
            <a:ext cx="3634929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7" name="Oval 3"/>
          <p:cNvSpPr/>
          <p:nvPr/>
        </p:nvSpPr>
        <p:spPr>
          <a:xfrm>
            <a:off x="4946530" y="2149378"/>
            <a:ext cx="1149470" cy="1223996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48658" name="Oval 4"/>
          <p:cNvSpPr/>
          <p:nvPr/>
        </p:nvSpPr>
        <p:spPr>
          <a:xfrm>
            <a:off x="3421575" y="2160165"/>
            <a:ext cx="1165634" cy="121320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</a:t>
            </a:r>
          </a:p>
        </p:txBody>
      </p:sp>
      <p:pic>
        <p:nvPicPr>
          <p:cNvPr id="209716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471" y="1731207"/>
            <a:ext cx="2487384" cy="2274005"/>
          </a:xfrm>
          <a:prstGeom prst="rect">
            <a:avLst/>
          </a:prstGeom>
        </p:spPr>
      </p:pic>
      <p:sp>
        <p:nvSpPr>
          <p:cNvPr id="1048659" name="TextBox 6"/>
          <p:cNvSpPr txBox="1"/>
          <p:nvPr/>
        </p:nvSpPr>
        <p:spPr>
          <a:xfrm>
            <a:off x="2110702" y="4973957"/>
            <a:ext cx="9192298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 কেবলমাত্র মৌলের ক্ষেত্রে হতে পারে ব্যাখ্যা কর।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970D923-AF54-B94D-A589-E372536246E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30A175F-5119-9646-AF5B-609167C61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8" y="434305"/>
            <a:ext cx="2983679" cy="20885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 animBg="1"/>
      <p:bldP spid="10486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47"/>
          <p:cNvGrpSpPr/>
          <p:nvPr/>
        </p:nvGrpSpPr>
        <p:grpSpPr>
          <a:xfrm>
            <a:off x="10177846" y="4348328"/>
            <a:ext cx="1325934" cy="987141"/>
            <a:chOff x="9047462" y="3988483"/>
            <a:chExt cx="1598410" cy="1213209"/>
          </a:xfrm>
        </p:grpSpPr>
        <p:grpSp>
          <p:nvGrpSpPr>
            <p:cNvPr id="88" name="Group 29"/>
            <p:cNvGrpSpPr/>
            <p:nvPr/>
          </p:nvGrpSpPr>
          <p:grpSpPr>
            <a:xfrm rot="527010">
              <a:off x="9047462" y="4578060"/>
              <a:ext cx="1039012" cy="183387"/>
              <a:chOff x="3674227" y="4063898"/>
              <a:chExt cx="2479443" cy="169630"/>
            </a:xfrm>
          </p:grpSpPr>
          <p:cxnSp>
            <p:nvCxnSpPr>
              <p:cNvPr id="3145733" name="Straight Connector 30"/>
              <p:cNvCxnSpPr>
                <a:cxnSpLocks/>
              </p:cNvCxnSpPr>
              <p:nvPr/>
            </p:nvCxnSpPr>
            <p:spPr>
              <a:xfrm flipH="1">
                <a:off x="3674227" y="4075267"/>
                <a:ext cx="2426536" cy="158261"/>
              </a:xfrm>
              <a:prstGeom prst="line">
                <a:avLst/>
              </a:prstGeom>
              <a:ln w="1143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4" name="Straight Connector 31"/>
              <p:cNvCxnSpPr>
                <a:cxnSpLocks/>
              </p:cNvCxnSpPr>
              <p:nvPr/>
            </p:nvCxnSpPr>
            <p:spPr>
              <a:xfrm flipV="1">
                <a:off x="5506283" y="4063898"/>
                <a:ext cx="647387" cy="51313"/>
              </a:xfrm>
              <a:prstGeom prst="line">
                <a:avLst/>
              </a:prstGeom>
              <a:ln w="133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8660" name="Oval 9"/>
            <p:cNvSpPr/>
            <p:nvPr/>
          </p:nvSpPr>
          <p:spPr>
            <a:xfrm>
              <a:off x="9480238" y="3988483"/>
              <a:ext cx="1165634" cy="1213209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</a:rPr>
                <a:t>Cl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46"/>
          <p:cNvGrpSpPr/>
          <p:nvPr/>
        </p:nvGrpSpPr>
        <p:grpSpPr>
          <a:xfrm>
            <a:off x="9027267" y="5225082"/>
            <a:ext cx="1350959" cy="987141"/>
            <a:chOff x="10149394" y="2829687"/>
            <a:chExt cx="1320947" cy="991914"/>
          </a:xfrm>
        </p:grpSpPr>
        <p:cxnSp>
          <p:nvCxnSpPr>
            <p:cNvPr id="3145735" name="Straight Connector 3"/>
            <p:cNvCxnSpPr>
              <a:cxnSpLocks/>
            </p:cNvCxnSpPr>
            <p:nvPr/>
          </p:nvCxnSpPr>
          <p:spPr>
            <a:xfrm flipV="1">
              <a:off x="11176443" y="3218864"/>
              <a:ext cx="293898" cy="23297"/>
            </a:xfrm>
            <a:prstGeom prst="line">
              <a:avLst/>
            </a:prstGeom>
            <a:ln w="1143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61" name="Oval 16"/>
            <p:cNvSpPr/>
            <p:nvPr/>
          </p:nvSpPr>
          <p:spPr>
            <a:xfrm>
              <a:off x="10149394" y="2829687"/>
              <a:ext cx="1003099" cy="99191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Na</a:t>
              </a:r>
            </a:p>
          </p:txBody>
        </p:sp>
      </p:grpSp>
      <p:grpSp>
        <p:nvGrpSpPr>
          <p:cNvPr id="90" name="Group 10"/>
          <p:cNvGrpSpPr/>
          <p:nvPr/>
        </p:nvGrpSpPr>
        <p:grpSpPr>
          <a:xfrm rot="19930243">
            <a:off x="9222656" y="2856647"/>
            <a:ext cx="700088" cy="1055829"/>
            <a:chOff x="10524984" y="551374"/>
            <a:chExt cx="700088" cy="1055829"/>
          </a:xfrm>
        </p:grpSpPr>
        <p:grpSp>
          <p:nvGrpSpPr>
            <p:cNvPr id="91" name="Group 17"/>
            <p:cNvGrpSpPr/>
            <p:nvPr/>
          </p:nvGrpSpPr>
          <p:grpSpPr>
            <a:xfrm rot="2987342">
              <a:off x="10259310" y="979186"/>
              <a:ext cx="1039012" cy="183387"/>
              <a:chOff x="3674227" y="4063898"/>
              <a:chExt cx="2479443" cy="169630"/>
            </a:xfrm>
          </p:grpSpPr>
          <p:cxnSp>
            <p:nvCxnSpPr>
              <p:cNvPr id="3145736" name="Straight Connector 18"/>
              <p:cNvCxnSpPr>
                <a:cxnSpLocks/>
              </p:cNvCxnSpPr>
              <p:nvPr/>
            </p:nvCxnSpPr>
            <p:spPr>
              <a:xfrm flipH="1">
                <a:off x="3674227" y="4075267"/>
                <a:ext cx="2426536" cy="158261"/>
              </a:xfrm>
              <a:prstGeom prst="line">
                <a:avLst/>
              </a:prstGeom>
              <a:ln w="1143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7" name="Straight Connector 19"/>
              <p:cNvCxnSpPr>
                <a:cxnSpLocks/>
              </p:cNvCxnSpPr>
              <p:nvPr/>
            </p:nvCxnSpPr>
            <p:spPr>
              <a:xfrm flipV="1">
                <a:off x="5506283" y="4063898"/>
                <a:ext cx="647387" cy="51313"/>
              </a:xfrm>
              <a:prstGeom prst="line">
                <a:avLst/>
              </a:prstGeom>
              <a:ln w="133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8662" name="Oval 15"/>
            <p:cNvSpPr/>
            <p:nvPr/>
          </p:nvSpPr>
          <p:spPr>
            <a:xfrm>
              <a:off x="10524984" y="878541"/>
              <a:ext cx="700088" cy="728662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graphicFrame>
        <p:nvGraphicFramePr>
          <p:cNvPr id="4194305" name="Table 1"/>
          <p:cNvGraphicFramePr>
            <a:graphicFrameLocks noGrp="1"/>
          </p:cNvGraphicFramePr>
          <p:nvPr/>
        </p:nvGraphicFramePr>
        <p:xfrm>
          <a:off x="1448124" y="1842692"/>
          <a:ext cx="7435897" cy="4114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9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যোজনী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 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হাইড্রোজেন(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অক্সিজেন(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ক্লোরিন(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সোডিয়াম(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Na</a:t>
                      </a: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48663" name="TextBox 22"/>
          <p:cNvSpPr txBox="1"/>
          <p:nvPr/>
        </p:nvSpPr>
        <p:spPr>
          <a:xfrm>
            <a:off x="7781242" y="3225635"/>
            <a:ext cx="99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4" name="TextBox 23"/>
          <p:cNvSpPr txBox="1"/>
          <p:nvPr/>
        </p:nvSpPr>
        <p:spPr>
          <a:xfrm>
            <a:off x="6623650" y="3204590"/>
            <a:ext cx="122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5" name="TextBox 24"/>
          <p:cNvSpPr txBox="1"/>
          <p:nvPr/>
        </p:nvSpPr>
        <p:spPr>
          <a:xfrm>
            <a:off x="7780625" y="3947212"/>
            <a:ext cx="99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6" name="TextBox 25"/>
          <p:cNvSpPr txBox="1"/>
          <p:nvPr/>
        </p:nvSpPr>
        <p:spPr>
          <a:xfrm>
            <a:off x="6613799" y="3904392"/>
            <a:ext cx="123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7" name="TextBox 26"/>
          <p:cNvSpPr txBox="1"/>
          <p:nvPr/>
        </p:nvSpPr>
        <p:spPr>
          <a:xfrm>
            <a:off x="7844937" y="4628008"/>
            <a:ext cx="99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8" name="TextBox 27"/>
          <p:cNvSpPr txBox="1"/>
          <p:nvPr/>
        </p:nvSpPr>
        <p:spPr>
          <a:xfrm>
            <a:off x="6562291" y="4629440"/>
            <a:ext cx="1282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9" name="TextBox 28"/>
          <p:cNvSpPr txBox="1"/>
          <p:nvPr/>
        </p:nvSpPr>
        <p:spPr>
          <a:xfrm>
            <a:off x="7695657" y="5364709"/>
            <a:ext cx="99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2" name="Group 44"/>
          <p:cNvGrpSpPr/>
          <p:nvPr/>
        </p:nvGrpSpPr>
        <p:grpSpPr>
          <a:xfrm>
            <a:off x="9553002" y="3558533"/>
            <a:ext cx="1619223" cy="886235"/>
            <a:chOff x="9390301" y="1829363"/>
            <a:chExt cx="1619223" cy="886235"/>
          </a:xfrm>
          <a:solidFill>
            <a:schemeClr val="accent6"/>
          </a:solidFill>
        </p:grpSpPr>
        <p:grpSp>
          <p:nvGrpSpPr>
            <p:cNvPr id="93" name="Group 36"/>
            <p:cNvGrpSpPr/>
            <p:nvPr/>
          </p:nvGrpSpPr>
          <p:grpSpPr>
            <a:xfrm rot="524626">
              <a:off x="9390301" y="2189178"/>
              <a:ext cx="747463" cy="210140"/>
              <a:chOff x="3674227" y="4063898"/>
              <a:chExt cx="2479443" cy="169630"/>
            </a:xfrm>
            <a:grpFill/>
          </p:grpSpPr>
          <p:cxnSp>
            <p:nvCxnSpPr>
              <p:cNvPr id="3145738" name="Straight Connector 37"/>
              <p:cNvCxnSpPr>
                <a:cxnSpLocks/>
              </p:cNvCxnSpPr>
              <p:nvPr/>
            </p:nvCxnSpPr>
            <p:spPr>
              <a:xfrm flipH="1">
                <a:off x="3674227" y="4075267"/>
                <a:ext cx="2426536" cy="158261"/>
              </a:xfrm>
              <a:prstGeom prst="line">
                <a:avLst/>
              </a:prstGeom>
              <a:grpFill/>
              <a:ln w="1143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9" name="Straight Connector 38"/>
              <p:cNvCxnSpPr>
                <a:cxnSpLocks/>
              </p:cNvCxnSpPr>
              <p:nvPr/>
            </p:nvCxnSpPr>
            <p:spPr>
              <a:xfrm flipV="1">
                <a:off x="5506283" y="4063898"/>
                <a:ext cx="647387" cy="51313"/>
              </a:xfrm>
              <a:prstGeom prst="line">
                <a:avLst/>
              </a:prstGeom>
              <a:grpFill/>
              <a:ln w="133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39"/>
            <p:cNvGrpSpPr/>
            <p:nvPr/>
          </p:nvGrpSpPr>
          <p:grpSpPr>
            <a:xfrm rot="11246175">
              <a:off x="10143078" y="2132580"/>
              <a:ext cx="866446" cy="235427"/>
              <a:chOff x="3674227" y="4063898"/>
              <a:chExt cx="2479443" cy="169630"/>
            </a:xfrm>
            <a:grpFill/>
          </p:grpSpPr>
          <p:cxnSp>
            <p:nvCxnSpPr>
              <p:cNvPr id="3145740" name="Straight Connector 40"/>
              <p:cNvCxnSpPr>
                <a:cxnSpLocks/>
              </p:cNvCxnSpPr>
              <p:nvPr/>
            </p:nvCxnSpPr>
            <p:spPr>
              <a:xfrm flipH="1">
                <a:off x="3674227" y="4075267"/>
                <a:ext cx="2426536" cy="158261"/>
              </a:xfrm>
              <a:prstGeom prst="line">
                <a:avLst/>
              </a:prstGeom>
              <a:grpFill/>
              <a:ln w="1143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41" name="Straight Connector 41"/>
              <p:cNvCxnSpPr>
                <a:cxnSpLocks/>
              </p:cNvCxnSpPr>
              <p:nvPr/>
            </p:nvCxnSpPr>
            <p:spPr>
              <a:xfrm flipV="1">
                <a:off x="5506283" y="4063898"/>
                <a:ext cx="647387" cy="51313"/>
              </a:xfrm>
              <a:prstGeom prst="line">
                <a:avLst/>
              </a:prstGeom>
              <a:grpFill/>
              <a:ln w="133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8670" name="Oval 35"/>
            <p:cNvSpPr/>
            <p:nvPr/>
          </p:nvSpPr>
          <p:spPr>
            <a:xfrm>
              <a:off x="9717306" y="1829363"/>
              <a:ext cx="925173" cy="88623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sp>
        <p:nvSpPr>
          <p:cNvPr id="1048671" name="TextBox 42"/>
          <p:cNvSpPr txBox="1"/>
          <p:nvPr/>
        </p:nvSpPr>
        <p:spPr>
          <a:xfrm>
            <a:off x="1456965" y="769986"/>
            <a:ext cx="812961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যোজনী সংখ্যাকে বাহু সংখ্যা বলাহয়।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6621D5A-5339-4049-A260-FE518DA1A5F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/>
      <p:bldP spid="1048664" grpId="0"/>
      <p:bldP spid="1048665" grpId="0"/>
      <p:bldP spid="1048666" grpId="0"/>
      <p:bldP spid="1048667" grpId="0"/>
      <p:bldP spid="1048668" grpId="0"/>
      <p:bldP spid="1048669" grpId="0"/>
      <p:bldP spid="10486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11"/>
          <p:cNvGrpSpPr/>
          <p:nvPr/>
        </p:nvGrpSpPr>
        <p:grpSpPr>
          <a:xfrm rot="19132476">
            <a:off x="4438186" y="1306746"/>
            <a:ext cx="2531218" cy="169630"/>
            <a:chOff x="3674227" y="4063898"/>
            <a:chExt cx="2479443" cy="169630"/>
          </a:xfrm>
        </p:grpSpPr>
        <p:cxnSp>
          <p:nvCxnSpPr>
            <p:cNvPr id="3145742" name="Straight Connector 2"/>
            <p:cNvCxnSpPr>
              <a:cxnSpLocks/>
            </p:cNvCxnSpPr>
            <p:nvPr/>
          </p:nvCxnSpPr>
          <p:spPr>
            <a:xfrm flipH="1">
              <a:off x="3674227" y="4075267"/>
              <a:ext cx="2426536" cy="158261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3" name="Straight Connector 7"/>
            <p:cNvCxnSpPr>
              <a:cxnSpLocks/>
            </p:cNvCxnSpPr>
            <p:nvPr/>
          </p:nvCxnSpPr>
          <p:spPr>
            <a:xfrm flipV="1">
              <a:off x="5506283" y="4063898"/>
              <a:ext cx="647387" cy="51313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12"/>
          <p:cNvGrpSpPr/>
          <p:nvPr/>
        </p:nvGrpSpPr>
        <p:grpSpPr>
          <a:xfrm rot="14400100">
            <a:off x="4503211" y="1383459"/>
            <a:ext cx="2428442" cy="91553"/>
            <a:chOff x="3674227" y="4063898"/>
            <a:chExt cx="2479443" cy="169630"/>
          </a:xfrm>
        </p:grpSpPr>
        <p:cxnSp>
          <p:nvCxnSpPr>
            <p:cNvPr id="3145744" name="Straight Connector 13"/>
            <p:cNvCxnSpPr>
              <a:cxnSpLocks/>
            </p:cNvCxnSpPr>
            <p:nvPr/>
          </p:nvCxnSpPr>
          <p:spPr>
            <a:xfrm flipH="1">
              <a:off x="3674227" y="4075267"/>
              <a:ext cx="2426536" cy="158261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5" name="Straight Connector 14"/>
            <p:cNvCxnSpPr>
              <a:cxnSpLocks/>
            </p:cNvCxnSpPr>
            <p:nvPr/>
          </p:nvCxnSpPr>
          <p:spPr>
            <a:xfrm flipV="1">
              <a:off x="5506283" y="4063898"/>
              <a:ext cx="647387" cy="51313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20"/>
          <p:cNvGrpSpPr/>
          <p:nvPr/>
        </p:nvGrpSpPr>
        <p:grpSpPr>
          <a:xfrm rot="9303929">
            <a:off x="3389255" y="2574533"/>
            <a:ext cx="1485017" cy="319092"/>
            <a:chOff x="3674227" y="4063898"/>
            <a:chExt cx="2479443" cy="169630"/>
          </a:xfrm>
        </p:grpSpPr>
        <p:cxnSp>
          <p:nvCxnSpPr>
            <p:cNvPr id="3145746" name="Straight Connector 21"/>
            <p:cNvCxnSpPr>
              <a:cxnSpLocks/>
            </p:cNvCxnSpPr>
            <p:nvPr/>
          </p:nvCxnSpPr>
          <p:spPr>
            <a:xfrm flipH="1">
              <a:off x="3674227" y="4075267"/>
              <a:ext cx="2426536" cy="158261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7" name="Straight Connector 22"/>
            <p:cNvCxnSpPr>
              <a:cxnSpLocks/>
            </p:cNvCxnSpPr>
            <p:nvPr/>
          </p:nvCxnSpPr>
          <p:spPr>
            <a:xfrm flipV="1">
              <a:off x="5506283" y="4063898"/>
              <a:ext cx="647387" cy="51313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72" name="Oval 23"/>
          <p:cNvSpPr/>
          <p:nvPr/>
        </p:nvSpPr>
        <p:spPr>
          <a:xfrm>
            <a:off x="3784602" y="2343068"/>
            <a:ext cx="714707" cy="72866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99" name="Group 24"/>
          <p:cNvGrpSpPr/>
          <p:nvPr/>
        </p:nvGrpSpPr>
        <p:grpSpPr>
          <a:xfrm rot="3939910">
            <a:off x="6243819" y="3122731"/>
            <a:ext cx="1454642" cy="325755"/>
            <a:chOff x="3674227" y="4063898"/>
            <a:chExt cx="2479443" cy="169630"/>
          </a:xfrm>
        </p:grpSpPr>
        <p:cxnSp>
          <p:nvCxnSpPr>
            <p:cNvPr id="3145748" name="Straight Connector 25"/>
            <p:cNvCxnSpPr>
              <a:cxnSpLocks/>
            </p:cNvCxnSpPr>
            <p:nvPr/>
          </p:nvCxnSpPr>
          <p:spPr>
            <a:xfrm flipH="1">
              <a:off x="3674227" y="4075267"/>
              <a:ext cx="2426536" cy="158261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9" name="Straight Connector 26"/>
            <p:cNvCxnSpPr>
              <a:cxnSpLocks/>
            </p:cNvCxnSpPr>
            <p:nvPr/>
          </p:nvCxnSpPr>
          <p:spPr>
            <a:xfrm flipV="1">
              <a:off x="5506283" y="4063898"/>
              <a:ext cx="647387" cy="51313"/>
            </a:xfrm>
            <a:prstGeom prst="line">
              <a:avLst/>
            </a:prstGeom>
            <a:ln w="133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73" name="Oval 27"/>
          <p:cNvSpPr/>
          <p:nvPr/>
        </p:nvSpPr>
        <p:spPr>
          <a:xfrm>
            <a:off x="6618818" y="2942473"/>
            <a:ext cx="714707" cy="728662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48674" name="Oval 9"/>
          <p:cNvSpPr/>
          <p:nvPr/>
        </p:nvSpPr>
        <p:spPr>
          <a:xfrm>
            <a:off x="5125655" y="773614"/>
            <a:ext cx="1189974" cy="121320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48675" name="TextBox 19"/>
          <p:cNvSpPr txBox="1"/>
          <p:nvPr/>
        </p:nvSpPr>
        <p:spPr>
          <a:xfrm>
            <a:off x="1517025" y="4041663"/>
            <a:ext cx="8340332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অণু গঠনে যোজনীর গুরুত্ব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76" name="TextBox 30"/>
          <p:cNvSpPr txBox="1"/>
          <p:nvPr/>
        </p:nvSpPr>
        <p:spPr>
          <a:xfrm>
            <a:off x="179294" y="4835010"/>
            <a:ext cx="11833412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পরমাণুর একটি বাহুর সাথে অপর  একটি পরমাণুর একটি বাহুর সাথে যুক্ত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77" name="TextBox 5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33525" y="1963481"/>
            <a:ext cx="4569220" cy="646331"/>
          </a:xfrm>
          <a:prstGeom prst="rect">
            <a:avLst/>
          </a:prstGeom>
          <a:blipFill rotWithShape="0">
            <a:blip r:embed="rId2"/>
            <a:stretch>
              <a:fillRect l="-3714" t="-9910" b="-3243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66AB203-51D8-D149-A7A7-5D1A8A42CB3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208 L -0.05521 -0.112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571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612 -0.030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2" grpId="0" animBg="1"/>
      <p:bldP spid="1048673" grpId="0" animBg="1"/>
      <p:bldP spid="1048675" grpId="0" animBg="1"/>
      <p:bldP spid="1048676" grpId="0" animBg="1"/>
      <p:bldP spid="10486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6493" y="5031000"/>
            <a:ext cx="1401855" cy="830997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79" name="TextBox 29"/>
          <p:cNvSpPr txBox="1"/>
          <p:nvPr/>
        </p:nvSpPr>
        <p:spPr>
          <a:xfrm>
            <a:off x="4339771" y="642691"/>
            <a:ext cx="3008086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80" name="TextBox 4"/>
          <p:cNvSpPr txBox="1"/>
          <p:nvPr/>
        </p:nvSpPr>
        <p:spPr>
          <a:xfrm>
            <a:off x="966670" y="1651531"/>
            <a:ext cx="10695447" cy="1056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মিথেনের এবং কার্বনডাই অক্সাইডের অণুতে কার্বনের ও অক্সিজেনের  যোজনী কত?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1" name="Group 16"/>
          <p:cNvGrpSpPr/>
          <p:nvPr/>
        </p:nvGrpSpPr>
        <p:grpSpPr>
          <a:xfrm>
            <a:off x="2216390" y="2906971"/>
            <a:ext cx="2123381" cy="2001477"/>
            <a:chOff x="3560825" y="4253009"/>
            <a:chExt cx="2297247" cy="2271910"/>
          </a:xfrm>
        </p:grpSpPr>
        <p:sp>
          <p:nvSpPr>
            <p:cNvPr id="1048681" name="Oval 9"/>
            <p:cNvSpPr/>
            <p:nvPr/>
          </p:nvSpPr>
          <p:spPr>
            <a:xfrm>
              <a:off x="4420160" y="6000025"/>
              <a:ext cx="523771" cy="52489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145750" name="Straight Connector 12"/>
            <p:cNvCxnSpPr>
              <a:cxnSpLocks/>
            </p:cNvCxnSpPr>
            <p:nvPr/>
          </p:nvCxnSpPr>
          <p:spPr>
            <a:xfrm>
              <a:off x="3972052" y="5388963"/>
              <a:ext cx="486455" cy="26450"/>
            </a:xfrm>
            <a:prstGeom prst="line">
              <a:avLst/>
            </a:prstGeom>
            <a:ln w="1143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1" name="Straight Connector 17"/>
            <p:cNvCxnSpPr>
              <a:cxnSpLocks/>
            </p:cNvCxnSpPr>
            <p:nvPr/>
          </p:nvCxnSpPr>
          <p:spPr>
            <a:xfrm>
              <a:off x="5029777" y="5416450"/>
              <a:ext cx="486455" cy="26450"/>
            </a:xfrm>
            <a:prstGeom prst="line">
              <a:avLst/>
            </a:prstGeom>
            <a:ln w="1143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2" name="Straight Connector 18"/>
            <p:cNvCxnSpPr>
              <a:cxnSpLocks/>
            </p:cNvCxnSpPr>
            <p:nvPr/>
          </p:nvCxnSpPr>
          <p:spPr>
            <a:xfrm>
              <a:off x="4711983" y="4739518"/>
              <a:ext cx="0" cy="386999"/>
            </a:xfrm>
            <a:prstGeom prst="line">
              <a:avLst/>
            </a:prstGeom>
            <a:ln w="1143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3" name="Straight Connector 21"/>
            <p:cNvCxnSpPr>
              <a:cxnSpLocks/>
            </p:cNvCxnSpPr>
            <p:nvPr/>
          </p:nvCxnSpPr>
          <p:spPr>
            <a:xfrm>
              <a:off x="4686790" y="5651411"/>
              <a:ext cx="0" cy="386999"/>
            </a:xfrm>
            <a:prstGeom prst="line">
              <a:avLst/>
            </a:prstGeom>
            <a:ln w="1143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82" name="Oval 6"/>
            <p:cNvSpPr/>
            <p:nvPr/>
          </p:nvSpPr>
          <p:spPr>
            <a:xfrm>
              <a:off x="4345526" y="5025318"/>
              <a:ext cx="712048" cy="727291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48683" name="Oval 8"/>
            <p:cNvSpPr/>
            <p:nvPr/>
          </p:nvSpPr>
          <p:spPr>
            <a:xfrm>
              <a:off x="4462102" y="4253009"/>
              <a:ext cx="523771" cy="52489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048684" name="Oval 7"/>
            <p:cNvSpPr/>
            <p:nvPr/>
          </p:nvSpPr>
          <p:spPr>
            <a:xfrm>
              <a:off x="5334301" y="5172499"/>
              <a:ext cx="523771" cy="52489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048685" name="Oval 5"/>
            <p:cNvSpPr/>
            <p:nvPr/>
          </p:nvSpPr>
          <p:spPr>
            <a:xfrm>
              <a:off x="3560825" y="5126517"/>
              <a:ext cx="523771" cy="52489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sp>
        <p:nvSpPr>
          <p:cNvPr id="1048686" name="TextBox 25"/>
          <p:cNvSpPr txBox="1"/>
          <p:nvPr/>
        </p:nvSpPr>
        <p:spPr>
          <a:xfrm>
            <a:off x="2458455" y="5876632"/>
            <a:ext cx="8580157" cy="584775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কার্বনের যোজনী ৪ ও অক্সিজেনের যোজনী ২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2" name="Group 3"/>
          <p:cNvGrpSpPr/>
          <p:nvPr/>
        </p:nvGrpSpPr>
        <p:grpSpPr>
          <a:xfrm>
            <a:off x="7041526" y="3118974"/>
            <a:ext cx="3294930" cy="1025236"/>
            <a:chOff x="7396539" y="4122664"/>
            <a:chExt cx="3294930" cy="1025236"/>
          </a:xfrm>
        </p:grpSpPr>
        <p:cxnSp>
          <p:nvCxnSpPr>
            <p:cNvPr id="3145754" name="Straight Connector 23"/>
            <p:cNvCxnSpPr>
              <a:cxnSpLocks/>
            </p:cNvCxnSpPr>
            <p:nvPr/>
          </p:nvCxnSpPr>
          <p:spPr>
            <a:xfrm flipV="1">
              <a:off x="8090079" y="4547170"/>
              <a:ext cx="580713" cy="17642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5" name="Straight Connector 24"/>
            <p:cNvCxnSpPr>
              <a:cxnSpLocks/>
            </p:cNvCxnSpPr>
            <p:nvPr/>
          </p:nvCxnSpPr>
          <p:spPr>
            <a:xfrm flipV="1">
              <a:off x="8090079" y="4846463"/>
              <a:ext cx="580713" cy="19786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6" name="Straight Connector 26"/>
            <p:cNvCxnSpPr>
              <a:cxnSpLocks/>
            </p:cNvCxnSpPr>
            <p:nvPr/>
          </p:nvCxnSpPr>
          <p:spPr>
            <a:xfrm flipV="1">
              <a:off x="9393297" y="4468648"/>
              <a:ext cx="580713" cy="19786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7" name="Straight Connector 27"/>
            <p:cNvCxnSpPr>
              <a:cxnSpLocks/>
            </p:cNvCxnSpPr>
            <p:nvPr/>
          </p:nvCxnSpPr>
          <p:spPr>
            <a:xfrm flipV="1">
              <a:off x="9311185" y="4819311"/>
              <a:ext cx="580713" cy="19786"/>
            </a:xfrm>
            <a:prstGeom prst="line">
              <a:avLst/>
            </a:prstGeom>
            <a:ln w="1143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687" name="Oval 20"/>
            <p:cNvSpPr/>
            <p:nvPr/>
          </p:nvSpPr>
          <p:spPr>
            <a:xfrm>
              <a:off x="8567820" y="4122664"/>
              <a:ext cx="956180" cy="1018990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48688" name="Oval 15"/>
            <p:cNvSpPr/>
            <p:nvPr/>
          </p:nvSpPr>
          <p:spPr>
            <a:xfrm>
              <a:off x="7396539" y="4198247"/>
              <a:ext cx="848209" cy="94965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048689" name="Oval 31"/>
            <p:cNvSpPr/>
            <p:nvPr/>
          </p:nvSpPr>
          <p:spPr>
            <a:xfrm>
              <a:off x="9843260" y="4152265"/>
              <a:ext cx="848209" cy="94965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sp>
        <p:nvSpPr>
          <p:cNvPr id="1048690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88807" y="4778835"/>
            <a:ext cx="1401855" cy="830997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4CEC5F3-2F51-344A-AC5B-5BCCD908E52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8" grpId="0" animBg="1"/>
      <p:bldP spid="1048680" grpId="0" animBg="1"/>
      <p:bldP spid="1048686" grpId="0" animBg="1"/>
      <p:bldP spid="10486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extBox 1"/>
          <p:cNvSpPr txBox="1"/>
          <p:nvPr/>
        </p:nvSpPr>
        <p:spPr>
          <a:xfrm>
            <a:off x="1154794" y="819572"/>
            <a:ext cx="592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যোজনী </a:t>
            </a:r>
            <a:r>
              <a:rPr lang="bn-IN" sz="4000" b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 নিয়ম-</a:t>
            </a:r>
            <a:endParaRPr lang="as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2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9176" y="1768880"/>
            <a:ext cx="9480177" cy="1244059"/>
          </a:xfrm>
          <a:prstGeom prst="rect">
            <a:avLst/>
          </a:prstGeom>
          <a:blipFill rotWithShape="0">
            <a:blip r:embed="rId2"/>
            <a:stretch>
              <a:fillRect t="-6220" b="-1483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93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18696" y="3577527"/>
            <a:ext cx="6646208" cy="646331"/>
          </a:xfrm>
          <a:prstGeom prst="rect">
            <a:avLst/>
          </a:prstGeom>
          <a:blipFill rotWithShape="0">
            <a:blip r:embed="rId3"/>
            <a:stretch>
              <a:fillRect t="-9821" b="-32143"/>
            </a:stretch>
          </a:blipFill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94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9176" y="4465280"/>
            <a:ext cx="10004612" cy="646331"/>
          </a:xfrm>
          <a:prstGeom prst="rect">
            <a:avLst/>
          </a:prstGeom>
          <a:blipFill rotWithShape="0">
            <a:blip r:embed="rId4"/>
            <a:stretch>
              <a:fillRect t="-11009" b="-33945"/>
            </a:stretch>
          </a:blip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EC392C6-69DA-6A4E-B027-89E98E2BD29A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1" grpId="0"/>
      <p:bldP spid="1048692" grpId="0" animBg="1"/>
      <p:bldP spid="1048693" grpId="0" animBg="1"/>
      <p:bldP spid="10486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extBox 1"/>
          <p:cNvSpPr txBox="1"/>
          <p:nvPr/>
        </p:nvSpPr>
        <p:spPr>
          <a:xfrm>
            <a:off x="4770343" y="1072068"/>
            <a:ext cx="1993528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96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22413" y="3115031"/>
            <a:ext cx="7972916" cy="1077218"/>
          </a:xfrm>
          <a:prstGeom prst="rect">
            <a:avLst/>
          </a:prstGeom>
          <a:blipFill rotWithShape="0">
            <a:blip r:embed="rId2"/>
            <a:stretch>
              <a:fillRect l="-1673" t="-4891" r="-304" b="-15761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noFill/>
              </a:rPr>
              <a:t> 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C773C13-0932-E94A-B677-19D2D2F155B1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03A42B8-B43E-5143-8C93-9EF816003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839" y="603007"/>
            <a:ext cx="2873375" cy="2230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5" grpId="0"/>
      <p:bldP spid="10486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extBox 1"/>
          <p:cNvSpPr txBox="1"/>
          <p:nvPr/>
        </p:nvSpPr>
        <p:spPr>
          <a:xfrm>
            <a:off x="781673" y="5448935"/>
            <a:ext cx="10914380" cy="5740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৩টি যৌগের নাম লিখ যাদের উপাদান গুলোর যোজনীর অনুপাত 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048698" name="TextBox 2"/>
          <p:cNvSpPr txBox="1"/>
          <p:nvPr/>
        </p:nvSpPr>
        <p:spPr>
          <a:xfrm>
            <a:off x="4920837" y="511858"/>
            <a:ext cx="2350323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বড়ির কাজ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2B513BD-3432-B845-831E-49E4E72B0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90" y="1542523"/>
            <a:ext cx="4796019" cy="35220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18850E6-6139-E44D-8DA7-E953222AEA0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7" grpId="0" animBg="1"/>
      <p:bldP spid="1048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4241B-3CF3-41A7-B200-5B4C824D4840}"/>
              </a:ext>
            </a:extLst>
          </p:cNvPr>
          <p:cNvSpPr txBox="1"/>
          <p:nvPr/>
        </p:nvSpPr>
        <p:spPr>
          <a:xfrm>
            <a:off x="925887" y="2113578"/>
            <a:ext cx="9142796" cy="28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19900" b="1" dirty="0">
                <a:ln w="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99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9900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9900" b="1" dirty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9900" b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ln w="0"/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700B3F2-6AA7-2D45-AC8E-096400A5B14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 descr="bloomingrose.gif">
            <a:extLst>
              <a:ext uri="{FF2B5EF4-FFF2-40B4-BE49-F238E27FC236}">
                <a16:creationId xmlns:a16="http://schemas.microsoft.com/office/drawing/2014/main" id="{A399A1A2-A150-2844-8AC1-A2A2FDC4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238" y="298595"/>
            <a:ext cx="3508889" cy="58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64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38606" y="580211"/>
            <a:ext cx="3714787" cy="8686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/>
              </a:rPr>
              <a:t>পরিচিতি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8275B3-E6BF-C347-9EFF-FC025FF93FB8}"/>
              </a:ext>
            </a:extLst>
          </p:cNvPr>
          <p:cNvSpPr txBox="1"/>
          <p:nvPr/>
        </p:nvSpPr>
        <p:spPr>
          <a:xfrm rot="10800000" flipV="1">
            <a:off x="4361397" y="2657939"/>
            <a:ext cx="6520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>
                <a:solidFill>
                  <a:schemeClr val="accent6"/>
                </a:solidFill>
              </a:rPr>
              <a:t>করুনা কান্ত অধিকারী </a:t>
            </a:r>
          </a:p>
          <a:p>
            <a:pPr algn="ctr"/>
            <a:r>
              <a:rPr lang="bn-BD"/>
              <a:t>সহকারী শিক্ষক (বিজ্ঞান)</a:t>
            </a:r>
          </a:p>
          <a:p>
            <a:pPr algn="ctr"/>
            <a:r>
              <a:rPr lang="bn-BD" sz="2800">
                <a:solidFill>
                  <a:srgbClr val="00B050"/>
                </a:solidFill>
              </a:rPr>
              <a:t>ডিমলা তিতপাড়া আদর্শ উচ্চ বিদ্যালয় </a:t>
            </a:r>
          </a:p>
          <a:p>
            <a:pPr algn="ctr"/>
            <a:r>
              <a:rPr lang="bn-BD"/>
              <a:t>ডিমলা নীলফামারী </a:t>
            </a:r>
          </a:p>
          <a:p>
            <a:pPr algn="ctr"/>
            <a:r>
              <a:rPr lang="bn-BD"/>
              <a:t>মোবাইলঃ </a:t>
            </a:r>
            <a:r>
              <a:rPr lang="bn-BD">
                <a:solidFill>
                  <a:schemeClr val="accent2"/>
                </a:solidFill>
              </a:rPr>
              <a:t>০১৭৩৭ ৪৭৮২৮৪</a:t>
            </a:r>
          </a:p>
          <a:p>
            <a:pPr algn="ctr"/>
            <a:r>
              <a:rPr lang="bn-BD"/>
              <a:t>ই মেইলঃ </a:t>
            </a:r>
            <a:r>
              <a:rPr lang="bn-BD">
                <a:hlinkClick r:id="rId2"/>
              </a:rPr>
              <a:t>karunakanto@yahoo.com</a:t>
            </a:r>
            <a:r>
              <a:rPr lang="bn-BD"/>
              <a:t>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4F85CE-A7CB-1643-9739-CF2610884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8" y="1448891"/>
            <a:ext cx="3574048" cy="4144901"/>
          </a:xfrm>
          <a:prstGeom prst="rect">
            <a:avLst/>
          </a:prstGeo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07A5DFA4-7C75-E64B-B526-DDF22648C80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06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D95F87-1976-4D4B-A5DE-67D79D519967}"/>
              </a:ext>
            </a:extLst>
          </p:cNvPr>
          <p:cNvSpPr/>
          <p:nvPr/>
        </p:nvSpPr>
        <p:spPr>
          <a:xfrm>
            <a:off x="3545114" y="255280"/>
            <a:ext cx="5101771" cy="9543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GB" sz="80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B23FD-44AB-504F-9C46-04CD1A7B03D1}"/>
              </a:ext>
            </a:extLst>
          </p:cNvPr>
          <p:cNvSpPr txBox="1"/>
          <p:nvPr/>
        </p:nvSpPr>
        <p:spPr>
          <a:xfrm>
            <a:off x="5170714" y="3115857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রাসায়নিক বিক্রিয়া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প্রতীক, সংকেত ও যোজনী</a:t>
            </a:r>
            <a:endParaRPr lang="en-US" sz="2400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4429ECD-118A-6B40-A1C8-39B8071DA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1" y="1650947"/>
            <a:ext cx="3077965" cy="4499481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1E498B80-19BD-7247-BC9B-1D5A99F83EF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10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9715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68" y="0"/>
            <a:ext cx="7671018" cy="6858000"/>
          </a:xfrm>
          <a:prstGeom prst="rect">
            <a:avLst/>
          </a:prstGeom>
        </p:spPr>
      </p:pic>
      <p:pic>
        <p:nvPicPr>
          <p:cNvPr id="209715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760" y="578839"/>
            <a:ext cx="1624995" cy="2747015"/>
          </a:xfrm>
          <a:prstGeom prst="rect">
            <a:avLst/>
          </a:prstGeom>
        </p:spPr>
      </p:pic>
      <p:sp>
        <p:nvSpPr>
          <p:cNvPr id="1048592" name="TextBox 6"/>
          <p:cNvSpPr txBox="1"/>
          <p:nvPr/>
        </p:nvSpPr>
        <p:spPr>
          <a:xfrm>
            <a:off x="5930760" y="3231951"/>
            <a:ext cx="462621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7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048593" name="TextBox 12"/>
          <p:cNvSpPr txBox="1"/>
          <p:nvPr/>
        </p:nvSpPr>
        <p:spPr>
          <a:xfrm>
            <a:off x="4541921" y="5448164"/>
            <a:ext cx="462621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ভারতের প্রতীক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9CEF0EA-4345-D64B-A1B3-81B6119B1F0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animBg="1"/>
      <p:bldP spid="10485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extBox 2"/>
          <p:cNvSpPr txBox="1"/>
          <p:nvPr/>
        </p:nvSpPr>
        <p:spPr>
          <a:xfrm>
            <a:off x="3740622" y="3136612"/>
            <a:ext cx="4710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প্রতীক, সংকেত ও যোজনী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EEDC1-B91A-8B46-A256-3640E8792D67}"/>
              </a:ext>
            </a:extLst>
          </p:cNvPr>
          <p:cNvSpPr txBox="1"/>
          <p:nvPr/>
        </p:nvSpPr>
        <p:spPr>
          <a:xfrm>
            <a:off x="4164693" y="1108528"/>
            <a:ext cx="3862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/>
              <a:t>আজকে পাঠ </a:t>
            </a:r>
            <a:endParaRPr lang="en-US" sz="4400" b="1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5CBD5EA-F6B6-2D47-A1B9-55F3FB8E794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3000000">
            <a:off x="1905000" y="2133600"/>
            <a:ext cx="152400" cy="2286000"/>
            <a:chOff x="381000" y="2133600"/>
            <a:chExt cx="152400" cy="2286000"/>
          </a:xfrm>
        </p:grpSpPr>
        <p:sp>
          <p:nvSpPr>
            <p:cNvPr id="2" name="Isosceles Triangle 1"/>
            <p:cNvSpPr/>
            <p:nvPr/>
          </p:nvSpPr>
          <p:spPr>
            <a:xfrm>
              <a:off x="381000" y="2133600"/>
              <a:ext cx="152400" cy="1143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" name="Isosceles Triangle 2"/>
            <p:cNvSpPr/>
            <p:nvPr/>
          </p:nvSpPr>
          <p:spPr>
            <a:xfrm flipV="1">
              <a:off x="381000" y="3276600"/>
              <a:ext cx="152400" cy="11430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Oval 4"/>
          <p:cNvSpPr/>
          <p:nvPr/>
        </p:nvSpPr>
        <p:spPr>
          <a:xfrm>
            <a:off x="1817912" y="312420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Arc 5"/>
          <p:cNvSpPr/>
          <p:nvPr/>
        </p:nvSpPr>
        <p:spPr>
          <a:xfrm>
            <a:off x="152400" y="1752600"/>
            <a:ext cx="2971800" cy="2819400"/>
          </a:xfrm>
          <a:prstGeom prst="arc">
            <a:avLst>
              <a:gd name="adj1" fmla="val 15882358"/>
              <a:gd name="adj2" fmla="val 5711327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>
          <a:xfrm>
            <a:off x="2819400" y="2286000"/>
            <a:ext cx="337476" cy="348342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4826" y="224245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 কী তা বলতে পারবে</a:t>
            </a:r>
            <a:endParaRPr lang="en-US" sz="1800" dirty="0"/>
          </a:p>
        </p:txBody>
      </p:sp>
      <p:sp>
        <p:nvSpPr>
          <p:cNvPr id="16" name="Oval 15"/>
          <p:cNvSpPr/>
          <p:nvPr/>
        </p:nvSpPr>
        <p:spPr>
          <a:xfrm>
            <a:off x="2993574" y="2939148"/>
            <a:ext cx="337476" cy="348342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8999" y="2895601"/>
            <a:ext cx="407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 লেখার নিয়ম ব্যাখ্যা করতে পারবে</a:t>
            </a:r>
            <a:endParaRPr lang="en-US" sz="1800" dirty="0"/>
          </a:p>
        </p:txBody>
      </p:sp>
      <p:sp>
        <p:nvSpPr>
          <p:cNvPr id="18" name="Oval 17"/>
          <p:cNvSpPr/>
          <p:nvPr/>
        </p:nvSpPr>
        <p:spPr>
          <a:xfrm>
            <a:off x="2917374" y="3472548"/>
            <a:ext cx="337476" cy="348342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799" y="3429000"/>
            <a:ext cx="395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সংকেত হতে যোজনী নির্ণয় করতে পারবে</a:t>
            </a:r>
            <a:endParaRPr lang="en-US" sz="18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Karuna</a:t>
            </a:r>
            <a:r>
              <a:rPr lang="en-GB"/>
              <a:t> Kanto Adhikari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CD565-9F6B-46E3-B320-E336ED925E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5F7B996-987B-C84C-84C1-129EDA638BE0}"/>
              </a:ext>
            </a:extLst>
          </p:cNvPr>
          <p:cNvSpPr/>
          <p:nvPr/>
        </p:nvSpPr>
        <p:spPr>
          <a:xfrm>
            <a:off x="2530929" y="23339"/>
            <a:ext cx="6549570" cy="8746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">
              <a:avLst>
                <a:gd name="adj" fmla="val 81113"/>
              </a:avLst>
            </a:prstTxWarp>
            <a:spAutoFit/>
          </a:bodyPr>
          <a:lstStyle/>
          <a:p>
            <a:pPr algn="ctr"/>
            <a:r>
              <a:rPr lang="en-GB" sz="8000" b="1" cap="none" spc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cap="none" spc="0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592F33-2E18-4A4C-8AE0-E2367DFBA365}"/>
              </a:ext>
            </a:extLst>
          </p:cNvPr>
          <p:cNvSpPr txBox="1"/>
          <p:nvPr/>
        </p:nvSpPr>
        <p:spPr>
          <a:xfrm>
            <a:off x="1638300" y="9929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শিক্ষার্থী-</a:t>
            </a:r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F4E56BD4-138F-364C-86B6-91CA94D2259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3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 animBg="1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85426"/>
              </p:ext>
            </p:extLst>
          </p:nvPr>
        </p:nvGraphicFramePr>
        <p:xfrm>
          <a:off x="1302658" y="316011"/>
          <a:ext cx="9170079" cy="48478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6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6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832">
                <a:tc gridSpan="2"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মৈলের</a:t>
                      </a:r>
                      <a:r>
                        <a:rPr lang="bn-IN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bn-IN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endParaRPr lang="en-US" sz="5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bn-IN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বাংলায়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ইংরেজিতে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919">
                <a:tc>
                  <a:txBody>
                    <a:bodyPr/>
                    <a:lstStyle/>
                    <a:p>
                      <a:r>
                        <a:rPr lang="bn-IN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হাইড্রোজেন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919">
                <a:tc>
                  <a:txBody>
                    <a:bodyPr/>
                    <a:lstStyle/>
                    <a:p>
                      <a:r>
                        <a:rPr lang="bn-IN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হিলিয়াম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bn-IN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লিথিয়াম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bn-IN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48610" name="TextBox 8"/>
          <p:cNvSpPr txBox="1"/>
          <p:nvPr/>
        </p:nvSpPr>
        <p:spPr>
          <a:xfrm>
            <a:off x="1938269" y="5433276"/>
            <a:ext cx="7378441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প্রতীক কীভাবে লেখা হয়?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Rectangle 9"/>
          <p:cNvSpPr/>
          <p:nvPr/>
        </p:nvSpPr>
        <p:spPr>
          <a:xfrm>
            <a:off x="4964906" y="2500693"/>
            <a:ext cx="2238377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Helium</a:t>
            </a:r>
          </a:p>
        </p:txBody>
      </p:sp>
      <p:sp>
        <p:nvSpPr>
          <p:cNvPr id="1048612" name="Rectangle 10"/>
          <p:cNvSpPr/>
          <p:nvPr/>
        </p:nvSpPr>
        <p:spPr>
          <a:xfrm>
            <a:off x="4964906" y="3354698"/>
            <a:ext cx="179308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Lithium</a:t>
            </a:r>
          </a:p>
        </p:txBody>
      </p:sp>
      <p:sp>
        <p:nvSpPr>
          <p:cNvPr id="1048613" name="Rectangle 13"/>
          <p:cNvSpPr/>
          <p:nvPr/>
        </p:nvSpPr>
        <p:spPr>
          <a:xfrm>
            <a:off x="4617237" y="1694103"/>
            <a:ext cx="2683676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1048614" name="Rectangle 14"/>
          <p:cNvSpPr/>
          <p:nvPr/>
        </p:nvSpPr>
        <p:spPr>
          <a:xfrm>
            <a:off x="4964906" y="4158044"/>
            <a:ext cx="179308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Oxygen</a:t>
            </a:r>
          </a:p>
        </p:txBody>
      </p:sp>
      <p:sp>
        <p:nvSpPr>
          <p:cNvPr id="1048615" name="Rectangle 15"/>
          <p:cNvSpPr/>
          <p:nvPr/>
        </p:nvSpPr>
        <p:spPr>
          <a:xfrm>
            <a:off x="4877395" y="4133968"/>
            <a:ext cx="750095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48616" name="Rectangle 16"/>
          <p:cNvSpPr/>
          <p:nvPr/>
        </p:nvSpPr>
        <p:spPr>
          <a:xfrm>
            <a:off x="4715141" y="3426062"/>
            <a:ext cx="719469" cy="5651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</a:t>
            </a:r>
          </a:p>
        </p:txBody>
      </p:sp>
      <p:sp>
        <p:nvSpPr>
          <p:cNvPr id="1048617" name="Rectangle 17"/>
          <p:cNvSpPr/>
          <p:nvPr/>
        </p:nvSpPr>
        <p:spPr>
          <a:xfrm>
            <a:off x="4893465" y="1741833"/>
            <a:ext cx="364333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1048618" name="Rectangle 18"/>
          <p:cNvSpPr/>
          <p:nvPr/>
        </p:nvSpPr>
        <p:spPr>
          <a:xfrm>
            <a:off x="4964906" y="2452965"/>
            <a:ext cx="939408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</a:t>
            </a:r>
          </a:p>
        </p:txBody>
      </p:sp>
      <p:pic>
        <p:nvPicPr>
          <p:cNvPr id="2097161" name="Hydrog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01313" y="1664233"/>
            <a:ext cx="609600" cy="609600"/>
          </a:xfrm>
          <a:prstGeom prst="rect">
            <a:avLst/>
          </a:prstGeom>
        </p:spPr>
      </p:pic>
      <p:pic>
        <p:nvPicPr>
          <p:cNvPr id="2097162" name="Heliu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96550" y="2497449"/>
            <a:ext cx="609600" cy="609600"/>
          </a:xfrm>
          <a:prstGeom prst="rect">
            <a:avLst/>
          </a:prstGeom>
        </p:spPr>
      </p:pic>
      <p:pic>
        <p:nvPicPr>
          <p:cNvPr id="2097163" name="Lithiu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96550" y="3330665"/>
            <a:ext cx="609600" cy="609600"/>
          </a:xfrm>
          <a:prstGeom prst="rect">
            <a:avLst/>
          </a:prstGeom>
        </p:spPr>
      </p:pic>
      <p:pic>
        <p:nvPicPr>
          <p:cNvPr id="2097164" name="Oxyge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96550" y="4158044"/>
            <a:ext cx="609600" cy="609600"/>
          </a:xfrm>
          <a:prstGeom prst="rect">
            <a:avLst/>
          </a:prstGeom>
        </p:spPr>
      </p:pic>
      <p:sp>
        <p:nvSpPr>
          <p:cNvPr id="1048619" name="TextBox 21"/>
          <p:cNvSpPr txBox="1"/>
          <p:nvPr/>
        </p:nvSpPr>
        <p:spPr>
          <a:xfrm>
            <a:off x="1302657" y="5341658"/>
            <a:ext cx="10363200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প্রতীক লিখতে নামের প্রথম একটি বা দুটি বর্ণ ব্যবহার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F370CED-5E0E-7D41-9F64-A18515DFBA6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31145 -0.0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2" fill="hold"/>
                                        <p:tgtEl>
                                          <p:spTgt spid="2097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7383 0.00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2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43" fill="hold"/>
                                        <p:tgtEl>
                                          <p:spTgt spid="2097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3108 0.003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07" fill="hold"/>
                                        <p:tgtEl>
                                          <p:spTgt spid="2097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29284 -0.003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20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32" fill="hold"/>
                                        <p:tgtEl>
                                          <p:spTgt spid="2097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97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32" fill="hold"/>
                                        <p:tgtEl>
                                          <p:spTgt spid="2097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1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1"/>
                </p:tgtEl>
              </p:cMediaNode>
            </p:audio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2"/>
                </p:tgtEl>
              </p:cMediaNode>
            </p:audio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4"/>
                </p:tgtEl>
              </p:cMediaNode>
            </p:audio>
          </p:childTnLst>
        </p:cTn>
      </p:par>
    </p:tnLst>
    <p:bldLst>
      <p:bldP spid="1048610" grpId="0" animBg="1"/>
      <p:bldP spid="1048615" grpId="0" animBg="1"/>
      <p:bldP spid="1048615" grpId="1" animBg="1"/>
      <p:bldP spid="1048616" grpId="0" animBg="1"/>
      <p:bldP spid="1048616" grpId="1" animBg="1"/>
      <p:bldP spid="1048617" grpId="0" animBg="1"/>
      <p:bldP spid="1048617" grpId="1" animBg="1"/>
      <p:bldP spid="1048618" grpId="0" animBg="1"/>
      <p:bldP spid="1048618" grpId="1" animBg="1"/>
      <p:bldP spid="10486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extBox 5"/>
          <p:cNvSpPr txBox="1"/>
          <p:nvPr/>
        </p:nvSpPr>
        <p:spPr>
          <a:xfrm>
            <a:off x="3677571" y="1247384"/>
            <a:ext cx="519428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7" name="TextBox 6"/>
          <p:cNvSpPr txBox="1"/>
          <p:nvPr/>
        </p:nvSpPr>
        <p:spPr>
          <a:xfrm>
            <a:off x="3124728" y="3671176"/>
            <a:ext cx="6182558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ভাষায় প্রতীক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F33288-5AD3-2E40-8BC9-CFABD963D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1" y="1466621"/>
            <a:ext cx="2557061" cy="3413808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B4FC3F41-146C-AC4E-A825-FE92A8CAFBC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animBg="1"/>
      <p:bldP spid="10486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6"/>
          <p:cNvSpPr/>
          <p:nvPr/>
        </p:nvSpPr>
        <p:spPr>
          <a:xfrm>
            <a:off x="12223" y="14069"/>
            <a:ext cx="3517621" cy="5258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6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478" y="1646890"/>
            <a:ext cx="2487384" cy="2274005"/>
          </a:xfrm>
          <a:prstGeom prst="rect">
            <a:avLst/>
          </a:prstGeom>
        </p:spPr>
      </p:pic>
      <p:pic>
        <p:nvPicPr>
          <p:cNvPr id="209716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731" y="1641446"/>
            <a:ext cx="2091109" cy="1213209"/>
          </a:xfrm>
          <a:prstGeom prst="rect">
            <a:avLst/>
          </a:prstGeom>
        </p:spPr>
      </p:pic>
      <p:sp>
        <p:nvSpPr>
          <p:cNvPr id="1048641" name="Oval 6"/>
          <p:cNvSpPr/>
          <p:nvPr/>
        </p:nvSpPr>
        <p:spPr>
          <a:xfrm>
            <a:off x="1098909" y="1694764"/>
            <a:ext cx="1142068" cy="11186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048642" name="TextBox 7"/>
          <p:cNvSpPr txBox="1"/>
          <p:nvPr/>
        </p:nvSpPr>
        <p:spPr>
          <a:xfrm>
            <a:off x="949989" y="5818573"/>
            <a:ext cx="1081014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মৌল বা যৌগের অণুর সংক্ষিপ্তরূপকে সংকেত বলে।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2" name="Group 23"/>
          <p:cNvGrpSpPr/>
          <p:nvPr/>
        </p:nvGrpSpPr>
        <p:grpSpPr>
          <a:xfrm>
            <a:off x="5215809" y="3048103"/>
            <a:ext cx="2724134" cy="1148234"/>
            <a:chOff x="4246475" y="2864732"/>
            <a:chExt cx="2724134" cy="1148234"/>
          </a:xfrm>
        </p:grpSpPr>
        <p:sp>
          <p:nvSpPr>
            <p:cNvPr id="1048643" name="TextBox 10"/>
            <p:cNvSpPr txBox="1"/>
            <p:nvPr/>
          </p:nvSpPr>
          <p:spPr>
            <a:xfrm>
              <a:off x="4246475" y="2956326"/>
              <a:ext cx="2298365" cy="1056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আয়োডিনের অণু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44" name="TextBox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355062" y="2864732"/>
              <a:ext cx="615547" cy="830997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83" name="Group 22"/>
          <p:cNvGrpSpPr/>
          <p:nvPr/>
        </p:nvGrpSpPr>
        <p:grpSpPr>
          <a:xfrm>
            <a:off x="344252" y="2864732"/>
            <a:ext cx="3012936" cy="1056640"/>
            <a:chOff x="177286" y="3050304"/>
            <a:chExt cx="3012936" cy="1056640"/>
          </a:xfrm>
        </p:grpSpPr>
        <p:sp>
          <p:nvSpPr>
            <p:cNvPr id="1048645" name="TextBox 9"/>
            <p:cNvSpPr txBox="1"/>
            <p:nvPr/>
          </p:nvSpPr>
          <p:spPr>
            <a:xfrm>
              <a:off x="177286" y="3050304"/>
              <a:ext cx="2727279" cy="1056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আয়োডিনের পরমাণু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46" name="TextBox 13"/>
            <p:cNvSpPr txBox="1"/>
            <p:nvPr/>
          </p:nvSpPr>
          <p:spPr>
            <a:xfrm>
              <a:off x="2755134" y="3093450"/>
              <a:ext cx="435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</a:p>
          </p:txBody>
        </p:sp>
      </p:grpSp>
      <p:sp>
        <p:nvSpPr>
          <p:cNvPr id="1048647" name="TextBox 14"/>
          <p:cNvSpPr txBox="1"/>
          <p:nvPr/>
        </p:nvSpPr>
        <p:spPr>
          <a:xfrm>
            <a:off x="216846" y="4370793"/>
            <a:ext cx="158075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4" name="Group 8"/>
          <p:cNvGrpSpPr/>
          <p:nvPr/>
        </p:nvGrpSpPr>
        <p:grpSpPr>
          <a:xfrm>
            <a:off x="8362755" y="3856320"/>
            <a:ext cx="2355718" cy="858433"/>
            <a:chOff x="8242888" y="3483544"/>
            <a:chExt cx="2355718" cy="858433"/>
          </a:xfrm>
        </p:grpSpPr>
        <p:sp>
          <p:nvSpPr>
            <p:cNvPr id="1048648" name="TextBox 16"/>
            <p:cNvSpPr txBox="1"/>
            <p:nvPr/>
          </p:nvSpPr>
          <p:spPr>
            <a:xfrm>
              <a:off x="8242888" y="3634091"/>
              <a:ext cx="2355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পানি অণু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8649" name="TextBox 1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 flipH="1">
              <a:off x="9837746" y="3483544"/>
              <a:ext cx="573722" cy="830997"/>
            </a:xfrm>
            <a:prstGeom prst="rect">
              <a:avLst/>
            </a:prstGeom>
            <a:blipFill rotWithShape="0">
              <a:blip r:embed="rId5"/>
              <a:stretch>
                <a:fillRect r="-101064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1048650" name="TextBox 19"/>
          <p:cNvSpPr txBox="1"/>
          <p:nvPr/>
        </p:nvSpPr>
        <p:spPr>
          <a:xfrm>
            <a:off x="1757413" y="4392559"/>
            <a:ext cx="1772431" cy="523220"/>
          </a:xfrm>
          <a:prstGeom prst="rect">
            <a:avLst/>
          </a:prstGeom>
          <a:solidFill>
            <a:schemeClr val="accent4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1" name="TextBox 20"/>
          <p:cNvSpPr txBox="1"/>
          <p:nvPr/>
        </p:nvSpPr>
        <p:spPr>
          <a:xfrm>
            <a:off x="1543673" y="5089046"/>
            <a:ext cx="799694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সংকেত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2" name="TextBox 21"/>
          <p:cNvSpPr txBox="1"/>
          <p:nvPr/>
        </p:nvSpPr>
        <p:spPr>
          <a:xfrm>
            <a:off x="4159257" y="4138173"/>
            <a:ext cx="95007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3" name="TextBox 24"/>
          <p:cNvSpPr txBox="1"/>
          <p:nvPr/>
        </p:nvSpPr>
        <p:spPr>
          <a:xfrm>
            <a:off x="5494206" y="4129810"/>
            <a:ext cx="2355718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4" name="Rectangle 27"/>
          <p:cNvSpPr/>
          <p:nvPr/>
        </p:nvSpPr>
        <p:spPr>
          <a:xfrm>
            <a:off x="11437459" y="527746"/>
            <a:ext cx="774085" cy="52587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5" name="TextBox 32"/>
          <p:cNvSpPr txBox="1"/>
          <p:nvPr/>
        </p:nvSpPr>
        <p:spPr>
          <a:xfrm>
            <a:off x="-44139" y="28412"/>
            <a:ext cx="12170005" cy="12618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মনদিয়ে দেখ-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F4C959F-20E0-6F4A-8FD2-34E36D73387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 animBg="1"/>
      <p:bldP spid="1048642" grpId="0" animBg="1"/>
      <p:bldP spid="1048647" grpId="0" animBg="1"/>
      <p:bldP spid="1048650" grpId="0" animBg="1"/>
      <p:bldP spid="1048651" grpId="0" animBg="1"/>
      <p:bldP spid="1048652" grpId="0" animBg="1"/>
      <p:bldP spid="104865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karunakanto44@gmail.com</cp:lastModifiedBy>
  <cp:revision>10</cp:revision>
  <dcterms:created xsi:type="dcterms:W3CDTF">2017-12-01T03:57:03Z</dcterms:created>
  <dcterms:modified xsi:type="dcterms:W3CDTF">2020-05-07T03:36:10Z</dcterms:modified>
</cp:coreProperties>
</file>