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63" r:id="rId14"/>
    <p:sldId id="295" r:id="rId15"/>
    <p:sldId id="296" r:id="rId16"/>
    <p:sldId id="297"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000066"/>
    <a:srgbClr val="00CCFF"/>
    <a:srgbClr val="00FFFF"/>
    <a:srgbClr val="0000FF"/>
    <a:srgbClr val="FFFF66"/>
    <a:srgbClr val="FFCC00"/>
    <a:srgbClr val="00EE6C"/>
    <a:srgbClr val="568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5525D4-8766-4351-80D4-51C56C174C6C}"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120115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5525D4-8766-4351-80D4-51C56C174C6C}"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33433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5525D4-8766-4351-80D4-51C56C174C6C}"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273399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5525D4-8766-4351-80D4-51C56C174C6C}"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267176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5525D4-8766-4351-80D4-51C56C174C6C}"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247574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5525D4-8766-4351-80D4-51C56C174C6C}"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272477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5525D4-8766-4351-80D4-51C56C174C6C}" type="datetimeFigureOut">
              <a:rPr lang="en-US" smtClean="0"/>
              <a:t>6/13/2020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42290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5525D4-8766-4351-80D4-51C56C174C6C}" type="datetimeFigureOut">
              <a:rPr lang="en-US" smtClean="0"/>
              <a:t>6/13/2020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35770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525D4-8766-4351-80D4-51C56C174C6C}" type="datetimeFigureOut">
              <a:rPr lang="en-US" smtClean="0"/>
              <a:t>6/13/2020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353772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5525D4-8766-4351-80D4-51C56C174C6C}"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110452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5525D4-8766-4351-80D4-51C56C174C6C}"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74894-EE42-4977-AF5D-3622333180E7}" type="slidenum">
              <a:rPr lang="en-US" smtClean="0"/>
              <a:t>‹#›</a:t>
            </a:fld>
            <a:endParaRPr lang="en-US"/>
          </a:p>
        </p:txBody>
      </p:sp>
    </p:spTree>
    <p:extLst>
      <p:ext uri="{BB962C8B-B14F-4D97-AF65-F5344CB8AC3E}">
        <p14:creationId xmlns:p14="http://schemas.microsoft.com/office/powerpoint/2010/main" val="245092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525D4-8766-4351-80D4-51C56C174C6C}" type="datetimeFigureOut">
              <a:rPr lang="en-US" smtClean="0"/>
              <a:t>6/13/2020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4894-EE42-4977-AF5D-3622333180E7}" type="slidenum">
              <a:rPr lang="en-US" smtClean="0"/>
              <a:t>‹#›</a:t>
            </a:fld>
            <a:endParaRPr lang="en-US"/>
          </a:p>
        </p:txBody>
      </p:sp>
    </p:spTree>
    <p:extLst>
      <p:ext uri="{BB962C8B-B14F-4D97-AF65-F5344CB8AC3E}">
        <p14:creationId xmlns:p14="http://schemas.microsoft.com/office/powerpoint/2010/main" val="166942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oplemattersglobal.com/article/leadership/the-end-of-autocratic-bossing-15338"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deiryassin.org/2016/09/17/report-on-beth-israel-vigil-09-10-16/"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fpnews.com/news/society/sports/2016/02/leader-lauds-respect-for-religious-virtues-in-athletic-event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shaabbiir/14071573361/" TargetMode="External"/><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oplematters.in/article/leadership/leading-without-authority-20668"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nlife.ca/audio/colossians-pt3?mini=calendar%2F2018-05"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nlife.ca/audio/colossians-pt3?mini=calendar/2018-0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photos/tree-banyan-tree-bark-big-tree-2691189/"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ytheirstrangefruit.blogspot.com/2012_07_01_archive.html"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maysbusinessschool/4477161160/"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leadinglearner.me/2013/05/17/what-kind-of-leaders-do-you-want/"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E9C4-DD57-4752-853D-7B8C36132A27}"/>
              </a:ext>
            </a:extLst>
          </p:cNvPr>
          <p:cNvSpPr>
            <a:spLocks noGrp="1"/>
          </p:cNvSpPr>
          <p:nvPr>
            <p:ph type="title"/>
          </p:nvPr>
        </p:nvSpPr>
        <p:spPr>
          <a:xfrm>
            <a:off x="628650" y="1131094"/>
            <a:ext cx="7886700" cy="1984021"/>
          </a:xfrm>
        </p:spPr>
        <p:txBody>
          <a:bodyPr>
            <a:normAutofit/>
          </a:bodyPr>
          <a:lstStyle/>
          <a:p>
            <a:pPr algn="ctr"/>
            <a:r>
              <a:rPr lang="en-GB" sz="6600" dirty="0"/>
              <a:t>Welcome to All.</a:t>
            </a:r>
          </a:p>
        </p:txBody>
      </p:sp>
      <p:pic>
        <p:nvPicPr>
          <p:cNvPr id="9" name="Content Placeholder 8">
            <a:extLst>
              <a:ext uri="{FF2B5EF4-FFF2-40B4-BE49-F238E27FC236}">
                <a16:creationId xmlns:a16="http://schemas.microsoft.com/office/drawing/2014/main" id="{F7A4BA08-8061-485D-B441-DCDF73CE77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591" y="3208139"/>
            <a:ext cx="1978819" cy="1300163"/>
          </a:xfrm>
        </p:spPr>
      </p:pic>
    </p:spTree>
    <p:extLst>
      <p:ext uri="{BB962C8B-B14F-4D97-AF65-F5344CB8AC3E}">
        <p14:creationId xmlns:p14="http://schemas.microsoft.com/office/powerpoint/2010/main" val="234328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83C4-3D77-4EE7-B9F0-9EF1D882DA0F}"/>
              </a:ext>
            </a:extLst>
          </p:cNvPr>
          <p:cNvSpPr>
            <a:spLocks noGrp="1"/>
          </p:cNvSpPr>
          <p:nvPr>
            <p:ph type="title"/>
          </p:nvPr>
        </p:nvSpPr>
        <p:spPr>
          <a:xfrm>
            <a:off x="73855" y="1131094"/>
            <a:ext cx="8947052" cy="2068427"/>
          </a:xfrm>
        </p:spPr>
        <p:txBody>
          <a:bodyPr>
            <a:normAutofit fontScale="90000"/>
          </a:bodyPr>
          <a:lstStyle/>
          <a:p>
            <a:r>
              <a:rPr lang="en-US" dirty="0"/>
              <a:t> </a:t>
            </a:r>
            <a:r>
              <a:rPr lang="en-US" sz="6600" dirty="0"/>
              <a:t>First-Common leader: People hate them.</a:t>
            </a:r>
            <a:endParaRPr lang="en-GB" sz="6600" dirty="0"/>
          </a:p>
        </p:txBody>
      </p:sp>
      <p:pic>
        <p:nvPicPr>
          <p:cNvPr id="5" name="Content Placeholder 4">
            <a:extLst>
              <a:ext uri="{FF2B5EF4-FFF2-40B4-BE49-F238E27FC236}">
                <a16:creationId xmlns:a16="http://schemas.microsoft.com/office/drawing/2014/main" id="{2A1FEEFD-1E0A-4065-8DC0-DEDF838C495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20241" y="3505494"/>
            <a:ext cx="5096021" cy="2337434"/>
          </a:xfrm>
        </p:spPr>
      </p:pic>
      <p:sp>
        <p:nvSpPr>
          <p:cNvPr id="6" name="TextBox 5">
            <a:extLst>
              <a:ext uri="{FF2B5EF4-FFF2-40B4-BE49-F238E27FC236}">
                <a16:creationId xmlns:a16="http://schemas.microsoft.com/office/drawing/2014/main" id="{C5E3F69A-FD44-451A-9B6C-E5D559700D49}"/>
              </a:ext>
            </a:extLst>
          </p:cNvPr>
          <p:cNvSpPr txBox="1"/>
          <p:nvPr/>
        </p:nvSpPr>
        <p:spPr>
          <a:xfrm>
            <a:off x="3556794" y="5928122"/>
            <a:ext cx="2178050" cy="300082"/>
          </a:xfrm>
          <a:prstGeom prst="rect">
            <a:avLst/>
          </a:prstGeom>
          <a:noFill/>
        </p:spPr>
        <p:txBody>
          <a:bodyPr wrap="square" rtlCol="0">
            <a:spAutoFit/>
          </a:bodyPr>
          <a:lstStyle/>
          <a:p>
            <a:r>
              <a:rPr lang="en-GB" sz="675">
                <a:hlinkClick r:id="rId3" tooltip="https://www.peoplemattersglobal.com/article/leadership/the-end-of-autocratic-bossing-15338"/>
              </a:rPr>
              <a:t>This Photo</a:t>
            </a:r>
            <a:r>
              <a:rPr lang="en-GB" sz="675"/>
              <a:t> by Unknown Author is licensed under </a:t>
            </a:r>
            <a:r>
              <a:rPr lang="en-GB" sz="675">
                <a:hlinkClick r:id="rId4" tooltip="https://creativecommons.org/licenses/by-nc-sa/3.0/"/>
              </a:rPr>
              <a:t>CC BY-SA-NC</a:t>
            </a:r>
            <a:endParaRPr lang="en-GB" sz="675"/>
          </a:p>
        </p:txBody>
      </p:sp>
    </p:spTree>
    <p:extLst>
      <p:ext uri="{BB962C8B-B14F-4D97-AF65-F5344CB8AC3E}">
        <p14:creationId xmlns:p14="http://schemas.microsoft.com/office/powerpoint/2010/main" val="28496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799C-CC60-4D80-BADA-5968A4E1C5BD}"/>
              </a:ext>
            </a:extLst>
          </p:cNvPr>
          <p:cNvSpPr>
            <a:spLocks noGrp="1"/>
          </p:cNvSpPr>
          <p:nvPr>
            <p:ph type="title"/>
          </p:nvPr>
        </p:nvSpPr>
        <p:spPr>
          <a:xfrm>
            <a:off x="84407" y="1131094"/>
            <a:ext cx="8947052" cy="3176258"/>
          </a:xfrm>
        </p:spPr>
        <p:txBody>
          <a:bodyPr>
            <a:normAutofit fontScale="90000"/>
          </a:bodyPr>
          <a:lstStyle/>
          <a:p>
            <a:r>
              <a:rPr lang="en-US" sz="6600" dirty="0"/>
              <a:t>Second- General leader - People are afraid of them.</a:t>
            </a:r>
            <a:br>
              <a:rPr lang="en-US" dirty="0"/>
            </a:br>
            <a:endParaRPr lang="en-GB" dirty="0"/>
          </a:p>
        </p:txBody>
      </p:sp>
      <p:pic>
        <p:nvPicPr>
          <p:cNvPr id="5" name="Content Placeholder 4">
            <a:extLst>
              <a:ext uri="{FF2B5EF4-FFF2-40B4-BE49-F238E27FC236}">
                <a16:creationId xmlns:a16="http://schemas.microsoft.com/office/drawing/2014/main" id="{FD662461-34CA-474D-A1AA-B53E48C1B5E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05111" y="3558247"/>
            <a:ext cx="3661118" cy="2168660"/>
          </a:xfrm>
        </p:spPr>
      </p:pic>
      <p:sp>
        <p:nvSpPr>
          <p:cNvPr id="6" name="TextBox 5">
            <a:extLst>
              <a:ext uri="{FF2B5EF4-FFF2-40B4-BE49-F238E27FC236}">
                <a16:creationId xmlns:a16="http://schemas.microsoft.com/office/drawing/2014/main" id="{7CCAFB2C-1CF7-4142-9F9C-EB207A53470D}"/>
              </a:ext>
            </a:extLst>
          </p:cNvPr>
          <p:cNvSpPr txBox="1"/>
          <p:nvPr/>
        </p:nvSpPr>
        <p:spPr>
          <a:xfrm>
            <a:off x="2205111" y="5726906"/>
            <a:ext cx="3661118" cy="196208"/>
          </a:xfrm>
          <a:prstGeom prst="rect">
            <a:avLst/>
          </a:prstGeom>
          <a:noFill/>
        </p:spPr>
        <p:txBody>
          <a:bodyPr wrap="square" rtlCol="0">
            <a:spAutoFit/>
          </a:bodyPr>
          <a:lstStyle/>
          <a:p>
            <a:r>
              <a:rPr lang="en-GB" sz="675">
                <a:hlinkClick r:id="rId3" tooltip="https://blog.deiryassin.org/2016/09/17/report-on-beth-israel-vigil-09-10-16/"/>
              </a:rPr>
              <a:t>This Photo</a:t>
            </a:r>
            <a:r>
              <a:rPr lang="en-GB" sz="675"/>
              <a:t> by Unknown Author is licensed under </a:t>
            </a:r>
            <a:r>
              <a:rPr lang="en-GB" sz="675">
                <a:hlinkClick r:id="rId4" tooltip="https://creativecommons.org/licenses/by-sa/3.0/"/>
              </a:rPr>
              <a:t>CC BY-SA</a:t>
            </a:r>
            <a:endParaRPr lang="en-GB" sz="675"/>
          </a:p>
        </p:txBody>
      </p:sp>
    </p:spTree>
    <p:extLst>
      <p:ext uri="{BB962C8B-B14F-4D97-AF65-F5344CB8AC3E}">
        <p14:creationId xmlns:p14="http://schemas.microsoft.com/office/powerpoint/2010/main" val="99510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EE36-1724-469E-9CD6-00ABD0FA1EFD}"/>
              </a:ext>
            </a:extLst>
          </p:cNvPr>
          <p:cNvSpPr>
            <a:spLocks noGrp="1"/>
          </p:cNvSpPr>
          <p:nvPr>
            <p:ph type="title"/>
          </p:nvPr>
        </p:nvSpPr>
        <p:spPr>
          <a:xfrm>
            <a:off x="0" y="1131094"/>
            <a:ext cx="8978705" cy="3364706"/>
          </a:xfrm>
        </p:spPr>
        <p:txBody>
          <a:bodyPr>
            <a:noAutofit/>
          </a:bodyPr>
          <a:lstStyle/>
          <a:p>
            <a:r>
              <a:rPr lang="en-US" sz="6600" dirty="0"/>
              <a:t>Third- Good leader - People respect them.</a:t>
            </a:r>
            <a:endParaRPr lang="en-GB" sz="6600" dirty="0"/>
          </a:p>
        </p:txBody>
      </p:sp>
      <p:pic>
        <p:nvPicPr>
          <p:cNvPr id="5" name="Content Placeholder 4">
            <a:extLst>
              <a:ext uri="{FF2B5EF4-FFF2-40B4-BE49-F238E27FC236}">
                <a16:creationId xmlns:a16="http://schemas.microsoft.com/office/drawing/2014/main" id="{F744940B-F53A-4959-B1B3-A322FA4017F2}"/>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4302" y="4233497"/>
            <a:ext cx="2521646" cy="1256476"/>
          </a:xfrm>
        </p:spPr>
      </p:pic>
      <p:sp>
        <p:nvSpPr>
          <p:cNvPr id="6" name="TextBox 5">
            <a:extLst>
              <a:ext uri="{FF2B5EF4-FFF2-40B4-BE49-F238E27FC236}">
                <a16:creationId xmlns:a16="http://schemas.microsoft.com/office/drawing/2014/main" id="{4995648B-B88B-4525-949B-8717447F5E03}"/>
              </a:ext>
            </a:extLst>
          </p:cNvPr>
          <p:cNvSpPr txBox="1"/>
          <p:nvPr/>
        </p:nvSpPr>
        <p:spPr>
          <a:xfrm>
            <a:off x="2764302" y="5489972"/>
            <a:ext cx="2521646" cy="196208"/>
          </a:xfrm>
          <a:prstGeom prst="rect">
            <a:avLst/>
          </a:prstGeom>
          <a:noFill/>
        </p:spPr>
        <p:txBody>
          <a:bodyPr wrap="square" rtlCol="0">
            <a:spAutoFit/>
          </a:bodyPr>
          <a:lstStyle/>
          <a:p>
            <a:r>
              <a:rPr lang="en-GB" sz="675">
                <a:hlinkClick r:id="rId3" tooltip="https://ifpnews.com/news/society/sports/2016/02/leader-lauds-respect-for-religious-virtues-in-athletic-events/"/>
              </a:rPr>
              <a:t>This Photo</a:t>
            </a:r>
            <a:r>
              <a:rPr lang="en-GB" sz="675"/>
              <a:t> by Unknown Author is licensed under </a:t>
            </a:r>
            <a:r>
              <a:rPr lang="en-GB" sz="675">
                <a:hlinkClick r:id="rId4" tooltip="https://creativecommons.org/licenses/by/3.0/"/>
              </a:rPr>
              <a:t>CC BY</a:t>
            </a:r>
            <a:endParaRPr lang="en-GB" sz="675"/>
          </a:p>
        </p:txBody>
      </p:sp>
    </p:spTree>
    <p:extLst>
      <p:ext uri="{BB962C8B-B14F-4D97-AF65-F5344CB8AC3E}">
        <p14:creationId xmlns:p14="http://schemas.microsoft.com/office/powerpoint/2010/main" val="36640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24FE-580C-4465-A4C4-AB3DBDA001AA}"/>
              </a:ext>
            </a:extLst>
          </p:cNvPr>
          <p:cNvSpPr>
            <a:spLocks noGrp="1"/>
          </p:cNvSpPr>
          <p:nvPr>
            <p:ph type="title"/>
          </p:nvPr>
        </p:nvSpPr>
        <p:spPr/>
        <p:txBody>
          <a:bodyPr>
            <a:normAutofit fontScale="90000"/>
          </a:bodyPr>
          <a:lstStyle/>
          <a:p>
            <a:r>
              <a:rPr lang="en-US" dirty="0"/>
              <a:t> </a:t>
            </a:r>
            <a:r>
              <a:rPr lang="en-US" sz="3600" dirty="0"/>
              <a:t>Fourth-Compassionate Leader: </a:t>
            </a:r>
            <a:r>
              <a:rPr lang="en-US" altLang="en-US" sz="3600" dirty="0">
                <a:latin typeface="Arial" panose="020B0604020202020204" pitchFamily="34" charset="0"/>
              </a:rPr>
              <a:t>Such a leader is called a sympathetic leader. </a:t>
            </a:r>
            <a:r>
              <a:rPr lang="en-US" sz="3600" dirty="0"/>
              <a:t>They are the people's trust. </a:t>
            </a:r>
            <a:endParaRPr lang="en-GB" sz="3600" dirty="0"/>
          </a:p>
        </p:txBody>
      </p:sp>
      <p:graphicFrame>
        <p:nvGraphicFramePr>
          <p:cNvPr id="4" name="Content Placeholder 3">
            <a:extLst>
              <a:ext uri="{FF2B5EF4-FFF2-40B4-BE49-F238E27FC236}">
                <a16:creationId xmlns:a16="http://schemas.microsoft.com/office/drawing/2014/main" id="{BF56EA25-A702-4B2C-906F-C2040D1F06AE}"/>
              </a:ext>
            </a:extLst>
          </p:cNvPr>
          <p:cNvGraphicFramePr>
            <a:graphicFrameLocks noGrp="1"/>
          </p:cNvGraphicFramePr>
          <p:nvPr>
            <p:ph sz="half" idx="2"/>
          </p:nvPr>
        </p:nvGraphicFramePr>
        <p:xfrm>
          <a:off x="629841" y="2736056"/>
          <a:ext cx="3868342" cy="281940"/>
        </p:xfrm>
        <a:graphic>
          <a:graphicData uri="http://schemas.openxmlformats.org/drawingml/2006/table">
            <a:tbl>
              <a:tblPr/>
              <a:tblGrid>
                <a:gridCol w="1934171">
                  <a:extLst>
                    <a:ext uri="{9D8B030D-6E8A-4147-A177-3AD203B41FA5}">
                      <a16:colId xmlns:a16="http://schemas.microsoft.com/office/drawing/2014/main" val="2694098816"/>
                    </a:ext>
                  </a:extLst>
                </a:gridCol>
                <a:gridCol w="1934171">
                  <a:extLst>
                    <a:ext uri="{9D8B030D-6E8A-4147-A177-3AD203B41FA5}">
                      <a16:colId xmlns:a16="http://schemas.microsoft.com/office/drawing/2014/main" val="2269514448"/>
                    </a:ext>
                  </a:extLst>
                </a:gridCol>
              </a:tblGrid>
              <a:tr h="274320">
                <a:tc>
                  <a:txBody>
                    <a:bodyPr/>
                    <a:lstStyle/>
                    <a:p>
                      <a:endParaRPr lang="en-GB" sz="1400"/>
                    </a:p>
                  </a:txBody>
                  <a:tcPr marL="33638" marR="33638" marT="34290" marB="34290" anchor="ctr">
                    <a:lnL>
                      <a:noFill/>
                    </a:lnL>
                    <a:lnR>
                      <a:noFill/>
                    </a:lnR>
                    <a:lnT>
                      <a:noFill/>
                    </a:lnT>
                    <a:lnB>
                      <a:noFill/>
                    </a:lnB>
                  </a:tcPr>
                </a:tc>
                <a:tc>
                  <a:txBody>
                    <a:bodyPr/>
                    <a:lstStyle/>
                    <a:p>
                      <a:endParaRPr lang="en-GB" sz="1400" dirty="0"/>
                    </a:p>
                  </a:txBody>
                  <a:tcPr marL="33638" marR="33638" marT="34290" marB="34290" anchor="ctr">
                    <a:lnL>
                      <a:noFill/>
                    </a:lnL>
                    <a:lnR>
                      <a:noFill/>
                    </a:lnR>
                    <a:lnT>
                      <a:noFill/>
                    </a:lnT>
                    <a:lnB>
                      <a:noFill/>
                    </a:lnB>
                  </a:tcPr>
                </a:tc>
                <a:extLst>
                  <a:ext uri="{0D108BD9-81ED-4DB2-BD59-A6C34878D82A}">
                    <a16:rowId xmlns:a16="http://schemas.microsoft.com/office/drawing/2014/main" val="2569373897"/>
                  </a:ext>
                </a:extLst>
              </a:tr>
            </a:tbl>
          </a:graphicData>
        </a:graphic>
      </p:graphicFrame>
      <p:pic>
        <p:nvPicPr>
          <p:cNvPr id="9" name="Content Placeholder 8">
            <a:extLst>
              <a:ext uri="{FF2B5EF4-FFF2-40B4-BE49-F238E27FC236}">
                <a16:creationId xmlns:a16="http://schemas.microsoft.com/office/drawing/2014/main" id="{C67DC281-1954-445D-8A6E-C40BA96058FE}"/>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6265" y="2736056"/>
            <a:ext cx="7965831" cy="2763441"/>
          </a:xfrm>
        </p:spPr>
      </p:pic>
      <p:sp>
        <p:nvSpPr>
          <p:cNvPr id="5" name="Rectangle 1">
            <a:extLst>
              <a:ext uri="{FF2B5EF4-FFF2-40B4-BE49-F238E27FC236}">
                <a16:creationId xmlns:a16="http://schemas.microsoft.com/office/drawing/2014/main" id="{9EF65FFE-E148-4C9C-83ED-B02C2FD3E8F7}"/>
              </a:ext>
            </a:extLst>
          </p:cNvPr>
          <p:cNvSpPr>
            <a:spLocks noChangeArrowheads="1"/>
          </p:cNvSpPr>
          <p:nvPr/>
        </p:nvSpPr>
        <p:spPr bwMode="auto">
          <a:xfrm>
            <a:off x="628650" y="4460777"/>
            <a:ext cx="443070"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dirty="0">
                <a:latin typeface="Arial" panose="020B0604020202020204" pitchFamily="34" charset="0"/>
              </a:rPr>
              <a:t>. .</a:t>
            </a:r>
          </a:p>
          <a:p>
            <a:pPr defTabSz="685800" eaLnBrk="0" fontAlgn="base" hangingPunct="0">
              <a:spcBef>
                <a:spcPct val="0"/>
              </a:spcBef>
              <a:spcAft>
                <a:spcPct val="0"/>
              </a:spcAft>
            </a:pPr>
            <a:r>
              <a:rPr lang="en-US" altLang="en-US" sz="1350" dirty="0">
                <a:latin typeface="Arial" panose="020B0604020202020204" pitchFamily="34" charset="0"/>
              </a:rPr>
              <a:t> </a:t>
            </a:r>
            <a:r>
              <a:rPr lang="en-US" altLang="en-US" sz="1425" dirty="0">
                <a:latin typeface="Arial" panose="020B0604020202020204" pitchFamily="34" charset="0"/>
              </a:rPr>
              <a:t>     </a:t>
            </a:r>
            <a:endParaRPr lang="en-US" altLang="en-US" sz="1350" dirty="0">
              <a:latin typeface="Arial" panose="020B0604020202020204" pitchFamily="34" charset="0"/>
            </a:endParaRPr>
          </a:p>
        </p:txBody>
      </p:sp>
      <p:sp>
        <p:nvSpPr>
          <p:cNvPr id="10" name="TextBox 9">
            <a:extLst>
              <a:ext uri="{FF2B5EF4-FFF2-40B4-BE49-F238E27FC236}">
                <a16:creationId xmlns:a16="http://schemas.microsoft.com/office/drawing/2014/main" id="{26750AF8-C594-4165-A9DA-85EE8C2964D9}"/>
              </a:ext>
            </a:extLst>
          </p:cNvPr>
          <p:cNvSpPr txBox="1"/>
          <p:nvPr/>
        </p:nvSpPr>
        <p:spPr>
          <a:xfrm>
            <a:off x="886265" y="5499497"/>
            <a:ext cx="7965831" cy="196208"/>
          </a:xfrm>
          <a:prstGeom prst="rect">
            <a:avLst/>
          </a:prstGeom>
          <a:noFill/>
        </p:spPr>
        <p:txBody>
          <a:bodyPr wrap="square" rtlCol="0">
            <a:spAutoFit/>
          </a:bodyPr>
          <a:lstStyle/>
          <a:p>
            <a:r>
              <a:rPr lang="en-GB" sz="675">
                <a:hlinkClick r:id="rId3" tooltip="https://www.flickr.com/photos/shaabbiir/14071573361/"/>
              </a:rPr>
              <a:t>This Photo</a:t>
            </a:r>
            <a:r>
              <a:rPr lang="en-GB" sz="675"/>
              <a:t> by Unknown Author is licensed under </a:t>
            </a:r>
            <a:r>
              <a:rPr lang="en-GB" sz="675">
                <a:hlinkClick r:id="rId4" tooltip="https://creativecommons.org/licenses/by-nc-sa/3.0/"/>
              </a:rPr>
              <a:t>CC BY-SA-NC</a:t>
            </a:r>
            <a:endParaRPr lang="en-GB" sz="675"/>
          </a:p>
        </p:txBody>
      </p:sp>
    </p:spTree>
    <p:extLst>
      <p:ext uri="{BB962C8B-B14F-4D97-AF65-F5344CB8AC3E}">
        <p14:creationId xmlns:p14="http://schemas.microsoft.com/office/powerpoint/2010/main" val="94816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EB7B2B-D55E-4045-8B9E-B157304CEC46}"/>
              </a:ext>
            </a:extLst>
          </p:cNvPr>
          <p:cNvSpPr>
            <a:spLocks noGrp="1"/>
          </p:cNvSpPr>
          <p:nvPr>
            <p:ph idx="1"/>
          </p:nvPr>
        </p:nvSpPr>
        <p:spPr>
          <a:xfrm>
            <a:off x="628650" y="960377"/>
            <a:ext cx="7886700" cy="4781880"/>
          </a:xfrm>
        </p:spPr>
        <p:txBody>
          <a:bodyPr>
            <a:noAutofit/>
          </a:bodyPr>
          <a:lstStyle/>
          <a:p>
            <a:pPr marL="0" indent="0">
              <a:buNone/>
            </a:pPr>
            <a:r>
              <a:rPr lang="en-US" altLang="en-US" sz="6600" dirty="0">
                <a:latin typeface="Arial" panose="020B0604020202020204" pitchFamily="34" charset="0"/>
              </a:rPr>
              <a:t>We should be with such leadership and </a:t>
            </a:r>
            <a:r>
              <a:rPr lang="en-US" sz="6600" dirty="0"/>
              <a:t>We should be sympathetic leader.</a:t>
            </a:r>
            <a:endParaRPr lang="en-GB" sz="6600" dirty="0"/>
          </a:p>
        </p:txBody>
      </p:sp>
    </p:spTree>
    <p:extLst>
      <p:ext uri="{BB962C8B-B14F-4D97-AF65-F5344CB8AC3E}">
        <p14:creationId xmlns:p14="http://schemas.microsoft.com/office/powerpoint/2010/main" val="148138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2B0C-7FE2-4DE9-965A-4E584A29AEF8}"/>
              </a:ext>
            </a:extLst>
          </p:cNvPr>
          <p:cNvSpPr>
            <a:spLocks noGrp="1"/>
          </p:cNvSpPr>
          <p:nvPr>
            <p:ph type="title"/>
          </p:nvPr>
        </p:nvSpPr>
        <p:spPr>
          <a:xfrm>
            <a:off x="1" y="1131094"/>
            <a:ext cx="9010356" cy="3134055"/>
          </a:xfrm>
        </p:spPr>
        <p:txBody>
          <a:bodyPr>
            <a:normAutofit/>
          </a:bodyPr>
          <a:lstStyle/>
          <a:p>
            <a:r>
              <a:rPr lang="en-GB" sz="6600" dirty="0"/>
              <a:t>Ok viewers, No more today</a:t>
            </a:r>
            <a:r>
              <a:rPr lang="en-GB" dirty="0"/>
              <a:t>.</a:t>
            </a:r>
          </a:p>
        </p:txBody>
      </p:sp>
      <p:pic>
        <p:nvPicPr>
          <p:cNvPr id="5" name="Content Placeholder 4">
            <a:extLst>
              <a:ext uri="{FF2B5EF4-FFF2-40B4-BE49-F238E27FC236}">
                <a16:creationId xmlns:a16="http://schemas.microsoft.com/office/drawing/2014/main" id="{42D0D8C2-3359-4467-8549-B959BC48832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0844" y="3600451"/>
            <a:ext cx="8176846" cy="1889522"/>
          </a:xfrm>
        </p:spPr>
      </p:pic>
      <p:sp>
        <p:nvSpPr>
          <p:cNvPr id="6" name="TextBox 5">
            <a:extLst>
              <a:ext uri="{FF2B5EF4-FFF2-40B4-BE49-F238E27FC236}">
                <a16:creationId xmlns:a16="http://schemas.microsoft.com/office/drawing/2014/main" id="{C0FD26BA-9A95-4A2A-8481-A59815360C96}"/>
              </a:ext>
            </a:extLst>
          </p:cNvPr>
          <p:cNvSpPr txBox="1"/>
          <p:nvPr/>
        </p:nvSpPr>
        <p:spPr>
          <a:xfrm>
            <a:off x="590844" y="5489972"/>
            <a:ext cx="8176846" cy="196208"/>
          </a:xfrm>
          <a:prstGeom prst="rect">
            <a:avLst/>
          </a:prstGeom>
          <a:noFill/>
        </p:spPr>
        <p:txBody>
          <a:bodyPr wrap="square" rtlCol="0">
            <a:spAutoFit/>
          </a:bodyPr>
          <a:lstStyle/>
          <a:p>
            <a:r>
              <a:rPr lang="en-GB" sz="675">
                <a:hlinkClick r:id="rId3" tooltip="https://www.peoplematters.in/article/leadership/leading-without-authority-20668"/>
              </a:rPr>
              <a:t>This Photo</a:t>
            </a:r>
            <a:r>
              <a:rPr lang="en-GB" sz="675"/>
              <a:t> by Unknown Author is licensed under </a:t>
            </a:r>
            <a:r>
              <a:rPr lang="en-GB" sz="675">
                <a:hlinkClick r:id="rId4" tooltip="https://creativecommons.org/licenses/by-nc-sa/3.0/"/>
              </a:rPr>
              <a:t>CC BY-SA-NC</a:t>
            </a:r>
            <a:endParaRPr lang="en-GB" sz="675"/>
          </a:p>
        </p:txBody>
      </p:sp>
    </p:spTree>
    <p:extLst>
      <p:ext uri="{BB962C8B-B14F-4D97-AF65-F5344CB8AC3E}">
        <p14:creationId xmlns:p14="http://schemas.microsoft.com/office/powerpoint/2010/main" val="14185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DDF2-1031-4824-8F8E-946C00D3587A}"/>
              </a:ext>
            </a:extLst>
          </p:cNvPr>
          <p:cNvSpPr>
            <a:spLocks noGrp="1"/>
          </p:cNvSpPr>
          <p:nvPr>
            <p:ph type="title"/>
          </p:nvPr>
        </p:nvSpPr>
        <p:spPr>
          <a:xfrm>
            <a:off x="137161" y="1131093"/>
            <a:ext cx="8883747" cy="2965243"/>
          </a:xfrm>
        </p:spPr>
        <p:txBody>
          <a:bodyPr>
            <a:normAutofit/>
          </a:bodyPr>
          <a:lstStyle/>
          <a:p>
            <a:pPr algn="ctr"/>
            <a:r>
              <a:rPr lang="en-GB" sz="6600" dirty="0"/>
              <a:t>Thanks for watching.</a:t>
            </a:r>
            <a:br>
              <a:rPr lang="en-GB" dirty="0"/>
            </a:br>
            <a:endParaRPr lang="en-GB" dirty="0"/>
          </a:p>
        </p:txBody>
      </p:sp>
      <p:pic>
        <p:nvPicPr>
          <p:cNvPr id="8" name="Content Placeholder 7">
            <a:extLst>
              <a:ext uri="{FF2B5EF4-FFF2-40B4-BE49-F238E27FC236}">
                <a16:creationId xmlns:a16="http://schemas.microsoft.com/office/drawing/2014/main" id="{504430D0-A718-429D-A2EA-372E39C3390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8932" y="3157318"/>
            <a:ext cx="5940084" cy="2332655"/>
          </a:xfrm>
        </p:spPr>
      </p:pic>
      <p:sp>
        <p:nvSpPr>
          <p:cNvPr id="9" name="TextBox 8">
            <a:extLst>
              <a:ext uri="{FF2B5EF4-FFF2-40B4-BE49-F238E27FC236}">
                <a16:creationId xmlns:a16="http://schemas.microsoft.com/office/drawing/2014/main" id="{9A12FEE1-CD37-44DF-A65E-3470C70D333C}"/>
              </a:ext>
            </a:extLst>
          </p:cNvPr>
          <p:cNvSpPr txBox="1"/>
          <p:nvPr/>
        </p:nvSpPr>
        <p:spPr>
          <a:xfrm>
            <a:off x="1128932" y="5489972"/>
            <a:ext cx="5940084" cy="196208"/>
          </a:xfrm>
          <a:prstGeom prst="rect">
            <a:avLst/>
          </a:prstGeom>
          <a:noFill/>
        </p:spPr>
        <p:txBody>
          <a:bodyPr wrap="square" rtlCol="0">
            <a:spAutoFit/>
          </a:bodyPr>
          <a:lstStyle/>
          <a:p>
            <a:r>
              <a:rPr lang="en-GB" sz="675">
                <a:hlinkClick r:id="rId4" tooltip="http://nlife.ca/audio/colossians-pt3?mini=calendar%2F2018-05"/>
              </a:rPr>
              <a:t>This Photo</a:t>
            </a:r>
            <a:r>
              <a:rPr lang="en-GB" sz="675"/>
              <a:t> by Unknown Author is licensed under </a:t>
            </a:r>
            <a:r>
              <a:rPr lang="en-GB" sz="675">
                <a:hlinkClick r:id="rId5" tooltip="https://creativecommons.org/licenses/by-sa/3.0/"/>
              </a:rPr>
              <a:t>CC BY-SA</a:t>
            </a:r>
            <a:endParaRPr lang="en-GB" sz="675"/>
          </a:p>
        </p:txBody>
      </p:sp>
    </p:spTree>
    <p:extLst>
      <p:ext uri="{BB962C8B-B14F-4D97-AF65-F5344CB8AC3E}">
        <p14:creationId xmlns:p14="http://schemas.microsoft.com/office/powerpoint/2010/main" val="365140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solidFill>
            <a:schemeClr val="accent6">
              <a:lumMod val="60000"/>
              <a:lumOff val="40000"/>
            </a:schemeClr>
          </a:solidFill>
          <a:ln w="304800" cap="sq">
            <a:solidFill>
              <a:srgbClr val="0000FF"/>
            </a:solidFill>
            <a:prstDash val="sysDot"/>
            <a:round/>
          </a:ln>
          <a:effectLst>
            <a:innerShdw blurRad="1270000" dist="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752600"/>
            <a:ext cx="8153400" cy="3048000"/>
          </a:xfrm>
          <a:prstGeom prst="rect">
            <a:avLst/>
          </a:prstGeom>
          <a:blipFill dpi="0" rotWithShape="1">
            <a:blip r:embed="rId2">
              <a:extLst>
                <a:ext uri="{28A0092B-C50C-407E-A947-70E740481C1C}">
                  <a14:useLocalDpi xmlns:a14="http://schemas.microsoft.com/office/drawing/2010/main" val="0"/>
                </a:ext>
              </a:extLst>
            </a:blip>
            <a:srcRect/>
            <a:stretch>
              <a:fillRect t="-39323" b="-807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a.jpg"/>
          <p:cNvPicPr>
            <a:picLocks noChangeAspect="1"/>
          </p:cNvPicPr>
          <p:nvPr/>
        </p:nvPicPr>
        <p:blipFill>
          <a:blip r:embed="rId3"/>
          <a:stretch>
            <a:fillRect/>
          </a:stretch>
        </p:blipFill>
        <p:spPr>
          <a:xfrm>
            <a:off x="-25400" y="0"/>
            <a:ext cx="4724400" cy="6857999"/>
          </a:xfrm>
          <a:prstGeom prst="rect">
            <a:avLst/>
          </a:prstGeom>
        </p:spPr>
      </p:pic>
      <p:pic>
        <p:nvPicPr>
          <p:cNvPr id="8" name="Picture 7" descr="aa.jpg"/>
          <p:cNvPicPr>
            <a:picLocks noChangeAspect="1"/>
          </p:cNvPicPr>
          <p:nvPr/>
        </p:nvPicPr>
        <p:blipFill>
          <a:blip r:embed="rId3"/>
          <a:stretch>
            <a:fillRect/>
          </a:stretch>
        </p:blipFill>
        <p:spPr>
          <a:xfrm>
            <a:off x="4592782" y="6927"/>
            <a:ext cx="4800600" cy="6858000"/>
          </a:xfrm>
          <a:prstGeom prst="rect">
            <a:avLst/>
          </a:prstGeom>
        </p:spPr>
      </p:pic>
    </p:spTree>
    <p:extLst>
      <p:ext uri="{BB962C8B-B14F-4D97-AF65-F5344CB8AC3E}">
        <p14:creationId xmlns:p14="http://schemas.microsoft.com/office/powerpoint/2010/main" val="3366718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3" fill="hold" grpId="0" nodeType="clickEffect">
                                  <p:stCondLst>
                                    <p:cond delay="0"/>
                                  </p:stCondLst>
                                  <p:childTnLst>
                                    <p:anim calcmode="lin" valueType="num">
                                      <p:cBhvr additive="base">
                                        <p:cTn id="11" dur="4750"/>
                                        <p:tgtEl>
                                          <p:spTgt spid="2"/>
                                        </p:tgtEl>
                                        <p:attrNameLst>
                                          <p:attrName>ppt_x</p:attrName>
                                        </p:attrNameLst>
                                      </p:cBhvr>
                                      <p:tavLst>
                                        <p:tav tm="0">
                                          <p:val>
                                            <p:strVal val="ppt_x"/>
                                          </p:val>
                                        </p:tav>
                                        <p:tav tm="100000">
                                          <p:val>
                                            <p:strVal val="1+ppt_w/2"/>
                                          </p:val>
                                        </p:tav>
                                      </p:tavLst>
                                    </p:anim>
                                    <p:anim calcmode="lin" valueType="num">
                                      <p:cBhvr additive="base">
                                        <p:cTn id="12" dur="4750"/>
                                        <p:tgtEl>
                                          <p:spTgt spid="2"/>
                                        </p:tgtEl>
                                        <p:attrNameLst>
                                          <p:attrName>ppt_y</p:attrName>
                                        </p:attrNameLst>
                                      </p:cBhvr>
                                      <p:tavLst>
                                        <p:tav tm="0">
                                          <p:val>
                                            <p:strVal val="ppt_y"/>
                                          </p:val>
                                        </p:tav>
                                        <p:tav tm="100000">
                                          <p:val>
                                            <p:strVal val="0-ppt_h/2"/>
                                          </p:val>
                                        </p:tav>
                                      </p:tavLst>
                                    </p:anim>
                                    <p:set>
                                      <p:cBhvr>
                                        <p:cTn id="13" dur="1" fill="hold">
                                          <p:stCondLst>
                                            <p:cond delay="474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1+#ppt_w/2"/>
                                          </p:val>
                                        </p:tav>
                                        <p:tav tm="100000">
                                          <p:val>
                                            <p:strVal val="#ppt_x"/>
                                          </p:val>
                                        </p:tav>
                                      </p:tavLst>
                                    </p:anim>
                                    <p:anim calcmode="lin" valueType="num">
                                      <p:cBhvr additive="base">
                                        <p:cTn id="23"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9F4F0-0C10-4C74-9516-8A8AD58243D8}"/>
              </a:ext>
            </a:extLst>
          </p:cNvPr>
          <p:cNvSpPr>
            <a:spLocks noGrp="1"/>
          </p:cNvSpPr>
          <p:nvPr>
            <p:ph idx="1"/>
          </p:nvPr>
        </p:nvSpPr>
        <p:spPr>
          <a:xfrm>
            <a:off x="316524" y="1342585"/>
            <a:ext cx="8598877" cy="4357468"/>
          </a:xfrm>
        </p:spPr>
        <p:txBody>
          <a:bodyPr>
            <a:normAutofit lnSpcReduction="10000"/>
          </a:bodyPr>
          <a:lstStyle/>
          <a:p>
            <a:pPr marL="0" indent="0">
              <a:buNone/>
            </a:pPr>
            <a:r>
              <a:rPr lang="en-GB" sz="3600" b="1" dirty="0" err="1">
                <a:latin typeface="Calibri" panose="020F0502020204030204" pitchFamily="34" charset="0"/>
                <a:ea typeface="Calibri" panose="020F0502020204030204" pitchFamily="34" charset="0"/>
                <a:cs typeface="Times New Roman" panose="02020603050405020304" pitchFamily="18" charset="0"/>
              </a:rPr>
              <a:t>Assalamu</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b="1" dirty="0" err="1">
                <a:latin typeface="Calibri" panose="020F0502020204030204" pitchFamily="34" charset="0"/>
                <a:ea typeface="Calibri" panose="020F0502020204030204" pitchFamily="34" charset="0"/>
                <a:cs typeface="Times New Roman" panose="02020603050405020304" pitchFamily="18" charset="0"/>
              </a:rPr>
              <a:t>Alaikom</a:t>
            </a:r>
            <a:r>
              <a:rPr lang="en-GB" sz="3600" b="1" dirty="0">
                <a:latin typeface="Calibri" panose="020F0502020204030204" pitchFamily="34" charset="0"/>
                <a:ea typeface="Calibri" panose="020F0502020204030204" pitchFamily="34" charset="0"/>
                <a:cs typeface="Times New Roman" panose="02020603050405020304" pitchFamily="18" charset="0"/>
              </a:rPr>
              <a:t>.</a:t>
            </a:r>
            <a:br>
              <a:rPr lang="en-GB" sz="3600" b="1" dirty="0">
                <a:latin typeface="Calibri" panose="020F0502020204030204" pitchFamily="34" charset="0"/>
                <a:ea typeface="Calibri" panose="020F0502020204030204" pitchFamily="34" charset="0"/>
                <a:cs typeface="Times New Roman" panose="02020603050405020304" pitchFamily="18" charset="0"/>
              </a:rPr>
            </a:br>
            <a:r>
              <a:rPr lang="en-GB" sz="3600" b="1" dirty="0">
                <a:latin typeface="Calibri" panose="020F0502020204030204" pitchFamily="34" charset="0"/>
                <a:ea typeface="Calibri" panose="020F0502020204030204" pitchFamily="34" charset="0"/>
                <a:cs typeface="Times New Roman" panose="02020603050405020304" pitchFamily="18" charset="0"/>
              </a:rPr>
              <a:t>This is Nuruddin</a:t>
            </a:r>
            <a:br>
              <a:rPr lang="en-GB" sz="3600" b="1" dirty="0">
                <a:latin typeface="Calibri" panose="020F0502020204030204" pitchFamily="34" charset="0"/>
                <a:ea typeface="Calibri" panose="020F0502020204030204" pitchFamily="34" charset="0"/>
                <a:cs typeface="Times New Roman" panose="02020603050405020304" pitchFamily="18" charset="0"/>
              </a:rPr>
            </a:br>
            <a:r>
              <a:rPr lang="en-GB" sz="3600" b="1" dirty="0">
                <a:latin typeface="Calibri" panose="020F0502020204030204" pitchFamily="34" charset="0"/>
                <a:ea typeface="Calibri" panose="020F0502020204030204" pitchFamily="34" charset="0"/>
                <a:cs typeface="Times New Roman" panose="02020603050405020304" pitchFamily="18" charset="0"/>
              </a:rPr>
              <a:t>Assistant Teacher, </a:t>
            </a:r>
            <a:r>
              <a:rPr lang="en-GB" sz="3600" b="1" dirty="0" err="1">
                <a:latin typeface="Calibri" panose="020F0502020204030204" pitchFamily="34" charset="0"/>
                <a:ea typeface="Calibri" panose="020F0502020204030204" pitchFamily="34" charset="0"/>
                <a:cs typeface="Times New Roman" panose="02020603050405020304" pitchFamily="18" charset="0"/>
              </a:rPr>
              <a:t>Kasirgathi</a:t>
            </a:r>
            <a:r>
              <a:rPr lang="en-GB" sz="3600" b="1" dirty="0">
                <a:latin typeface="Calibri" panose="020F0502020204030204" pitchFamily="34" charset="0"/>
                <a:ea typeface="Calibri" panose="020F0502020204030204" pitchFamily="34" charset="0"/>
                <a:cs typeface="Times New Roman" panose="02020603050405020304" pitchFamily="18" charset="0"/>
              </a:rPr>
              <a:t> Government Primary School, </a:t>
            </a:r>
            <a:r>
              <a:rPr lang="en-GB" sz="3600" b="1" dirty="0" err="1">
                <a:latin typeface="Calibri" panose="020F0502020204030204" pitchFamily="34" charset="0"/>
                <a:ea typeface="Calibri" panose="020F0502020204030204" pitchFamily="34" charset="0"/>
                <a:cs typeface="Times New Roman" panose="02020603050405020304" pitchFamily="18" charset="0"/>
              </a:rPr>
              <a:t>Biswambarpur</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b="1" dirty="0" err="1">
                <a:latin typeface="Calibri" panose="020F0502020204030204" pitchFamily="34" charset="0"/>
                <a:ea typeface="Calibri" panose="020F0502020204030204" pitchFamily="34" charset="0"/>
                <a:cs typeface="Times New Roman" panose="02020603050405020304" pitchFamily="18" charset="0"/>
              </a:rPr>
              <a:t>Sunamganj</a:t>
            </a:r>
            <a:r>
              <a:rPr lang="en-GB" sz="3600" b="1" dirty="0">
                <a:latin typeface="Calibri" panose="020F0502020204030204" pitchFamily="34" charset="0"/>
                <a:ea typeface="Calibri" panose="020F0502020204030204" pitchFamily="34" charset="0"/>
                <a:cs typeface="Times New Roman" panose="02020603050405020304" pitchFamily="18" charset="0"/>
              </a:rPr>
              <a:t>.</a:t>
            </a:r>
            <a:br>
              <a:rPr lang="en-GB" sz="3600" b="1" dirty="0">
                <a:latin typeface="Calibri" panose="020F0502020204030204" pitchFamily="34" charset="0"/>
                <a:ea typeface="Calibri" panose="020F0502020204030204" pitchFamily="34" charset="0"/>
                <a:cs typeface="Times New Roman" panose="02020603050405020304" pitchFamily="18" charset="0"/>
              </a:rPr>
            </a:br>
            <a:r>
              <a:rPr lang="en-GB" sz="3600" b="1" dirty="0">
                <a:latin typeface="Calibri" panose="020F0502020204030204" pitchFamily="34" charset="0"/>
                <a:ea typeface="Calibri" panose="020F0502020204030204" pitchFamily="34" charset="0"/>
                <a:cs typeface="Times New Roman" panose="02020603050405020304" pitchFamily="18" charset="0"/>
              </a:rPr>
              <a:t>Hello every one.</a:t>
            </a:r>
            <a:br>
              <a:rPr lang="en-GB" sz="3600" b="1" dirty="0">
                <a:latin typeface="Calibri" panose="020F0502020204030204" pitchFamily="34" charset="0"/>
                <a:ea typeface="Calibri" panose="020F0502020204030204" pitchFamily="34" charset="0"/>
                <a:cs typeface="Times New Roman" panose="02020603050405020304" pitchFamily="18" charset="0"/>
              </a:rPr>
            </a:br>
            <a:r>
              <a:rPr lang="en-GB" sz="3600" b="1" dirty="0">
                <a:latin typeface="Calibri" panose="020F0502020204030204" pitchFamily="34" charset="0"/>
                <a:ea typeface="Calibri" panose="020F0502020204030204" pitchFamily="34" charset="0"/>
                <a:cs typeface="Times New Roman" panose="02020603050405020304" pitchFamily="18" charset="0"/>
              </a:rPr>
              <a:t>How are you? </a:t>
            </a:r>
            <a:br>
              <a:rPr lang="en-GB" sz="3600" b="1" dirty="0">
                <a:latin typeface="Calibri" panose="020F0502020204030204" pitchFamily="34" charset="0"/>
                <a:ea typeface="Calibri" panose="020F0502020204030204" pitchFamily="34" charset="0"/>
                <a:cs typeface="Times New Roman" panose="02020603050405020304" pitchFamily="18" charset="0"/>
              </a:rPr>
            </a:br>
            <a:r>
              <a:rPr lang="en-GB" sz="3600" b="1" dirty="0">
                <a:latin typeface="Calibri" panose="020F0502020204030204" pitchFamily="34" charset="0"/>
                <a:ea typeface="Calibri" panose="020F0502020204030204" pitchFamily="34" charset="0"/>
                <a:cs typeface="Times New Roman" panose="02020603050405020304" pitchFamily="18" charset="0"/>
              </a:rPr>
              <a:t>I think that all are fine by the grace of almighty Allah. I am also fine.</a:t>
            </a:r>
            <a:endParaRPr lang="en-GB" sz="3600" dirty="0"/>
          </a:p>
          <a:p>
            <a:endParaRPr lang="en-GB" dirty="0"/>
          </a:p>
        </p:txBody>
      </p:sp>
    </p:spTree>
    <p:extLst>
      <p:ext uri="{BB962C8B-B14F-4D97-AF65-F5344CB8AC3E}">
        <p14:creationId xmlns:p14="http://schemas.microsoft.com/office/powerpoint/2010/main" val="174641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DC79-5F5B-4A54-8E52-497A743F1098}"/>
              </a:ext>
            </a:extLst>
          </p:cNvPr>
          <p:cNvSpPr>
            <a:spLocks noGrp="1"/>
          </p:cNvSpPr>
          <p:nvPr>
            <p:ph type="title"/>
          </p:nvPr>
        </p:nvSpPr>
        <p:spPr>
          <a:xfrm>
            <a:off x="0" y="857251"/>
            <a:ext cx="9144000" cy="3028071"/>
          </a:xfrm>
        </p:spPr>
        <p:txBody>
          <a:bodyPr>
            <a:noAutofit/>
          </a:bodyPr>
          <a:lstStyle/>
          <a:p>
            <a:r>
              <a:rPr lang="en-GB" sz="4500" b="1" dirty="0">
                <a:latin typeface="Calibri" panose="020F0502020204030204" pitchFamily="34" charset="0"/>
                <a:ea typeface="Calibri" panose="020F0502020204030204" pitchFamily="34" charset="0"/>
                <a:cs typeface="Times New Roman" panose="02020603050405020304" pitchFamily="18" charset="0"/>
              </a:rPr>
              <a:t>Today I would like to discuss a interesting topic.  This is called “Leadership”</a:t>
            </a:r>
            <a:endParaRPr lang="en-GB" sz="4500" dirty="0"/>
          </a:p>
        </p:txBody>
      </p:sp>
      <p:pic>
        <p:nvPicPr>
          <p:cNvPr id="9" name="Content Placeholder 8">
            <a:extLst>
              <a:ext uri="{FF2B5EF4-FFF2-40B4-BE49-F238E27FC236}">
                <a16:creationId xmlns:a16="http://schemas.microsoft.com/office/drawing/2014/main" id="{BEB9E909-71A3-4EFF-8108-755DFED10B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3733800"/>
            <a:ext cx="1885950" cy="1364456"/>
          </a:xfrm>
        </p:spPr>
      </p:pic>
    </p:spTree>
    <p:extLst>
      <p:ext uri="{BB962C8B-B14F-4D97-AF65-F5344CB8AC3E}">
        <p14:creationId xmlns:p14="http://schemas.microsoft.com/office/powerpoint/2010/main" val="349298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F591-EE16-47DA-BB2A-F9905E02398A}"/>
              </a:ext>
            </a:extLst>
          </p:cNvPr>
          <p:cNvSpPr>
            <a:spLocks noGrp="1"/>
          </p:cNvSpPr>
          <p:nvPr>
            <p:ph type="title"/>
          </p:nvPr>
        </p:nvSpPr>
        <p:spPr>
          <a:xfrm>
            <a:off x="73856" y="1131094"/>
            <a:ext cx="8904849" cy="3239562"/>
          </a:xfrm>
        </p:spPr>
        <p:txBody>
          <a:bodyPr>
            <a:normAutofit fontScale="90000"/>
          </a:bodyPr>
          <a:lstStyle/>
          <a:p>
            <a:r>
              <a:rPr lang="en-US" sz="6000" dirty="0"/>
              <a:t>Leadership is hidden in people like the tiny seeds of a Banyan tree.</a:t>
            </a:r>
            <a:br>
              <a:rPr lang="en-US" dirty="0"/>
            </a:br>
            <a:endParaRPr lang="en-GB" dirty="0"/>
          </a:p>
        </p:txBody>
      </p:sp>
      <p:pic>
        <p:nvPicPr>
          <p:cNvPr id="5" name="Content Placeholder 4">
            <a:extLst>
              <a:ext uri="{FF2B5EF4-FFF2-40B4-BE49-F238E27FC236}">
                <a16:creationId xmlns:a16="http://schemas.microsoft.com/office/drawing/2014/main" id="{73243AD8-243C-491B-B68D-1C208E76921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748161"/>
            <a:ext cx="9144000" cy="2252589"/>
          </a:xfrm>
        </p:spPr>
      </p:pic>
    </p:spTree>
    <p:extLst>
      <p:ext uri="{BB962C8B-B14F-4D97-AF65-F5344CB8AC3E}">
        <p14:creationId xmlns:p14="http://schemas.microsoft.com/office/powerpoint/2010/main" val="232790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06B6915-0707-47D0-A0DA-E743365C71E1}"/>
              </a:ext>
            </a:extLst>
          </p:cNvPr>
          <p:cNvSpPr>
            <a:spLocks noGrp="1"/>
          </p:cNvSpPr>
          <p:nvPr>
            <p:ph type="title"/>
          </p:nvPr>
        </p:nvSpPr>
        <p:spPr>
          <a:xfrm>
            <a:off x="0" y="957482"/>
            <a:ext cx="9144000" cy="1978269"/>
          </a:xfrm>
        </p:spPr>
        <p:txBody>
          <a:bodyPr>
            <a:normAutofit fontScale="90000"/>
          </a:bodyPr>
          <a:lstStyle/>
          <a:p>
            <a:r>
              <a:rPr lang="en-US" dirty="0"/>
              <a:t>We each play a role as a leader.  At home, outside, at work, somewhere we are all leaders.    He is the leader who has the responsibility to lead a person in any task.  The head of government is the leader of all.  We are all leaders in one way or another. </a:t>
            </a:r>
            <a:endParaRPr lang="en-GB" dirty="0"/>
          </a:p>
        </p:txBody>
      </p:sp>
      <p:graphicFrame>
        <p:nvGraphicFramePr>
          <p:cNvPr id="4" name="Content Placeholder 3">
            <a:extLst>
              <a:ext uri="{FF2B5EF4-FFF2-40B4-BE49-F238E27FC236}">
                <a16:creationId xmlns:a16="http://schemas.microsoft.com/office/drawing/2014/main" id="{3E5B3436-546C-46E2-8B83-9A18E586AEBD}"/>
              </a:ext>
            </a:extLst>
          </p:cNvPr>
          <p:cNvGraphicFramePr>
            <a:graphicFrameLocks noGrp="1"/>
          </p:cNvGraphicFramePr>
          <p:nvPr>
            <p:ph sz="half" idx="1"/>
            <p:extLst/>
          </p:nvPr>
        </p:nvGraphicFramePr>
        <p:xfrm>
          <a:off x="628650" y="2226469"/>
          <a:ext cx="3886040" cy="2141807"/>
        </p:xfrm>
        <a:graphic>
          <a:graphicData uri="http://schemas.openxmlformats.org/drawingml/2006/table">
            <a:tbl>
              <a:tblPr/>
              <a:tblGrid>
                <a:gridCol w="1943020">
                  <a:extLst>
                    <a:ext uri="{9D8B030D-6E8A-4147-A177-3AD203B41FA5}">
                      <a16:colId xmlns:a16="http://schemas.microsoft.com/office/drawing/2014/main" val="4044773742"/>
                    </a:ext>
                  </a:extLst>
                </a:gridCol>
                <a:gridCol w="1943020">
                  <a:extLst>
                    <a:ext uri="{9D8B030D-6E8A-4147-A177-3AD203B41FA5}">
                      <a16:colId xmlns:a16="http://schemas.microsoft.com/office/drawing/2014/main" val="1918279171"/>
                    </a:ext>
                  </a:extLst>
                </a:gridCol>
              </a:tblGrid>
              <a:tr h="2141807">
                <a:tc>
                  <a:txBody>
                    <a:bodyPr/>
                    <a:lstStyle/>
                    <a:p>
                      <a:endParaRPr lang="en-GB" sz="1400" dirty="0"/>
                    </a:p>
                  </a:txBody>
                  <a:tcPr marL="30071" marR="30071" marT="34290" marB="34290" anchor="ctr">
                    <a:lnL>
                      <a:noFill/>
                    </a:lnL>
                    <a:lnR>
                      <a:noFill/>
                    </a:lnR>
                    <a:lnT>
                      <a:noFill/>
                    </a:lnT>
                    <a:lnB>
                      <a:noFill/>
                    </a:lnB>
                  </a:tcPr>
                </a:tc>
                <a:tc>
                  <a:txBody>
                    <a:bodyPr/>
                    <a:lstStyle/>
                    <a:p>
                      <a:endParaRPr lang="en-GB" sz="1400" dirty="0"/>
                    </a:p>
                  </a:txBody>
                  <a:tcPr marL="30071" marR="30071" marT="34290" marB="34290" anchor="ctr">
                    <a:lnL>
                      <a:noFill/>
                    </a:lnL>
                    <a:lnR>
                      <a:noFill/>
                    </a:lnR>
                    <a:lnT>
                      <a:noFill/>
                    </a:lnT>
                    <a:lnB>
                      <a:noFill/>
                    </a:lnB>
                  </a:tcPr>
                </a:tc>
                <a:extLst>
                  <a:ext uri="{0D108BD9-81ED-4DB2-BD59-A6C34878D82A}">
                    <a16:rowId xmlns:a16="http://schemas.microsoft.com/office/drawing/2014/main" val="639960658"/>
                  </a:ext>
                </a:extLst>
              </a:tr>
            </a:tbl>
          </a:graphicData>
        </a:graphic>
      </p:graphicFrame>
      <p:pic>
        <p:nvPicPr>
          <p:cNvPr id="9" name="Content Placeholder 8">
            <a:extLst>
              <a:ext uri="{FF2B5EF4-FFF2-40B4-BE49-F238E27FC236}">
                <a16:creationId xmlns:a16="http://schemas.microsoft.com/office/drawing/2014/main" id="{56F4A5BC-4E53-4D1B-A952-BA9CF2D2D8D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75297" y="3426619"/>
            <a:ext cx="4393406" cy="2235994"/>
          </a:xfrm>
        </p:spPr>
      </p:pic>
      <p:sp>
        <p:nvSpPr>
          <p:cNvPr id="10" name="TextBox 9">
            <a:extLst>
              <a:ext uri="{FF2B5EF4-FFF2-40B4-BE49-F238E27FC236}">
                <a16:creationId xmlns:a16="http://schemas.microsoft.com/office/drawing/2014/main" id="{FDA08A20-2AA2-4A83-81F7-61C0BBEC3146}"/>
              </a:ext>
            </a:extLst>
          </p:cNvPr>
          <p:cNvSpPr txBox="1"/>
          <p:nvPr/>
        </p:nvSpPr>
        <p:spPr>
          <a:xfrm>
            <a:off x="2375297" y="5662613"/>
            <a:ext cx="4393406" cy="196208"/>
          </a:xfrm>
          <a:prstGeom prst="rect">
            <a:avLst/>
          </a:prstGeom>
          <a:noFill/>
        </p:spPr>
        <p:txBody>
          <a:bodyPr wrap="square" rtlCol="0">
            <a:spAutoFit/>
          </a:bodyPr>
          <a:lstStyle/>
          <a:p>
            <a:r>
              <a:rPr lang="en-GB" sz="675">
                <a:hlinkClick r:id="rId3" tooltip="http://bytheirstrangefruit.blogspot.com/2012_07_01_archive.html"/>
              </a:rPr>
              <a:t>This Photo</a:t>
            </a:r>
            <a:r>
              <a:rPr lang="en-GB" sz="675"/>
              <a:t> by Unknown Author is licensed under </a:t>
            </a:r>
            <a:r>
              <a:rPr lang="en-GB" sz="675">
                <a:hlinkClick r:id="rId4" tooltip="https://creativecommons.org/licenses/by-nc-nd/3.0/"/>
              </a:rPr>
              <a:t>CC BY-NC-ND</a:t>
            </a:r>
            <a:endParaRPr lang="en-GB" sz="675"/>
          </a:p>
        </p:txBody>
      </p:sp>
    </p:spTree>
    <p:extLst>
      <p:ext uri="{BB962C8B-B14F-4D97-AF65-F5344CB8AC3E}">
        <p14:creationId xmlns:p14="http://schemas.microsoft.com/office/powerpoint/2010/main" val="424697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B5E6-DAB9-4C69-94D3-0FF8DDE08601}"/>
              </a:ext>
            </a:extLst>
          </p:cNvPr>
          <p:cNvSpPr>
            <a:spLocks noGrp="1"/>
          </p:cNvSpPr>
          <p:nvPr>
            <p:ph type="title"/>
          </p:nvPr>
        </p:nvSpPr>
        <p:spPr>
          <a:xfrm>
            <a:off x="0" y="857250"/>
            <a:ext cx="9144000" cy="2025748"/>
          </a:xfrm>
        </p:spPr>
        <p:txBody>
          <a:bodyPr>
            <a:normAutofit fontScale="90000"/>
          </a:bodyPr>
          <a:lstStyle/>
          <a:p>
            <a:r>
              <a:rPr lang="en-US" dirty="0"/>
              <a:t>The head of such institutions is the academic leader.  The doctor is the leader of the hospital’s nurses.  The head of the family is the family leader.  </a:t>
            </a:r>
            <a:r>
              <a:rPr lang="en-US" dirty="0" err="1"/>
              <a:t>Upazila</a:t>
            </a:r>
            <a:r>
              <a:rPr lang="en-US" dirty="0"/>
              <a:t> or district executive is the administrative leader of the concerned </a:t>
            </a:r>
            <a:r>
              <a:rPr lang="en-US" dirty="0" err="1"/>
              <a:t>upazila</a:t>
            </a:r>
            <a:r>
              <a:rPr lang="en-US" dirty="0"/>
              <a:t> or district.</a:t>
            </a:r>
            <a:endParaRPr lang="en-GB" dirty="0"/>
          </a:p>
        </p:txBody>
      </p:sp>
      <p:pic>
        <p:nvPicPr>
          <p:cNvPr id="6" name="Content Placeholder 5">
            <a:extLst>
              <a:ext uri="{FF2B5EF4-FFF2-40B4-BE49-F238E27FC236}">
                <a16:creationId xmlns:a16="http://schemas.microsoft.com/office/drawing/2014/main" id="{4C36C842-8DEA-4FAC-85BD-C8E05F88610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957" y="2882503"/>
            <a:ext cx="9049043" cy="2986088"/>
          </a:xfrm>
        </p:spPr>
      </p:pic>
      <p:sp>
        <p:nvSpPr>
          <p:cNvPr id="7" name="TextBox 6">
            <a:extLst>
              <a:ext uri="{FF2B5EF4-FFF2-40B4-BE49-F238E27FC236}">
                <a16:creationId xmlns:a16="http://schemas.microsoft.com/office/drawing/2014/main" id="{5107F2AF-C8FD-4FEC-BF47-7C25F6638CB9}"/>
              </a:ext>
            </a:extLst>
          </p:cNvPr>
          <p:cNvSpPr txBox="1"/>
          <p:nvPr/>
        </p:nvSpPr>
        <p:spPr>
          <a:xfrm>
            <a:off x="94957" y="5868591"/>
            <a:ext cx="9049043" cy="196208"/>
          </a:xfrm>
          <a:prstGeom prst="rect">
            <a:avLst/>
          </a:prstGeom>
          <a:noFill/>
        </p:spPr>
        <p:txBody>
          <a:bodyPr wrap="square" rtlCol="0">
            <a:spAutoFit/>
          </a:bodyPr>
          <a:lstStyle/>
          <a:p>
            <a:r>
              <a:rPr lang="en-GB" sz="675">
                <a:hlinkClick r:id="rId3" tooltip="https://www.flickr.com/photos/maysbusinessschool/4477161160/"/>
              </a:rPr>
              <a:t>This Photo</a:t>
            </a:r>
            <a:r>
              <a:rPr lang="en-GB" sz="675"/>
              <a:t> by Unknown Author is licensed under </a:t>
            </a:r>
            <a:r>
              <a:rPr lang="en-GB" sz="675">
                <a:hlinkClick r:id="rId4" tooltip="https://creativecommons.org/licenses/by-nc-nd/3.0/"/>
              </a:rPr>
              <a:t>CC BY-NC-ND</a:t>
            </a:r>
            <a:endParaRPr lang="en-GB" sz="675"/>
          </a:p>
        </p:txBody>
      </p:sp>
    </p:spTree>
    <p:extLst>
      <p:ext uri="{BB962C8B-B14F-4D97-AF65-F5344CB8AC3E}">
        <p14:creationId xmlns:p14="http://schemas.microsoft.com/office/powerpoint/2010/main" val="362361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0631-F580-4F79-AB4F-08F2D1C1DE8E}"/>
              </a:ext>
            </a:extLst>
          </p:cNvPr>
          <p:cNvSpPr>
            <a:spLocks noGrp="1"/>
          </p:cNvSpPr>
          <p:nvPr>
            <p:ph type="title"/>
          </p:nvPr>
        </p:nvSpPr>
        <p:spPr>
          <a:xfrm>
            <a:off x="628650" y="1131094"/>
            <a:ext cx="8392258" cy="4062523"/>
          </a:xfrm>
        </p:spPr>
        <p:txBody>
          <a:bodyPr>
            <a:normAutofit fontScale="90000"/>
          </a:bodyPr>
          <a:lstStyle/>
          <a:p>
            <a:r>
              <a:rPr lang="en-US" dirty="0"/>
              <a:t>Leadership and loyalty from the beginning of earth.  God created man with superiority in knowledge.  Man is the leader of all creation for the sake of knowledge.  Therefore, Allah commanded </a:t>
            </a:r>
            <a:r>
              <a:rPr lang="en-US" dirty="0" err="1"/>
              <a:t>Soytan</a:t>
            </a:r>
            <a:r>
              <a:rPr lang="en-US" dirty="0"/>
              <a:t>, the leader of the jinn and angels at that time, to obey the people.  When </a:t>
            </a:r>
            <a:r>
              <a:rPr lang="en-US" dirty="0" err="1"/>
              <a:t>Soytan</a:t>
            </a:r>
            <a:r>
              <a:rPr lang="en-US" dirty="0"/>
              <a:t> denies this, he is expelled from the leadership of his jurisdiction. </a:t>
            </a:r>
            <a:endParaRPr lang="en-GB" dirty="0"/>
          </a:p>
        </p:txBody>
      </p:sp>
    </p:spTree>
    <p:extLst>
      <p:ext uri="{BB962C8B-B14F-4D97-AF65-F5344CB8AC3E}">
        <p14:creationId xmlns:p14="http://schemas.microsoft.com/office/powerpoint/2010/main" val="311694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BB70-911E-4DDC-9015-04242448546E}"/>
              </a:ext>
            </a:extLst>
          </p:cNvPr>
          <p:cNvSpPr>
            <a:spLocks noGrp="1"/>
          </p:cNvSpPr>
          <p:nvPr>
            <p:ph type="title"/>
          </p:nvPr>
        </p:nvSpPr>
        <p:spPr>
          <a:xfrm>
            <a:off x="628650" y="1131094"/>
            <a:ext cx="7833067" cy="3935913"/>
          </a:xfrm>
        </p:spPr>
        <p:txBody>
          <a:bodyPr>
            <a:normAutofit fontScale="90000"/>
          </a:bodyPr>
          <a:lstStyle/>
          <a:p>
            <a:r>
              <a:rPr lang="en-US" dirty="0"/>
              <a:t> Man is leading the universe as a representative of the Creator.  </a:t>
            </a:r>
            <a:r>
              <a:rPr lang="en-US" dirty="0" err="1"/>
              <a:t>Soytan</a:t>
            </a:r>
            <a:r>
              <a:rPr lang="en-US" dirty="0"/>
              <a:t> is engaged in anti-humanitarian leadership as anti-human.  Every human being is obeying someone in one way or another, for some reason or another.  But the question is what kind of leader we are. There are four types of leadership according to the basis and type of that leadership and loyalty.</a:t>
            </a:r>
            <a:endParaRPr lang="en-GB" dirty="0"/>
          </a:p>
        </p:txBody>
      </p:sp>
    </p:spTree>
    <p:extLst>
      <p:ext uri="{BB962C8B-B14F-4D97-AF65-F5344CB8AC3E}">
        <p14:creationId xmlns:p14="http://schemas.microsoft.com/office/powerpoint/2010/main" val="217720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2FC4-A99A-40D4-9904-95F6E060C0F6}"/>
              </a:ext>
            </a:extLst>
          </p:cNvPr>
          <p:cNvSpPr>
            <a:spLocks noGrp="1"/>
          </p:cNvSpPr>
          <p:nvPr>
            <p:ph type="title"/>
          </p:nvPr>
        </p:nvSpPr>
        <p:spPr>
          <a:xfrm>
            <a:off x="73855" y="1131095"/>
            <a:ext cx="8968154" cy="1488134"/>
          </a:xfrm>
        </p:spPr>
        <p:txBody>
          <a:bodyPr>
            <a:normAutofit fontScale="90000"/>
          </a:bodyPr>
          <a:lstStyle/>
          <a:p>
            <a:r>
              <a:rPr lang="en-US" sz="7200" dirty="0"/>
              <a:t>There are Four types of leaders.</a:t>
            </a:r>
            <a:endParaRPr lang="en-GB" sz="7200" dirty="0"/>
          </a:p>
        </p:txBody>
      </p:sp>
      <p:pic>
        <p:nvPicPr>
          <p:cNvPr id="5" name="Content Placeholder 4">
            <a:extLst>
              <a:ext uri="{FF2B5EF4-FFF2-40B4-BE49-F238E27FC236}">
                <a16:creationId xmlns:a16="http://schemas.microsoft.com/office/drawing/2014/main" id="{826EB4B8-8C8B-458B-9148-0E3E3A5BE18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0464" y="3009607"/>
            <a:ext cx="8841545" cy="2991143"/>
          </a:xfrm>
        </p:spPr>
      </p:pic>
    </p:spTree>
    <p:extLst>
      <p:ext uri="{BB962C8B-B14F-4D97-AF65-F5344CB8AC3E}">
        <p14:creationId xmlns:p14="http://schemas.microsoft.com/office/powerpoint/2010/main" val="2837618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208</Words>
  <Application>Microsoft Office PowerPoint</Application>
  <PresentationFormat>On-screen Show (4:3)</PresentationFormat>
  <Paragraphs>26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Welcome to All.</vt:lpstr>
      <vt:lpstr>PowerPoint Presentation</vt:lpstr>
      <vt:lpstr>Today I would like to discuss a interesting topic.  This is called “Leadership”</vt:lpstr>
      <vt:lpstr>Leadership is hidden in people like the tiny seeds of a Banyan tree. </vt:lpstr>
      <vt:lpstr>We each play a role as a leader.  At home, outside, at work, somewhere we are all leaders.    He is the leader who has the responsibility to lead a person in any task.  The head of government is the leader of all.  We are all leaders in one way or another. </vt:lpstr>
      <vt:lpstr>The head of such institutions is the academic leader.  The doctor is the leader of the hospital’s nurses.  The head of the family is the family leader.  Upazila or district executive is the administrative leader of the concerned upazila or district.</vt:lpstr>
      <vt:lpstr>Leadership and loyalty from the beginning of earth.  God created man with superiority in knowledge.  Man is the leader of all creation for the sake of knowledge.  Therefore, Allah commanded Soytan, the leader of the jinn and angels at that time, to obey the people.  When Soytan denies this, he is expelled from the leadership of his jurisdiction. </vt:lpstr>
      <vt:lpstr> Man is leading the universe as a representative of the Creator.  Soytan is engaged in anti-humanitarian leadership as anti-human.  Every human being is obeying someone in one way or another, for some reason or another.  But the question is what kind of leader we are. There are four types of leadership according to the basis and type of that leadership and loyalty.</vt:lpstr>
      <vt:lpstr>There are Four types of leaders.</vt:lpstr>
      <vt:lpstr> First-Common leader: People hate them.</vt:lpstr>
      <vt:lpstr>Second- General leader - People are afraid of them. </vt:lpstr>
      <vt:lpstr>Third- Good leader - People respect them.</vt:lpstr>
      <vt:lpstr> Fourth-Compassionate Leader: Such a leader is called a sympathetic leader. They are the people's trust. </vt:lpstr>
      <vt:lpstr>PowerPoint Presentation</vt:lpstr>
      <vt:lpstr>Ok viewers, No more today.</vt:lpstr>
      <vt:lpstr>Thanks for watching.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c:creator>
  <cp:lastModifiedBy>Nur Uddin</cp:lastModifiedBy>
  <cp:revision>70</cp:revision>
  <dcterms:created xsi:type="dcterms:W3CDTF">2020-04-29T09:55:46Z</dcterms:created>
  <dcterms:modified xsi:type="dcterms:W3CDTF">2020-06-12T18:54:16Z</dcterms:modified>
</cp:coreProperties>
</file>