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FE944-0F99-4605-B894-8DF986AC123A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0B59D-2B74-42AB-9C0D-7C048CBEF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4D310-9B77-4262-8287-02E8BCDB2063}" type="datetime3">
              <a:rPr lang="en-US" smtClean="0"/>
              <a:pPr/>
              <a:t>13 June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SOHRAB HOSSAIN;                    s01834880044@yahoo.com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1987-83FE-46B0-9448-565A0DD1BC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10000">
    <p:newsflash/>
    <p:sndAc>
      <p:stSnd>
        <p:snd r:embed="rId1" name="applause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5223-2A01-4ECC-AACA-F654DA5FF9FB}" type="datetime3">
              <a:rPr lang="en-US" smtClean="0"/>
              <a:pPr/>
              <a:t>13 June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SOHRAB HOSSAIN;                    s01834880044@yahoo.com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1987-83FE-46B0-9448-565A0DD1B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10000">
    <p:newsflash/>
    <p:sndAc>
      <p:stSnd>
        <p:snd r:embed="rId1" name="applause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8B2F-6BB3-440B-9D4F-E0ED83CD6052}" type="datetime3">
              <a:rPr lang="en-US" smtClean="0"/>
              <a:pPr/>
              <a:t>13 June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 smtClean="0"/>
              <a:t>SOHRAB HOSSAIN;                    s01834880044@yahoo.com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1987-83FE-46B0-9448-565A0DD1B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10000">
    <p:newsflash/>
    <p:sndAc>
      <p:stSnd>
        <p:snd r:embed="rId1" name="applause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AA737-5268-4B3A-BD67-9FE36473BA78}" type="datetime3">
              <a:rPr lang="en-US" smtClean="0"/>
              <a:pPr/>
              <a:t>13 June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SOHRAB HOSSAIN;                    s01834880044@yahoo.com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1987-83FE-46B0-9448-565A0DD1B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10000">
    <p:newsflash/>
    <p:sndAc>
      <p:stSnd>
        <p:snd r:embed="rId1" name="applause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962A-0DE6-4280-80B1-666E9E11129E}" type="datetime3">
              <a:rPr lang="en-US" smtClean="0"/>
              <a:pPr/>
              <a:t>13 June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SOHRAB HOSSAIN;                    s01834880044@yahoo.com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1987-83FE-46B0-9448-565A0DD1B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10000">
    <p:newsflash/>
    <p:sndAc>
      <p:stSnd>
        <p:snd r:embed="rId1" name="applause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E20F9-C6B3-4A6F-872E-AE75DED566A3}" type="datetime3">
              <a:rPr lang="en-US" smtClean="0"/>
              <a:pPr/>
              <a:t>13 June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SOHRAB HOSSAIN;                    s01834880044@yahoo.com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1987-83FE-46B0-9448-565A0DD1B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10000">
    <p:newsflash/>
    <p:sndAc>
      <p:stSnd>
        <p:snd r:embed="rId1" name="applause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3909-AB0D-4BE2-A26D-25CB9D44A28A}" type="datetime3">
              <a:rPr lang="en-US" smtClean="0"/>
              <a:pPr/>
              <a:t>13 June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SOHRAB HOSSAIN;                    s01834880044@yahoo.com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1987-83FE-46B0-9448-565A0DD1B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10000">
    <p:newsflash/>
    <p:sndAc>
      <p:stSnd>
        <p:snd r:embed="rId1" name="applause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66293-74C9-41E4-BE44-E9EED0A16BD5}" type="datetime3">
              <a:rPr lang="en-US" smtClean="0"/>
              <a:pPr/>
              <a:t>13 June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SOHRAB HOSSAIN;                    s01834880044@yahoo.com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1987-83FE-46B0-9448-565A0DD1B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10000">
    <p:newsflash/>
    <p:sndAc>
      <p:stSnd>
        <p:snd r:embed="rId1" name="applause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8F20B-F8D2-4DA6-A284-DAC9447E9753}" type="datetime3">
              <a:rPr lang="en-US" smtClean="0"/>
              <a:pPr/>
              <a:t>13 June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SOHRAB HOSSAIN;                    s01834880044@yahoo.com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1987-83FE-46B0-9448-565A0DD1B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10000">
    <p:newsflash/>
    <p:sndAc>
      <p:stSnd>
        <p:snd r:embed="rId1" name="applause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D5F7-A4E7-4A36-AE06-C2AD8BCB49B3}" type="datetime3">
              <a:rPr lang="en-US" smtClean="0"/>
              <a:pPr/>
              <a:t>13 June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SOHRAB HOSSAIN;                    s01834880044@yahoo.com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1987-83FE-46B0-9448-565A0DD1BC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 advTm="10000">
    <p:newsflash/>
    <p:sndAc>
      <p:stSnd>
        <p:snd r:embed="rId1" name="applause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004FF60-FB3C-445F-9213-B210AC9E9AA1}" type="datetime3">
              <a:rPr lang="en-US" smtClean="0"/>
              <a:pPr/>
              <a:t>13 June 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SOHRAB HOSSAIN;                    s01834880044@yahoo.com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0FF1987-83FE-46B0-9448-565A0DD1B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Tm="10000">
    <p:newsflash/>
    <p:sndAc>
      <p:stSnd>
        <p:snd r:embed="rId1" name="applause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4EB343B-7B76-48B5-ABB2-4A632E759E2F}" type="datetime3">
              <a:rPr lang="en-US" smtClean="0"/>
              <a:pPr/>
              <a:t>13 June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SOHRAB HOSSAIN;                    s01834880044@yahoo.com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0FF1987-83FE-46B0-9448-565A0DD1B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 advTm="10000">
    <p:newsflash/>
    <p:sndAc>
      <p:stSnd>
        <p:snd r:embed="rId13" name="applause.wav" builtIn="1"/>
      </p:stSnd>
    </p:sndAc>
  </p:transition>
  <p:hf hdr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8229600" cy="1524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/>
          <a:lstStyle/>
          <a:p>
            <a:r>
              <a:rPr lang="en-US" dirty="0" smtClean="0"/>
              <a:t>   DEGREES OF COMPARISON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096064"/>
          </a:xfrm>
        </p:spPr>
        <p:txBody>
          <a:bodyPr/>
          <a:lstStyle/>
          <a:p>
            <a:r>
              <a:rPr lang="en-US" dirty="0" smtClean="0"/>
              <a:t>Grammar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20635682">
            <a:off x="2202377" y="2967335"/>
            <a:ext cx="6766340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1028700" indent="-1028700" algn="ctr">
              <a:buAutoNum type="romanUcPeriod" startAt="1500"/>
            </a:pP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SOHRAB HOSSAIN</a:t>
            </a:r>
          </a:p>
          <a:p>
            <a:pPr marL="1028700" indent="-1028700" algn="ctr"/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SENIOR TEACHER IN ENGLISH</a:t>
            </a:r>
          </a:p>
          <a:p>
            <a:pPr marL="1028700" indent="-1028700"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RAILWAY 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PUBLIC HIGH 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SCHOOL</a:t>
            </a:r>
          </a:p>
          <a:p>
            <a:pPr marL="1028700" indent="-1028700" algn="ctr"/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CHATTOGRAM</a:t>
            </a:r>
          </a:p>
          <a:p>
            <a:pPr marL="1028700" indent="-1028700" algn="ctr"/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s01834880044@yahoo.com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80ED-9559-40EA-9677-9895854012C8}" type="datetime3">
              <a:rPr lang="en-US" smtClean="0"/>
              <a:pPr/>
              <a:t>13 June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1987-83FE-46B0-9448-565A0DD1BC4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SOHRAB HOSSAIN;                    s01834880044@yahoo.com</a:t>
            </a:r>
            <a:endParaRPr lang="en-US"/>
          </a:p>
        </p:txBody>
      </p:sp>
    </p:spTree>
  </p:cSld>
  <p:clrMapOvr>
    <a:masterClrMapping/>
  </p:clrMapOvr>
  <p:transition spd="slow" advTm="10000">
    <p:newsflash/>
    <p:sndAc>
      <p:stSnd>
        <p:snd r:embed="rId2" name="applause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8382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No other               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than any other</a:t>
            </a:r>
            <a:r>
              <a:rPr lang="en-US" sz="3200" dirty="0" smtClean="0"/>
              <a:t>            </a:t>
            </a:r>
            <a:r>
              <a:rPr lang="en-US" sz="32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the+superlative</a:t>
            </a:r>
            <a:endParaRPr lang="en-US" sz="32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2133600" y="381000"/>
            <a:ext cx="762000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5562600" y="381000"/>
            <a:ext cx="685800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2819400" y="1447800"/>
            <a:ext cx="3352800" cy="16764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comparative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228600" y="1524000"/>
            <a:ext cx="2514600" cy="251460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positive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6248400" y="1524000"/>
            <a:ext cx="2590800" cy="2438400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superlative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52400" y="4038600"/>
            <a:ext cx="2743200" cy="1828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other boy is as intelligent as </a:t>
            </a:r>
            <a:r>
              <a:rPr lang="en-US" dirty="0" err="1" smtClean="0"/>
              <a:t>Zarif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124200" y="3124200"/>
            <a:ext cx="2590800" cy="1600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Zarif</a:t>
            </a:r>
            <a:r>
              <a:rPr lang="en-US" dirty="0" smtClean="0"/>
              <a:t> is more </a:t>
            </a:r>
            <a:r>
              <a:rPr lang="en-US" dirty="0" smtClean="0"/>
              <a:t>intelligent  </a:t>
            </a:r>
            <a:r>
              <a:rPr lang="en-US" dirty="0" smtClean="0"/>
              <a:t>than any other boy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096000" y="4038600"/>
            <a:ext cx="3048000" cy="1524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Zarif</a:t>
            </a:r>
            <a:r>
              <a:rPr lang="en-US" dirty="0" smtClean="0"/>
              <a:t> is the most intelligent boy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28600" y="5867400"/>
            <a:ext cx="2743200" cy="609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‘Subject ‘ in the end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124200" y="4724400"/>
            <a:ext cx="2819400" cy="76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‘Subject ‘ in the beginning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172200" y="5562600"/>
            <a:ext cx="2819400" cy="609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‘subject’ in the beginning</a:t>
            </a:r>
            <a:endParaRPr lang="en-US" dirty="0"/>
          </a:p>
        </p:txBody>
      </p:sp>
      <p:cxnSp>
        <p:nvCxnSpPr>
          <p:cNvPr id="15" name="Elbow Connector 14"/>
          <p:cNvCxnSpPr>
            <a:stCxn id="8" idx="7"/>
            <a:endCxn id="9" idx="2"/>
          </p:cNvCxnSpPr>
          <p:nvPr/>
        </p:nvCxnSpPr>
        <p:spPr>
          <a:xfrm rot="5400000" flipH="1" flipV="1">
            <a:off x="2617973" y="3800195"/>
            <a:ext cx="382121" cy="63033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hape 18"/>
          <p:cNvCxnSpPr>
            <a:endCxn id="10" idx="1"/>
          </p:cNvCxnSpPr>
          <p:nvPr/>
        </p:nvCxnSpPr>
        <p:spPr>
          <a:xfrm>
            <a:off x="5715000" y="3733800"/>
            <a:ext cx="827370" cy="52798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6332-C771-4FD8-A2B0-5721FD5FD3C7}" type="datetime3">
              <a:rPr lang="en-US" smtClean="0"/>
              <a:pPr/>
              <a:t>13 June 2020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1987-83FE-46B0-9448-565A0DD1BC4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3200401" y="6476999"/>
            <a:ext cx="3962400" cy="274320"/>
          </a:xfrm>
        </p:spPr>
        <p:txBody>
          <a:bodyPr/>
          <a:lstStyle/>
          <a:p>
            <a:r>
              <a:rPr lang="en-US" dirty="0" smtClean="0"/>
              <a:t>SOHRAB HOSSAIN;                    s01834880044@yahoo.com</a:t>
            </a:r>
            <a:endParaRPr lang="en-US" dirty="0"/>
          </a:p>
        </p:txBody>
      </p:sp>
    </p:spTree>
  </p:cSld>
  <p:clrMapOvr>
    <a:masterClrMapping/>
  </p:clrMapOvr>
  <p:transition spd="slow" advTm="10000">
    <p:newsflash/>
    <p:sndAc>
      <p:stSnd>
        <p:snd r:embed="rId2" name="applause.wav" builtIn="1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1219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Very few                          than (many/most) other                 one of the +superlative</a:t>
            </a:r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66293-74C9-41E4-BE44-E9EED0A16BD5}" type="datetime3">
              <a:rPr lang="en-US" smtClean="0"/>
              <a:pPr/>
              <a:t>13 June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SOHRAB HOSSAIN;                    s01834880044@yahoo.com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1987-83FE-46B0-9448-565A0DD1BC4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828800" y="609600"/>
            <a:ext cx="838200" cy="4084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5562600" y="533400"/>
            <a:ext cx="685800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152400" y="1447800"/>
            <a:ext cx="2133600" cy="228600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positive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2895600" y="1447800"/>
            <a:ext cx="2743200" cy="19812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comparative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6248400" y="1447800"/>
            <a:ext cx="2667000" cy="2057400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superlative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52400" y="3733800"/>
            <a:ext cx="2514600" cy="1219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Very   few boys are as intelligent  as   </a:t>
            </a:r>
            <a:r>
              <a:rPr lang="en-US" dirty="0" err="1" smtClean="0"/>
              <a:t>Zarif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819400" y="3429000"/>
            <a:ext cx="2895600" cy="1447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Zarif</a:t>
            </a:r>
            <a:r>
              <a:rPr lang="en-US" dirty="0" smtClean="0"/>
              <a:t>   is   more intelligent   than most   other boys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096000" y="3505200"/>
            <a:ext cx="2895600" cy="13716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Zarif</a:t>
            </a:r>
            <a:r>
              <a:rPr lang="en-US" dirty="0" smtClean="0"/>
              <a:t>  is one of  the most   intelligent boys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6629400" y="4876800"/>
            <a:ext cx="2057400" cy="838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One of the + plural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3200400" y="4876800"/>
            <a:ext cx="20574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many/most+ plural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228600" y="4953000"/>
            <a:ext cx="1981200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Very few+ plural</a:t>
            </a:r>
            <a:endParaRPr lang="en-US" dirty="0"/>
          </a:p>
        </p:txBody>
      </p:sp>
    </p:spTree>
  </p:cSld>
  <p:clrMapOvr>
    <a:masterClrMapping/>
  </p:clrMapOvr>
  <p:transition spd="slow" advTm="10000">
    <p:newsflash/>
    <p:sndAc>
      <p:stSnd>
        <p:snd r:embed="rId2" name="applause.wav" builtIn="1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12510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No other            than all other          the.. of all</a:t>
            </a:r>
            <a:endParaRPr lang="en-US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66293-74C9-41E4-BE44-E9EED0A16BD5}" type="datetime3">
              <a:rPr lang="en-US" smtClean="0"/>
              <a:pPr/>
              <a:t>13 June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SOHRAB HOSSAIN;                                                           s01834880044@yahoo.com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1987-83FE-46B0-9448-565A0DD1BC4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152400" y="1447800"/>
            <a:ext cx="2438400" cy="198120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positive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2895600" y="1524000"/>
            <a:ext cx="2743200" cy="16002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comparative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6248400" y="1447800"/>
            <a:ext cx="2590800" cy="1905000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superlative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2209800" y="609600"/>
            <a:ext cx="838200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943600" y="609600"/>
            <a:ext cx="762000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28600" y="3429000"/>
            <a:ext cx="2209800" cy="1219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other boy in the class is as strong as </a:t>
            </a:r>
            <a:r>
              <a:rPr lang="en-US" dirty="0" err="1" smtClean="0"/>
              <a:t>Zarif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048000" y="3124200"/>
            <a:ext cx="2438400" cy="1219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Zarif</a:t>
            </a:r>
            <a:r>
              <a:rPr lang="en-US" dirty="0" smtClean="0"/>
              <a:t>  </a:t>
            </a:r>
            <a:r>
              <a:rPr lang="en-US" dirty="0" smtClean="0"/>
              <a:t>is stronger than all other boys in the class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324600" y="3352800"/>
            <a:ext cx="2590800" cy="14478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Zarif</a:t>
            </a:r>
            <a:r>
              <a:rPr lang="en-US" dirty="0" smtClean="0"/>
              <a:t>  is  the strongest  of all boys in the  class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228600" y="4648200"/>
            <a:ext cx="2057400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Subject in the end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2971800" y="4343400"/>
            <a:ext cx="2743200" cy="1143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Subject in the beginning;</a:t>
            </a:r>
          </a:p>
          <a:p>
            <a:pPr algn="ctr"/>
            <a:r>
              <a:rPr lang="en-US" dirty="0" smtClean="0"/>
              <a:t>than all </a:t>
            </a:r>
            <a:r>
              <a:rPr lang="en-US" dirty="0" smtClean="0"/>
              <a:t>other + plural</a:t>
            </a:r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6172200" y="4800600"/>
            <a:ext cx="2819400" cy="1066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+ superlative + </a:t>
            </a:r>
          </a:p>
          <a:p>
            <a:pPr algn="ctr"/>
            <a:r>
              <a:rPr lang="en-US" dirty="0" smtClean="0"/>
              <a:t>of all + plural</a:t>
            </a:r>
            <a:endParaRPr lang="en-US" dirty="0"/>
          </a:p>
        </p:txBody>
      </p:sp>
    </p:spTree>
  </p:cSld>
  <p:clrMapOvr>
    <a:masterClrMapping/>
  </p:clrMapOvr>
  <p:transition spd="slow" advTm="10000">
    <p:newsflash/>
    <p:sndAc>
      <p:stSnd>
        <p:snd r:embed="rId2" name="applause.wav" builtIn="1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12954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Subject                                         </a:t>
            </a:r>
            <a:r>
              <a:rPr lang="en-US" dirty="0" err="1" smtClean="0"/>
              <a:t>Subject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>        (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comparison between the two</a:t>
            </a:r>
            <a:r>
              <a:rPr lang="en-US" dirty="0" smtClean="0"/>
              <a:t>)                                  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66293-74C9-41E4-BE44-E9EED0A16BD5}" type="datetime3">
              <a:rPr lang="en-US" smtClean="0"/>
              <a:pPr/>
              <a:t>13 June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SOHRAB HOSSAIN;                    s01834880044@yahoo.com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1987-83FE-46B0-9448-565A0DD1BC4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Left-Right Arrow 5"/>
          <p:cNvSpPr/>
          <p:nvPr/>
        </p:nvSpPr>
        <p:spPr>
          <a:xfrm>
            <a:off x="2590800" y="228600"/>
            <a:ext cx="3886200" cy="484632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14400" y="1600200"/>
            <a:ext cx="6705600" cy="14478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This type of sentence </a:t>
            </a:r>
            <a:r>
              <a:rPr lang="en-US" sz="2000" b="1" dirty="0" smtClean="0">
                <a:solidFill>
                  <a:schemeClr val="accent3"/>
                </a:solidFill>
              </a:rPr>
              <a:t>cannot be </a:t>
            </a:r>
            <a:r>
              <a:rPr lang="en-US" sz="2000" b="1" dirty="0" smtClean="0"/>
              <a:t>transformed   into   </a:t>
            </a:r>
            <a:r>
              <a:rPr lang="en-US" sz="2000" b="1" dirty="0" smtClean="0">
                <a:solidFill>
                  <a:schemeClr val="accent3"/>
                </a:solidFill>
              </a:rPr>
              <a:t>Superlative</a:t>
            </a:r>
            <a:endParaRPr lang="en-US" sz="2000" b="1" dirty="0">
              <a:solidFill>
                <a:schemeClr val="accent3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62000" y="3124200"/>
            <a:ext cx="7391400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u="sng" dirty="0" smtClean="0"/>
              <a:t>Comparative</a:t>
            </a:r>
            <a:r>
              <a:rPr lang="en-US" b="1" dirty="0" smtClean="0"/>
              <a:t>:           </a:t>
            </a:r>
            <a:r>
              <a:rPr lang="en-US" b="1" dirty="0" err="1" smtClean="0"/>
              <a:t>Shahran</a:t>
            </a:r>
            <a:r>
              <a:rPr lang="en-US" b="1" dirty="0" smtClean="0"/>
              <a:t> is                  </a:t>
            </a:r>
            <a:r>
              <a:rPr lang="en-US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</a:t>
            </a:r>
            <a:r>
              <a:rPr lang="en-US" b="1" dirty="0" smtClean="0"/>
              <a:t> than </a:t>
            </a:r>
            <a:r>
              <a:rPr lang="en-US" b="1" dirty="0" err="1" smtClean="0"/>
              <a:t>Shahedin</a:t>
            </a:r>
            <a:endParaRPr lang="en-US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609600" y="4343400"/>
            <a:ext cx="7315200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Positive :                     </a:t>
            </a:r>
            <a:r>
              <a:rPr lang="en-US" b="1" dirty="0" err="1" smtClean="0"/>
              <a:t>Shahedin</a:t>
            </a:r>
            <a:r>
              <a:rPr lang="en-US" b="1" dirty="0" smtClean="0"/>
              <a:t> is not </a:t>
            </a:r>
            <a:r>
              <a:rPr lang="en-US" b="1" dirty="0" smtClean="0">
                <a:solidFill>
                  <a:schemeClr val="accent3"/>
                </a:solidFill>
              </a:rPr>
              <a:t>as tall as </a:t>
            </a:r>
            <a:r>
              <a:rPr lang="en-US" b="1" dirty="0" err="1" smtClean="0"/>
              <a:t>Shahran</a:t>
            </a:r>
            <a:r>
              <a:rPr lang="en-US" b="1" dirty="0" smtClean="0"/>
              <a:t>.</a:t>
            </a:r>
            <a:endParaRPr lang="en-US" b="1" dirty="0"/>
          </a:p>
        </p:txBody>
      </p:sp>
      <p:cxnSp>
        <p:nvCxnSpPr>
          <p:cNvPr id="12" name="Straight Arrow Connector 11"/>
          <p:cNvCxnSpPr/>
          <p:nvPr/>
        </p:nvCxnSpPr>
        <p:spPr>
          <a:xfrm rot="10800000" flipV="1">
            <a:off x="4038600" y="3733800"/>
            <a:ext cx="22860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114800" y="3733800"/>
            <a:ext cx="2438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5029994" y="4266406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4229497" y="4152503"/>
            <a:ext cx="11437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6200000" flipH="1">
            <a:off x="3962400" y="4114800"/>
            <a:ext cx="1066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nip Diagonal Corner Rectangle 28"/>
          <p:cNvSpPr/>
          <p:nvPr/>
        </p:nvSpPr>
        <p:spPr>
          <a:xfrm>
            <a:off x="609600" y="5638800"/>
            <a:ext cx="8001000" cy="914400"/>
          </a:xfrm>
          <a:prstGeom prst="snip2Diag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Remind </a:t>
            </a:r>
            <a:r>
              <a:rPr lang="en-US" sz="2000" b="1" dirty="0" smtClean="0"/>
              <a:t>:      If you </a:t>
            </a:r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find not                                        withdraw ‘not’</a:t>
            </a:r>
          </a:p>
          <a:p>
            <a:pPr algn="ctr"/>
            <a:r>
              <a:rPr lang="en-US" b="1" dirty="0" smtClean="0"/>
              <a:t>      If you do </a:t>
            </a:r>
            <a:r>
              <a:rPr lang="en-US" b="1" dirty="0" smtClean="0">
                <a:solidFill>
                  <a:schemeClr val="accent5"/>
                </a:solidFill>
              </a:rPr>
              <a:t>not find ‘not</a:t>
            </a:r>
            <a:r>
              <a:rPr lang="en-US" dirty="0" smtClean="0">
                <a:solidFill>
                  <a:schemeClr val="accent5"/>
                </a:solidFill>
              </a:rPr>
              <a:t>’                                                  </a:t>
            </a:r>
            <a:r>
              <a:rPr lang="en-US" sz="2000" b="1" dirty="0" smtClean="0">
                <a:solidFill>
                  <a:schemeClr val="accent5"/>
                </a:solidFill>
              </a:rPr>
              <a:t>bring ‘not’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sp>
        <p:nvSpPr>
          <p:cNvPr id="34" name="Right Arrow 33"/>
          <p:cNvSpPr/>
          <p:nvPr/>
        </p:nvSpPr>
        <p:spPr>
          <a:xfrm>
            <a:off x="4343400" y="5791200"/>
            <a:ext cx="1752600" cy="3048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>
            <a:off x="4495800" y="6096000"/>
            <a:ext cx="1905000" cy="3048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0000">
    <p:newsflash/>
    <p:sndAc>
      <p:stSnd>
        <p:snd r:embed="rId2" name="applause.wav" builtIn="1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0241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Rules of “Degrees of Comparison”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524000"/>
            <a:ext cx="8022336" cy="6096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POSITIVE                              COMPARATIVE                                 SUPERLATIVE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962A-0DE6-4280-80B1-666E9E11129E}" type="datetime3">
              <a:rPr lang="en-US" smtClean="0"/>
              <a:pPr/>
              <a:t>13 June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SOHRAB HOSSAIN;                    s01834880044@yahoo.com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1987-83FE-46B0-9448-565A0DD1BC4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Left-Right Arrow 6"/>
          <p:cNvSpPr/>
          <p:nvPr/>
        </p:nvSpPr>
        <p:spPr>
          <a:xfrm>
            <a:off x="2057400" y="1447800"/>
            <a:ext cx="1216152" cy="484632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-Right Arrow 7"/>
          <p:cNvSpPr/>
          <p:nvPr/>
        </p:nvSpPr>
        <p:spPr>
          <a:xfrm>
            <a:off x="5257800" y="1447800"/>
            <a:ext cx="1216152" cy="484632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2438400" y="2667000"/>
            <a:ext cx="4267200" cy="1066800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The   End</a:t>
            </a:r>
            <a:endParaRPr lang="en-US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Sun 9"/>
          <p:cNvSpPr/>
          <p:nvPr/>
        </p:nvSpPr>
        <p:spPr>
          <a:xfrm>
            <a:off x="152400" y="3733800"/>
            <a:ext cx="5181600" cy="2057400"/>
          </a:xfrm>
          <a:prstGeom prst="su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Thanks  for watching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Cube 10"/>
          <p:cNvSpPr/>
          <p:nvPr/>
        </p:nvSpPr>
        <p:spPr>
          <a:xfrm>
            <a:off x="5410200" y="3886200"/>
            <a:ext cx="3581400" cy="2667000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latin typeface="Adobe Garamond Pro Bold" pitchFamily="18" charset="0"/>
              </a:rPr>
              <a:t>Md. </a:t>
            </a:r>
            <a:r>
              <a:rPr lang="en-US" b="1" i="1" dirty="0" err="1" smtClean="0">
                <a:latin typeface="Adobe Garamond Pro Bold" pitchFamily="18" charset="0"/>
              </a:rPr>
              <a:t>Sohrab</a:t>
            </a:r>
            <a:r>
              <a:rPr lang="en-US" b="1" i="1" dirty="0" smtClean="0">
                <a:latin typeface="Adobe Garamond Pro Bold" pitchFamily="18" charset="0"/>
              </a:rPr>
              <a:t> </a:t>
            </a:r>
            <a:r>
              <a:rPr lang="en-US" b="1" i="1" dirty="0" err="1" smtClean="0">
                <a:latin typeface="Adobe Garamond Pro Bold" pitchFamily="18" charset="0"/>
              </a:rPr>
              <a:t>Hossain</a:t>
            </a:r>
            <a:endParaRPr lang="en-US" b="1" i="1" dirty="0" smtClean="0">
              <a:latin typeface="Adobe Garamond Pro Bold" pitchFamily="18" charset="0"/>
            </a:endParaRPr>
          </a:p>
          <a:p>
            <a:pPr algn="ctr"/>
            <a:r>
              <a:rPr lang="en-US" b="1" i="1" dirty="0" smtClean="0">
                <a:latin typeface="Adobe Garamond Pro Bold" pitchFamily="18" charset="0"/>
              </a:rPr>
              <a:t>Senior Teacher in English</a:t>
            </a:r>
          </a:p>
          <a:p>
            <a:pPr algn="ctr"/>
            <a:r>
              <a:rPr lang="en-US" b="1" i="1" dirty="0" smtClean="0">
                <a:latin typeface="Adobe Garamond Pro Bold" pitchFamily="18" charset="0"/>
              </a:rPr>
              <a:t>Railway Public High School</a:t>
            </a:r>
          </a:p>
          <a:p>
            <a:pPr algn="ctr"/>
            <a:r>
              <a:rPr lang="en-US" b="1" i="1" dirty="0" err="1" smtClean="0">
                <a:latin typeface="Adobe Garamond Pro Bold" pitchFamily="18" charset="0"/>
              </a:rPr>
              <a:t>Chattogram</a:t>
            </a:r>
            <a:endParaRPr lang="en-US" b="1" i="1" dirty="0">
              <a:latin typeface="Adobe Garamond Pro Bold" pitchFamily="18" charset="0"/>
            </a:endParaRPr>
          </a:p>
        </p:txBody>
      </p:sp>
    </p:spTree>
  </p:cSld>
  <p:clrMapOvr>
    <a:masterClrMapping/>
  </p:clrMapOvr>
  <p:transition spd="slow" advTm="10000">
    <p:newsflash/>
    <p:sndAc>
      <p:stSnd>
        <p:snd r:embed="rId2" name="applause.wav" builtIn="1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161</TotalTime>
  <Words>297</Words>
  <Application>Microsoft Office PowerPoint</Application>
  <PresentationFormat>On-screen Show (4:3)</PresentationFormat>
  <Paragraphs>81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   DEGREES OF COMPARISON</vt:lpstr>
      <vt:lpstr>No other               than any other            the+superlative</vt:lpstr>
      <vt:lpstr>Very few                          than (many/most) other                 one of the +superlative</vt:lpstr>
      <vt:lpstr>No other            than all other          the.. of all</vt:lpstr>
      <vt:lpstr>Subject                                         Subject           (comparison between the two)                                   </vt:lpstr>
      <vt:lpstr>Rules of “Degrees of Comparison”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DEGREES OF COMPARISON</dc:title>
  <dc:creator>Win 7</dc:creator>
  <cp:lastModifiedBy>Win 7</cp:lastModifiedBy>
  <cp:revision>30</cp:revision>
  <dcterms:created xsi:type="dcterms:W3CDTF">2020-06-12T13:08:00Z</dcterms:created>
  <dcterms:modified xsi:type="dcterms:W3CDTF">2020-06-13T11:42:57Z</dcterms:modified>
</cp:coreProperties>
</file>