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2" r:id="rId3"/>
    <p:sldId id="262" r:id="rId4"/>
    <p:sldId id="263" r:id="rId5"/>
    <p:sldId id="265" r:id="rId6"/>
    <p:sldId id="264" r:id="rId7"/>
    <p:sldId id="296" r:id="rId8"/>
    <p:sldId id="268" r:id="rId9"/>
    <p:sldId id="269" r:id="rId10"/>
    <p:sldId id="30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303" r:id="rId19"/>
    <p:sldId id="305" r:id="rId20"/>
    <p:sldId id="281" r:id="rId21"/>
    <p:sldId id="301" r:id="rId22"/>
    <p:sldId id="298" r:id="rId23"/>
    <p:sldId id="302" r:id="rId24"/>
    <p:sldId id="304" r:id="rId25"/>
    <p:sldId id="28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605E7-BC1B-4A92-8B8F-9741AA38B97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EAD2B-1D6A-4E14-A406-305B4AAF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DE576-E511-4C6E-BA66-15EABA5F2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6201-C427-488B-AE52-BBB08474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7A265-75DA-42EC-8831-BB21A6F0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8B39-AFC9-46D0-9A02-7CE922A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6ACC-AD23-42D2-B454-835E76A8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0FA2C-C829-4C80-A49E-DC97C19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EED1-9A49-40E5-B20D-DF0A4888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4853F-B536-4EFF-A6EC-E66A60291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2E954-6A50-4FC2-B037-9AC874A2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E7A9-8ED8-417A-B11B-19202441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7345-A2CD-4EFF-991C-E5313344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131F8-FED5-42D2-9F1E-52D6EB935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3B184-6945-4726-90DD-C0ACBAD6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19604-89F1-4A8A-923A-49E692D0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737E0-85F6-4052-93C5-1BCF87A6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FF36-DB27-4CA0-8FDD-40629A0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B8C2-AB37-4E68-ADA2-FD973803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6911-80F9-4532-87C8-940A103E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96E03-E749-4DDA-BBB5-2E7732B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A1C7-C585-4432-B517-2AEA8C74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EE3D7-CEB1-4BA3-9DDD-E8B55F1D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79AF-C897-425A-ACA7-47FA871C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9FF60-6906-4549-ADF0-6ED40BD3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893A-0F08-4F23-9DDF-A841CE45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AF9B-2532-44F6-B319-98BE452B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47DEB-DF1C-42E1-B426-56BA60D0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24A2-A58B-4FB6-82DF-840C5021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6B21-4010-433E-8CD9-B64BDAAB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1D18-7018-4B09-B4A9-161116C9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0A362-A9A0-4363-8804-DD44A8C6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E316B-07C6-44D9-BEAB-29C20608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3CDD-3AF1-4EDE-B62A-6F6CE1B4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B90E-C3AB-47B0-9BFE-AE98D5B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6C0FA-BEAF-4BEC-BB89-A5D56244D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88668-BE80-4E1F-A38B-B6D882C59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4C1AA-1D94-4C79-9048-AA2758C72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B3F7F-64AD-4537-AF06-E9148D4C5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EC386-C6C3-4CF5-9AE9-3765747D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285C4-A5AE-4566-A01F-12F2FC0B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26F4-4A50-41C4-91AF-E34AD20A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F516-E1AC-4A9E-88A8-E368E789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152EE-BCF4-4619-A444-FE45E814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44E86-CB62-4550-B694-B1656884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7B353-6E7F-4DEE-9746-3FC08475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D60CD-E313-4CB9-B60B-2523EBB8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28BFD-E9BA-408F-9356-55DC391F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C00A3-1621-48B4-BB54-D2CA3231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9B35-0F61-4044-B1E5-D8FBB399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B877-5C03-4B29-846F-297B3446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A288B-75D4-4255-970F-598F19BB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8DE81-9645-45F2-8949-49FE8979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EDEE6-8067-4696-9BCB-7E2BFCBB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4999A-6DF7-47CF-97DD-C134E67E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AD7-3F6D-4FCC-B8D2-462A753B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90F3A-C312-4D08-BC45-0DD5615E3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B51EE-D6A9-4590-BDD0-9FF42C8BB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D48B4-A88B-49B5-B2F4-86FA9097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09050-6A7F-414F-A7BC-14EFA57C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962C-8061-4DAA-8BB3-618E5A87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18D5A-9EB5-4DCC-80FD-78C6585D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3372-ED4C-4331-B1DB-39590534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AA0B-05AF-4EDA-B122-7CAE19781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8F1C-A547-4AE4-BBF6-C275AD5D9FB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4B302-68EC-4398-AD01-FCF519C0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0B31-DD99-4C16-88E2-F90554D8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9B43-451A-4F00-B80B-C13D7CD2B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1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92" y="223838"/>
            <a:ext cx="8609008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</a:rPr>
              <a:t>কেমন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আছো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বন্ধুরা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endParaRPr lang="bn-BD" sz="8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769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530655" y="4570096"/>
            <a:ext cx="8763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33F14-4F02-4267-96F0-3CC7C56ABDBC}"/>
              </a:ext>
            </a:extLst>
          </p:cNvPr>
          <p:cNvGrpSpPr/>
          <p:nvPr/>
        </p:nvGrpSpPr>
        <p:grpSpPr>
          <a:xfrm>
            <a:off x="803861" y="992504"/>
            <a:ext cx="11388139" cy="3076576"/>
            <a:chOff x="531470" y="489584"/>
            <a:chExt cx="11388139" cy="30765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625076-C00D-4836-83E8-0906A2A6A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920" y="489584"/>
              <a:ext cx="3796689" cy="307657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C7DDCD-4557-45BC-98AC-8E37AC17367E}"/>
                </a:ext>
              </a:extLst>
            </p:cNvPr>
            <p:cNvGrpSpPr/>
            <p:nvPr/>
          </p:nvGrpSpPr>
          <p:grpSpPr>
            <a:xfrm>
              <a:off x="531470" y="489584"/>
              <a:ext cx="8109610" cy="2758441"/>
              <a:chOff x="531470" y="489584"/>
              <a:chExt cx="8109610" cy="275844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153B23-25EC-4E86-926D-842246462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470" y="489584"/>
                <a:ext cx="3964330" cy="275844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75CF9A9-4526-4AA8-B8DA-0EF9D37BE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0" y="489584"/>
                <a:ext cx="4145280" cy="2758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87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203960" y="4450080"/>
            <a:ext cx="8991600" cy="1371600"/>
          </a:xfrm>
          <a:solidFill>
            <a:srgbClr val="92D050"/>
          </a:solidFill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,’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5795D-40B3-4DC4-BBEA-58820D996FC0}"/>
              </a:ext>
            </a:extLst>
          </p:cNvPr>
          <p:cNvGrpSpPr/>
          <p:nvPr/>
        </p:nvGrpSpPr>
        <p:grpSpPr>
          <a:xfrm>
            <a:off x="624840" y="1036320"/>
            <a:ext cx="10500360" cy="3154680"/>
            <a:chOff x="213360" y="533400"/>
            <a:chExt cx="11597640" cy="31546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22B8B2-9E26-4BA5-BDF8-22C08A5FE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91"/>
            <a:stretch/>
          </p:blipFill>
          <p:spPr>
            <a:xfrm>
              <a:off x="7749540" y="533400"/>
              <a:ext cx="4061460" cy="3154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BB3192-2894-45B6-B4C3-537E370A030E}"/>
                </a:ext>
              </a:extLst>
            </p:cNvPr>
            <p:cNvGrpSpPr/>
            <p:nvPr/>
          </p:nvGrpSpPr>
          <p:grpSpPr>
            <a:xfrm>
              <a:off x="213360" y="533400"/>
              <a:ext cx="7616190" cy="3154680"/>
              <a:chOff x="213360" y="899160"/>
              <a:chExt cx="7616190" cy="315468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5663C7F-F1F5-487B-966A-8A6F707BB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1450" y="899160"/>
                <a:ext cx="3848100" cy="315468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2928A57-52FE-4C06-846E-0D6EAAC1F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" y="899160"/>
                <a:ext cx="3768090" cy="3154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23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660" y="5215263"/>
            <a:ext cx="10012680" cy="1295400"/>
          </a:xfrm>
          <a:noFill/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317" name="Picture 4" descr="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8600"/>
            <a:ext cx="470916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A7495-1143-40E2-8741-82BD073F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" y="2687231"/>
            <a:ext cx="4846321" cy="2504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9B0A6-CDF1-488F-B00F-D3EDC1C9D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2663813"/>
            <a:ext cx="4846321" cy="2504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2D501E-4B1B-4326-8F25-11099DFCB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88432"/>
            <a:ext cx="4876800" cy="2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4876800"/>
            <a:ext cx="8610600" cy="1295400"/>
          </a:xfr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দ্ধবিহার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জোড়াবাংলার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মন্দির-বেদি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BA13E-0200-4ACE-9658-2B6F70F9A947}"/>
              </a:ext>
            </a:extLst>
          </p:cNvPr>
          <p:cNvGrpSpPr/>
          <p:nvPr/>
        </p:nvGrpSpPr>
        <p:grpSpPr>
          <a:xfrm>
            <a:off x="1120140" y="480060"/>
            <a:ext cx="9723119" cy="3962400"/>
            <a:chOff x="1112520" y="510540"/>
            <a:chExt cx="9723119" cy="3962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4207BC-9E15-426A-9A23-1983F1A7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0540"/>
              <a:ext cx="4739639" cy="3962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FCA494-A3CF-4965-BE8F-EF361A636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20" y="510540"/>
              <a:ext cx="4983480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4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4724400"/>
            <a:ext cx="8458200" cy="1524000"/>
          </a:xfrm>
          <a:noFill/>
          <a:ln w="9525">
            <a:solidFill>
              <a:schemeClr val="tx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আউল-বাউল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ভূঁইয়ার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530CBF-9732-4412-9E88-35C0FB950122}"/>
              </a:ext>
            </a:extLst>
          </p:cNvPr>
          <p:cNvGrpSpPr/>
          <p:nvPr/>
        </p:nvGrpSpPr>
        <p:grpSpPr>
          <a:xfrm>
            <a:off x="518249" y="365759"/>
            <a:ext cx="10713631" cy="3947160"/>
            <a:chOff x="594449" y="487679"/>
            <a:chExt cx="10713631" cy="39471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0B52E0-E654-4732-87A9-6111CD48F1D4}"/>
                </a:ext>
              </a:extLst>
            </p:cNvPr>
            <p:cNvGrpSpPr/>
            <p:nvPr/>
          </p:nvGrpSpPr>
          <p:grpSpPr>
            <a:xfrm>
              <a:off x="7744124" y="487679"/>
              <a:ext cx="3563956" cy="3947159"/>
              <a:chOff x="7987964" y="339090"/>
              <a:chExt cx="3198195" cy="29146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0D62E34-5D35-40AC-8EBC-EBFD93925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7964" y="339090"/>
                <a:ext cx="3198195" cy="2914650"/>
              </a:xfrm>
              <a:prstGeom prst="rect">
                <a:avLst/>
              </a:prstGeom>
            </p:spPr>
          </p:pic>
          <p:pic>
            <p:nvPicPr>
              <p:cNvPr id="7" name="Picture 6" descr="image_8050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0" r="7972" b="3506"/>
              <a:stretch/>
            </p:blipFill>
            <p:spPr>
              <a:xfrm>
                <a:off x="8686800" y="1493520"/>
                <a:ext cx="1981200" cy="167449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C0E9D4-73F3-4345-B264-18B7E2E5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119" y="487680"/>
              <a:ext cx="4075005" cy="39471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C40D5B-C53D-4BF4-BF38-87360E7E7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49" y="487679"/>
              <a:ext cx="3074670" cy="394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2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3879" y="5334000"/>
            <a:ext cx="9067799" cy="1143000"/>
          </a:xfrm>
          <a:noFill/>
          <a:ln w="9525">
            <a:solidFill>
              <a:schemeClr val="tx1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,‘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A117B5-25AE-4307-B0B5-FB2D4C3F0B4E}"/>
              </a:ext>
            </a:extLst>
          </p:cNvPr>
          <p:cNvGrpSpPr/>
          <p:nvPr/>
        </p:nvGrpSpPr>
        <p:grpSpPr>
          <a:xfrm>
            <a:off x="2072640" y="305756"/>
            <a:ext cx="7909560" cy="2453217"/>
            <a:chOff x="2072640" y="355669"/>
            <a:chExt cx="7909560" cy="24532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81A75A-BD10-4995-B89E-94FD49FC3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320" y="391298"/>
              <a:ext cx="4373880" cy="24175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F40F5C-DBC6-45E0-8DA4-843B96B5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40" y="355669"/>
              <a:ext cx="3535680" cy="245321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89BFA7-D119-4DBC-B16E-58531DA0BDFD}"/>
              </a:ext>
            </a:extLst>
          </p:cNvPr>
          <p:cNvGrpSpPr/>
          <p:nvPr/>
        </p:nvGrpSpPr>
        <p:grpSpPr>
          <a:xfrm>
            <a:off x="2072640" y="2962459"/>
            <a:ext cx="8397240" cy="2173312"/>
            <a:chOff x="2453640" y="2984787"/>
            <a:chExt cx="8397240" cy="2173312"/>
          </a:xfrm>
        </p:grpSpPr>
        <p:pic>
          <p:nvPicPr>
            <p:cNvPr id="5" name="Picture 4" descr="25e025a625a425e025a625bf25e025a625a425e025a7258125e025a625ae25e025a7258025e025a625b0_titumir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53640" y="2990045"/>
              <a:ext cx="3028556" cy="21680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6" descr="Haji_Shariatullah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08320" y="2990045"/>
              <a:ext cx="2819400" cy="21627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9C999E-47F3-4135-99FC-2435F194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720" y="2984787"/>
              <a:ext cx="2423160" cy="21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8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892040"/>
            <a:ext cx="7010400" cy="1371600"/>
          </a:xfr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অগ্নিবীণার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সুর্যসেনের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2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sz="2400" b="1" dirty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533" name="Picture 4" descr="pic_gitanjali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49" r="4023" b="4647"/>
          <a:stretch/>
        </p:blipFill>
        <p:spPr>
          <a:xfrm>
            <a:off x="967739" y="647700"/>
            <a:ext cx="3108961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LLQ68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2734" r="16305" b="8085"/>
          <a:stretch/>
        </p:blipFill>
        <p:spPr>
          <a:xfrm>
            <a:off x="4101465" y="674370"/>
            <a:ext cx="2514600" cy="368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3B7278-2184-4061-8A9C-E224FC3FEBDC}"/>
              </a:ext>
            </a:extLst>
          </p:cNvPr>
          <p:cNvGrpSpPr/>
          <p:nvPr/>
        </p:nvGrpSpPr>
        <p:grpSpPr>
          <a:xfrm>
            <a:off x="6606540" y="594360"/>
            <a:ext cx="5303520" cy="3733800"/>
            <a:chOff x="6606540" y="594360"/>
            <a:chExt cx="5303520" cy="3733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CFD19C-8CAF-44B0-9385-FC174688F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6606540" y="594360"/>
              <a:ext cx="2373630" cy="3733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4B0CFC-E26E-46CB-82D2-00CFFFF9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0170" y="617220"/>
              <a:ext cx="2929890" cy="3710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1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0313" y="4206240"/>
            <a:ext cx="9235439" cy="2468880"/>
          </a:xfrm>
          <a:solidFill>
            <a:schemeClr val="accent1"/>
          </a:solidFill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b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bn-BD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b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8" name="Picture 6" descr="13933443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68067" y="533400"/>
            <a:ext cx="2459966" cy="324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7" y="533400"/>
            <a:ext cx="2667000" cy="324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11F7D8-D884-40B0-84F9-11B29CAF8123}"/>
              </a:ext>
            </a:extLst>
          </p:cNvPr>
          <p:cNvGrpSpPr/>
          <p:nvPr/>
        </p:nvGrpSpPr>
        <p:grpSpPr>
          <a:xfrm>
            <a:off x="6234929" y="685800"/>
            <a:ext cx="5588317" cy="3093720"/>
            <a:chOff x="6265546" y="533400"/>
            <a:chExt cx="5588317" cy="37101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B311EC-1A31-4DD8-B617-8174AE397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546" y="533400"/>
              <a:ext cx="2611755" cy="3710112"/>
            </a:xfrm>
            <a:prstGeom prst="rect">
              <a:avLst/>
            </a:prstGeom>
          </p:spPr>
        </p:pic>
        <p:pic>
          <p:nvPicPr>
            <p:cNvPr id="1026" name="Picture 2" descr="Image result for প্রভাত ফেরী">
              <a:extLst>
                <a:ext uri="{FF2B5EF4-FFF2-40B4-BE49-F238E27FC236}">
                  <a16:creationId xmlns:a16="http://schemas.microsoft.com/office/drawing/2014/main" id="{CAAB504C-4C4B-4460-B043-A5B763F4A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421" y="533400"/>
              <a:ext cx="2503442" cy="3710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6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58983-5CAD-49DC-A9F3-F11D664B628B}"/>
              </a:ext>
            </a:extLst>
          </p:cNvPr>
          <p:cNvSpPr txBox="1"/>
          <p:nvPr/>
        </p:nvSpPr>
        <p:spPr>
          <a:xfrm>
            <a:off x="2270760" y="4770120"/>
            <a:ext cx="637032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আমি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এসেছি</a:t>
            </a:r>
            <a:r>
              <a:rPr lang="en-US" sz="2800" dirty="0"/>
              <a:t> </a:t>
            </a:r>
            <a:r>
              <a:rPr lang="en-US" sz="2800" dirty="0" err="1"/>
              <a:t>জয়বাংলার</a:t>
            </a:r>
            <a:r>
              <a:rPr lang="en-US" sz="2800" dirty="0"/>
              <a:t> </a:t>
            </a:r>
            <a:r>
              <a:rPr lang="en-US" sz="2800" dirty="0" err="1"/>
              <a:t>বজ্রকন্ঠ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endParaRPr lang="en-US" sz="2800" dirty="0"/>
          </a:p>
          <a:p>
            <a:r>
              <a:rPr lang="en-US" sz="2800" dirty="0" err="1"/>
              <a:t>আমি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এসেছি</a:t>
            </a:r>
            <a:r>
              <a:rPr lang="en-US" sz="2800" dirty="0"/>
              <a:t> </a:t>
            </a:r>
            <a:r>
              <a:rPr lang="en-US" sz="2800" dirty="0" err="1"/>
              <a:t>একাত্তরের</a:t>
            </a:r>
            <a:r>
              <a:rPr lang="en-US" sz="2800" dirty="0"/>
              <a:t> </a:t>
            </a:r>
            <a:r>
              <a:rPr lang="en-US" sz="2800" dirty="0" err="1"/>
              <a:t>মুক্তিযুদ্ধ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02F41-A49E-4526-A507-79A0DDDC624F}"/>
              </a:ext>
            </a:extLst>
          </p:cNvPr>
          <p:cNvGrpSpPr/>
          <p:nvPr/>
        </p:nvGrpSpPr>
        <p:grpSpPr>
          <a:xfrm>
            <a:off x="1399222" y="874692"/>
            <a:ext cx="9393555" cy="3011508"/>
            <a:chOff x="1531620" y="783252"/>
            <a:chExt cx="9393555" cy="30115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D5C98C-2965-4E1E-8B49-218D8C52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620" y="783252"/>
              <a:ext cx="2857500" cy="30115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3D8B07-66C5-45F9-93A3-ED794E81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20" y="783252"/>
              <a:ext cx="3080386" cy="30115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922BAD-35F3-4C6C-A001-909120F2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945" y="783253"/>
              <a:ext cx="3364230" cy="301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0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9FAF60-5C25-438D-8834-994421B87898}"/>
              </a:ext>
            </a:extLst>
          </p:cNvPr>
          <p:cNvSpPr txBox="1"/>
          <p:nvPr/>
        </p:nvSpPr>
        <p:spPr>
          <a:xfrm>
            <a:off x="1783080" y="4876800"/>
            <a:ext cx="862584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চরণচিহ্ন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1116F2-94D5-4853-BF4E-1A98D7AE9FE6}"/>
              </a:ext>
            </a:extLst>
          </p:cNvPr>
          <p:cNvGrpSpPr/>
          <p:nvPr/>
        </p:nvGrpSpPr>
        <p:grpSpPr>
          <a:xfrm>
            <a:off x="1310640" y="1327516"/>
            <a:ext cx="10119360" cy="2965611"/>
            <a:chOff x="373380" y="397876"/>
            <a:chExt cx="11254740" cy="29656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E58210-0516-44D3-B41B-317B82B1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" y="397876"/>
              <a:ext cx="3863340" cy="291179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44EE68-2D1E-4C5E-B4F7-7B96EC79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97876"/>
              <a:ext cx="3476625" cy="29656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07D5CB-F3EB-4965-A252-E66343F9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480" y="397876"/>
              <a:ext cx="2834640" cy="296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9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83C7F-34D0-40AF-AC9E-F94E24546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9" y="821886"/>
            <a:ext cx="4404574" cy="549928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95F581-189A-42C6-A00F-0BFAD1327A7A}"/>
              </a:ext>
            </a:extLst>
          </p:cNvPr>
          <p:cNvSpPr txBox="1"/>
          <p:nvPr/>
        </p:nvSpPr>
        <p:spPr>
          <a:xfrm>
            <a:off x="5774028" y="1690062"/>
            <a:ext cx="6216203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রেহানা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পারভিন</a:t>
            </a:r>
            <a:endParaRPr lang="bn-I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সহকারী শিক্ষক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জামতলা দাখিল মাদ্রাসা।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গোয়ালন্দ,রাজবাড়ী।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D20B7-3FA5-42CF-82FE-1370663B63AC}"/>
              </a:ext>
            </a:extLst>
          </p:cNvPr>
          <p:cNvSpPr txBox="1"/>
          <p:nvPr/>
        </p:nvSpPr>
        <p:spPr>
          <a:xfrm>
            <a:off x="4275786" y="109161"/>
            <a:ext cx="598593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শিক্ষক পরিচিতি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1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1" y="4648200"/>
            <a:ext cx="8610600" cy="1447800"/>
          </a:xfrm>
          <a:solidFill>
            <a:srgbClr val="00B050"/>
          </a:solidFill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 তুমি বুঝি বাঙালি জাতির বীজমন্ত্রটি শোন নাই-</a:t>
            </a:r>
            <a:b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</a:t>
            </a:r>
            <a:b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92D3AD-18A8-4F43-834B-4BC32267FB8B}"/>
              </a:ext>
            </a:extLst>
          </p:cNvPr>
          <p:cNvGrpSpPr/>
          <p:nvPr/>
        </p:nvGrpSpPr>
        <p:grpSpPr>
          <a:xfrm>
            <a:off x="1143000" y="388619"/>
            <a:ext cx="10149840" cy="3337559"/>
            <a:chOff x="746760" y="541019"/>
            <a:chExt cx="10847070" cy="33375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76D702-09A2-409B-833D-096A6453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" y="541019"/>
              <a:ext cx="3242310" cy="33375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B14AF9-FED3-4FE8-BF31-4CD78DD4B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541019"/>
              <a:ext cx="3516630" cy="33375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0EA68C-8026-4729-A89B-6AC70705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685" y="541019"/>
              <a:ext cx="3516630" cy="3337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7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74467" y="3825240"/>
            <a:ext cx="6193973" cy="2651760"/>
          </a:xfr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 আছি, একসাথে বাঁচি, আজও একসাথে থাকবই-</a:t>
            </a:r>
            <a:b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আঁকবই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834"/>
          <a:stretch/>
        </p:blipFill>
        <p:spPr>
          <a:xfrm>
            <a:off x="7239000" y="3429000"/>
            <a:ext cx="4420276" cy="316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78B814B-55DB-4EBF-B93A-F938817FBC5D}"/>
              </a:ext>
            </a:extLst>
          </p:cNvPr>
          <p:cNvGrpSpPr/>
          <p:nvPr/>
        </p:nvGrpSpPr>
        <p:grpSpPr>
          <a:xfrm>
            <a:off x="579120" y="381000"/>
            <a:ext cx="10086975" cy="2776865"/>
            <a:chOff x="0" y="328923"/>
            <a:chExt cx="10086975" cy="2776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8E85F2-64D0-4BAC-B9CF-CDF08F312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425" y="381000"/>
              <a:ext cx="2609850" cy="26727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DC6B22-8ED9-4EB0-B1F7-27C388AE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125" y="328923"/>
              <a:ext cx="2609850" cy="2776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2828B6-CC39-4230-9A88-CC4252F9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2257425" cy="26727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E8BB7B-8BA3-4956-8D72-57B713D6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275" y="328923"/>
              <a:ext cx="2609850" cy="2776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60A594-4DB1-4C79-9B57-AE9036BEBC1C}"/>
              </a:ext>
            </a:extLst>
          </p:cNvPr>
          <p:cNvSpPr/>
          <p:nvPr/>
        </p:nvSpPr>
        <p:spPr>
          <a:xfrm>
            <a:off x="4680228" y="729734"/>
            <a:ext cx="304645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5DE3E2-9D02-42F4-8B92-FC8502BF6D59}"/>
              </a:ext>
            </a:extLst>
          </p:cNvPr>
          <p:cNvSpPr/>
          <p:nvPr/>
        </p:nvSpPr>
        <p:spPr>
          <a:xfrm>
            <a:off x="1310640" y="17066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bn-IN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 পরিচয় কবিতায় উল্লেখিত নদীর সংখ্যা কত?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1F28F-7DC7-45DC-BD67-6CFCE38FFA1F}"/>
              </a:ext>
            </a:extLst>
          </p:cNvPr>
          <p:cNvSpPr/>
          <p:nvPr/>
        </p:nvSpPr>
        <p:spPr>
          <a:xfrm>
            <a:off x="8790871" y="1969533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১৩০০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03024-7507-4AD7-BEBD-B49D86F47A5D}"/>
              </a:ext>
            </a:extLst>
          </p:cNvPr>
          <p:cNvSpPr/>
          <p:nvPr/>
        </p:nvSpPr>
        <p:spPr>
          <a:xfrm>
            <a:off x="1310640" y="30135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সৈয়দ শামসুল হক কত সালে জন্মগ্রহন করেন ?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CBC33-BD88-4CFE-817B-D836C1D2A8D1}"/>
              </a:ext>
            </a:extLst>
          </p:cNvPr>
          <p:cNvSpPr/>
          <p:nvPr/>
        </p:nvSpPr>
        <p:spPr>
          <a:xfrm>
            <a:off x="8790871" y="3198166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১৯৩৫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সালে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EED76-4DA1-43CF-A10C-13486FD0DCBA}"/>
              </a:ext>
            </a:extLst>
          </p:cNvPr>
          <p:cNvSpPr/>
          <p:nvPr/>
        </p:nvSpPr>
        <p:spPr>
          <a:xfrm>
            <a:off x="1310640" y="40574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‘আমি তো এসেছি চর্যাপদের অক্ষরগুলো থেকে’- এখানে ‘চর্যাপদের অক্ষর’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বলতে কবি কী বুঝিয়েছেন?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4088D-D803-40D9-A8C3-FA503CFA05B8}"/>
              </a:ext>
            </a:extLst>
          </p:cNvPr>
          <p:cNvSpPr/>
          <p:nvPr/>
        </p:nvSpPr>
        <p:spPr>
          <a:xfrm>
            <a:off x="8790871" y="4426799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অতীত ঐতিহ্য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777" y="632640"/>
            <a:ext cx="5181600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 জোড়ায় কাজ কর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823" y="2398054"/>
            <a:ext cx="5336177" cy="16927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১।প্রশ্নঃ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আলপথ’, ‘চর্যাপদ’, ‘বৌদ্ধ বিহার’  </a:t>
            </a:r>
          </a:p>
          <a:p>
            <a:pPr algn="ctr"/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শব্দগুলোর অর্থ কী?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2423" y="3429000"/>
            <a:ext cx="5336177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সিমানা, বাংলা সাহিত্যের প্রাচীন নিদর্শন, বৌদ্ধদের প্রাচীন আমলের শিক্ষালয়।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DEC2AA-83A9-47BC-9251-975F33E2FFDE}"/>
              </a:ext>
            </a:extLst>
          </p:cNvPr>
          <p:cNvSpPr/>
          <p:nvPr/>
        </p:nvSpPr>
        <p:spPr>
          <a:xfrm>
            <a:off x="2316480" y="249168"/>
            <a:ext cx="5029200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1CBDD-6A63-4DBC-9F67-25631C5DA813}"/>
              </a:ext>
            </a:extLst>
          </p:cNvPr>
          <p:cNvSpPr/>
          <p:nvPr/>
        </p:nvSpPr>
        <p:spPr>
          <a:xfrm>
            <a:off x="198120" y="49454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পরিচয়’ কবিতায় কবি বাঙালি জাতির বীজমন্ত্র হিসেবে কোনটিকে উল্লেখ করেছেন?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BF4E66-611F-4284-BE25-DD4EC0BC1CF6}"/>
              </a:ext>
            </a:extLst>
          </p:cNvPr>
          <p:cNvSpPr/>
          <p:nvPr/>
        </p:nvSpPr>
        <p:spPr>
          <a:xfrm>
            <a:off x="198120" y="39732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‘আমার পরিচয়’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কবির কোন গ্রন্থ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থেকে সংকলিত হয়েছে ?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44BD9-5FDE-45FC-9922-8EA624A30B4F}"/>
              </a:ext>
            </a:extLst>
          </p:cNvPr>
          <p:cNvSpPr/>
          <p:nvPr/>
        </p:nvSpPr>
        <p:spPr>
          <a:xfrm>
            <a:off x="7876612" y="2813191"/>
            <a:ext cx="2555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চর্যাপদ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E0832-69F5-46FA-9747-51355386AFC1}"/>
              </a:ext>
            </a:extLst>
          </p:cNvPr>
          <p:cNvSpPr/>
          <p:nvPr/>
        </p:nvSpPr>
        <p:spPr>
          <a:xfrm>
            <a:off x="304800" y="28847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বাংলা ভাষা ও সাহিত্যের প্রথম নিদর্শন কোনটি</a:t>
            </a:r>
            <a:r>
              <a:rPr lang="bn-BD" sz="2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BB717-3133-4DD6-828E-983FFD1B53A7}"/>
              </a:ext>
            </a:extLst>
          </p:cNvPr>
          <p:cNvSpPr/>
          <p:nvPr/>
        </p:nvSpPr>
        <p:spPr>
          <a:xfrm>
            <a:off x="7061273" y="3373072"/>
            <a:ext cx="5466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IN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>
                <a:latin typeface="NikoshBAN" pitchFamily="2" charset="0"/>
                <a:cs typeface="NikoshBAN" pitchFamily="2" charset="0"/>
              </a:rPr>
              <a:t>উঃ ‘কিশোর কবিতা সমগ্র’ থেকে সংকলিত হয়েছে।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F3564-695A-44BA-8860-E160B35F6593}"/>
              </a:ext>
            </a:extLst>
          </p:cNvPr>
          <p:cNvSpPr/>
          <p:nvPr/>
        </p:nvSpPr>
        <p:spPr>
          <a:xfrm>
            <a:off x="6294120" y="47929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 জাতির বীজমন্ত্রটি হল-</a:t>
            </a:r>
          </a:p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‘সবার উপরে মানুষ সত্য, তাহার উপরে নাই’।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-960120" y="91440"/>
            <a:ext cx="6736080" cy="1463040"/>
          </a:xfrm>
          <a:prstGeom prst="ellips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4511041"/>
            <a:ext cx="11506200" cy="1877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আমার পরিচয়’ কবিতার আলোকে বাঙালির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ইতিহাস, ঐতিহ্য ও সংস্কৃতি সম্পর্কে একটি প্রতিবেদন 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C9DAD-0646-4A6B-8603-F6195D17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913127"/>
            <a:ext cx="4952999" cy="2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5DCE0-BF86-4EA6-B5FC-6CA9AB8D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764381"/>
            <a:ext cx="4419600" cy="5329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54ACD-C5AB-4B51-BA33-BAA16107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29641"/>
            <a:ext cx="441960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0AED4-9371-4592-9064-3E326FDC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03" y="323814"/>
            <a:ext cx="7016408" cy="5826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85061-C701-4EC6-9BAC-EC596864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03" y="323814"/>
            <a:ext cx="7191067" cy="5826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DA6A1-81CC-4DE5-A487-32953A01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85" y="323814"/>
            <a:ext cx="7460102" cy="5882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5177D-B9E3-4569-A475-0CE7FD755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85" y="323813"/>
            <a:ext cx="7460102" cy="58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93" y="365396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পরিচয়</a:t>
            </a:r>
            <a:r>
              <a:rPr lang="bn-BD" sz="72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ln w="1905"/>
              <a:gradFill>
                <a:gsLst>
                  <a:gs pos="0">
                    <a:srgbClr val="506E94">
                      <a:shade val="20000"/>
                      <a:satMod val="200000"/>
                    </a:srgbClr>
                  </a:gs>
                  <a:gs pos="78000">
                    <a:srgbClr val="506E94">
                      <a:tint val="90000"/>
                      <a:shade val="89000"/>
                      <a:satMod val="220000"/>
                    </a:srgbClr>
                  </a:gs>
                  <a:gs pos="100000">
                    <a:srgbClr val="506E9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1840" y="2926500"/>
            <a:ext cx="3886200" cy="193899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4000" b="1" spc="50" dirty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পদ্যাংশ</a:t>
            </a:r>
            <a:endParaRPr lang="en-US" sz="4000" b="1" spc="50" dirty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নং-২৩৬</a:t>
            </a:r>
            <a:endParaRPr lang="en-US" sz="4000" b="1" spc="50" dirty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0" y="1565725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সৈয়দ শামসুল হক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04D3D3-DC91-43FC-93B9-B100B18F9625}"/>
              </a:ext>
            </a:extLst>
          </p:cNvPr>
          <p:cNvGrpSpPr/>
          <p:nvPr/>
        </p:nvGrpSpPr>
        <p:grpSpPr>
          <a:xfrm>
            <a:off x="391990" y="2335166"/>
            <a:ext cx="5437310" cy="3755064"/>
            <a:chOff x="359945" y="2529840"/>
            <a:chExt cx="5929703" cy="36321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6583F5-ED48-46C0-8D48-069D02F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639" y="2636520"/>
              <a:ext cx="3455009" cy="35254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82EAFE-D1CA-42DA-AD17-C1D99181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5" y="2529840"/>
              <a:ext cx="2474694" cy="36321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D263C-82E0-4899-9030-B7B96F907013}"/>
                </a:ext>
              </a:extLst>
            </p:cNvPr>
            <p:cNvSpPr/>
            <p:nvPr/>
          </p:nvSpPr>
          <p:spPr>
            <a:xfrm>
              <a:off x="1597292" y="3876032"/>
              <a:ext cx="24746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42" y="1290589"/>
            <a:ext cx="2895600" cy="3122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064184" y="4442446"/>
            <a:ext cx="3276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সৈয়দ শামসুল হক </a:t>
            </a:r>
            <a:endParaRPr lang="en-US" sz="11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0523" y="3962400"/>
            <a:ext cx="3137477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ও সম্মাননা</a:t>
            </a:r>
            <a:endParaRPr lang="bn-BD" sz="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বাংলা ভাষা ও সাহিত্যে অবদানের জন্য একুশে পদক, বাংলা একাডেমী পুরস্কারসহ অনেক সাহিত্য পুরস্কার লাভ করেন।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" y="1970198"/>
            <a:ext cx="3398519" cy="2601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হিত্যক</a:t>
            </a:r>
            <a:r>
              <a:rPr lang="bn-BD" sz="2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র্ম</a:t>
            </a:r>
            <a:endParaRPr lang="bn-BD" sz="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‘একদা এক রাজ্যে’,</a:t>
            </a:r>
          </a:p>
          <a:p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 ও জলের কবিতা’। </a:t>
            </a:r>
          </a:p>
          <a:p>
            <a:r>
              <a:rPr lang="bn-BD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গল্পগ্রন্থঃ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‘শীত বিকেল’, ‘রক্তগোলাপ’, ‘আনন্দের মৃত্যু’।</a:t>
            </a:r>
          </a:p>
          <a:p>
            <a:r>
              <a:rPr lang="bn-BD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‘বৃষ্টি ও বিদ্রোহীগণ’।</a:t>
            </a:r>
          </a:p>
          <a:p>
            <a:r>
              <a:rPr lang="bn-BD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নাটকঃ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‘পায়ের আওয়াজ পাওয়া যায়’, ‘নূরুলদীনের সারাজীবন’।</a:t>
            </a:r>
          </a:p>
          <a:p>
            <a:r>
              <a:rPr lang="bn-BD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শিশুকোষঃ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‘অনু বড় হয়’, ‘সীমান্তের সিংহাসন’।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188" y="5317405"/>
            <a:ext cx="3890182" cy="13393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bn-BD" sz="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endParaRPr lang="bn-BD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সাংবাদিকতাকে একসময় পেশা হিসেবে বেছে নিয়েছিলেন। পরে সাহিত্য সাধনায় আত্মনিয়োগ করেন।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2379526"/>
            <a:ext cx="2729923" cy="13542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endParaRPr lang="bn-BD" sz="10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ঢাকা কলেজিয়েট স্কুল থেকে ম্যাট্রিক, জগন্নাথ কলেজ থেকে ইন্টারমিডিয়েট ও ঢাকা বিশ্ববিদ্যালয় থেকে ইংরেজিতে স্নাতক সম্মান ডিগ্রী অর্জন করেন।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0523" y="439875"/>
            <a:ext cx="3048001" cy="1530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ও পরিচয়</a:t>
            </a:r>
          </a:p>
          <a:p>
            <a:pPr algn="ctr"/>
            <a:endParaRPr lang="bn-BD" sz="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১৯৩৫ সালে কুড়িগ্রাম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 জন্মগ্রহণ করেন। </a:t>
            </a:r>
            <a:endParaRPr lang="bn-IN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7984" y="389907"/>
            <a:ext cx="342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773" y="599688"/>
            <a:ext cx="32004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1" y="1752601"/>
            <a:ext cx="505138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1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104" y="2590800"/>
            <a:ext cx="8171793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>
                <a:latin typeface="NikoshBAN" pitchFamily="2" charset="0"/>
                <a:cs typeface="NikoshBAN" pitchFamily="2" charset="0"/>
              </a:rPr>
              <a:t>নতুন শব্দের অর্থ লিখতে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>
                <a:latin typeface="NikoshBAN" pitchFamily="2" charset="0"/>
                <a:cs typeface="NikoshBAN" pitchFamily="2" charset="0"/>
              </a:rPr>
              <a:t>বাঙালির ইতিহাস, ঐতিহ্য সম্পর্কে</a:t>
            </a:r>
            <a:r>
              <a:rPr lang="bn-IN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3112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14823-8A6A-49C1-AC5F-4308EE4CFFD7}"/>
              </a:ext>
            </a:extLst>
          </p:cNvPr>
          <p:cNvSpPr txBox="1"/>
          <p:nvPr/>
        </p:nvSpPr>
        <p:spPr>
          <a:xfrm>
            <a:off x="35814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7AA359-3054-455E-8B88-3F62F8C99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4828" y="3429000"/>
            <a:ext cx="609600" cy="609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DFED37-B1F9-417B-94AD-6D84F5CC9872}"/>
              </a:ext>
            </a:extLst>
          </p:cNvPr>
          <p:cNvSpPr/>
          <p:nvPr/>
        </p:nvSpPr>
        <p:spPr>
          <a:xfrm>
            <a:off x="2186960" y="813138"/>
            <a:ext cx="393248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bn-BD" sz="6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4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695" y="1838491"/>
            <a:ext cx="225719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আলপথ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944" y="1675166"/>
            <a:ext cx="33343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জমির সীমানার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পথ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79" y="4162731"/>
            <a:ext cx="3023827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পাহাড়পুরের বৌদ্ধবিহার</a:t>
            </a:r>
            <a:r>
              <a:rPr lang="bn-BD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2" y="3778010"/>
            <a:ext cx="2865121" cy="1669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376358" y="4105617"/>
            <a:ext cx="4480361" cy="11953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b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নওগাঁ জেলার 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 গ্রামে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প্রাচীন বিহার  অবস্থিত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3120" y="261349"/>
            <a:ext cx="4119544" cy="1163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EB3EA2-A4FB-4599-AFD8-DFD53D607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2" y="1577246"/>
            <a:ext cx="2743200" cy="204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331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88168"/>
            <a:ext cx="2057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চর্যাপদ</a:t>
            </a:r>
            <a:endParaRPr lang="en-US" sz="1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815370"/>
            <a:ext cx="22860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 ভাষা ও সাহিত্যের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প্রাচীন নিদর্শন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379" y="4761947"/>
            <a:ext cx="1905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চরণচিহ্ন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1" y="4838146"/>
            <a:ext cx="232788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পায়ের চিহ্ন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C380A-805A-47AF-BBD4-FD2AB0B7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60635"/>
            <a:ext cx="3543298" cy="1539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0EFB6B-D922-4D24-A151-C02E22CE5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1"/>
          <a:stretch/>
        </p:blipFill>
        <p:spPr>
          <a:xfrm>
            <a:off x="4274820" y="1388135"/>
            <a:ext cx="3101339" cy="15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631</Words>
  <Application>Microsoft Office PowerPoint</Application>
  <PresentationFormat>Widescreen</PresentationFormat>
  <Paragraphs>104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চলি পলিমাটি কোমলে আমার চলার চিহ্ন ফেলে। তের শত নদী  শুধায় আমাকে,’কোথাথেকে তুমি এলে? আমি তো এসেছি চর্যাপদের অক্ষরগুলো থেকে। </vt:lpstr>
      <vt:lpstr> আমি তো এসেছি সওদাগরের ডিঙার বহর থেকে। আমি তো এসেছি পালযুগ নামে চিত্রকলা থেকে। </vt:lpstr>
      <vt:lpstr>এসেছি বাঙালি পাহাড়পুরের বৌদ্ধবিহার থেকে। এসেছি বাঙালি জোড়াবাংলার মন্দির-বেদি থেকে।</vt:lpstr>
      <vt:lpstr>এসেছি বাঙালি আউল-বাউল মাটির দেউল থেকে। আমি তো এসেছি সার্বভৌম বারো ভূঁইয়ার থেকে।</vt:lpstr>
      <vt:lpstr> আমি তো এসেছি ‘কমলার দীঘি’ ,‘মহুয়ার পালা’ থেকে। আমি তো এসেছি তিতুমীর আর হাজী শরিয়ত থেকে। </vt:lpstr>
      <vt:lpstr> আমি তো এসেছি গীতাঞ্জলি ও অগ্নিবীণার থেকে। এসেছি বাঙালি ক্ষুদিরাম আর সুর্যসেনের থেকে। </vt:lpstr>
      <vt:lpstr> এসেছি বাঙালি জয়নুল আর অবন ঠাকুর থেকে। এসেছি বাঙালি রাষ্ট্রভাষার লাল রাজপথ থেকে। এসেছি বাঙালি বঙ্গবন্ধু শেখ মুজিবুর থেকে ।     </vt:lpstr>
      <vt:lpstr>PowerPoint Presentation</vt:lpstr>
      <vt:lpstr>PowerPoint Presentation</vt:lpstr>
      <vt:lpstr> তবে তুমি বুঝি বাঙালি জাতির বীজমন্ত্রটি শোন নাই- ‘সবার উপরে মানুষ সত্য, তাহার উপরে নাই।’ </vt:lpstr>
      <vt:lpstr>একসাথে আছি, একসাথে বাঁচি, আজও একসাথে থাকবই- সব বিভেদের রেখা মুছে দিয়ে সাম্যের ছবি আঁকবই।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5</cp:revision>
  <dcterms:created xsi:type="dcterms:W3CDTF">2020-06-13T04:57:50Z</dcterms:created>
  <dcterms:modified xsi:type="dcterms:W3CDTF">2020-06-13T05:35:01Z</dcterms:modified>
</cp:coreProperties>
</file>