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74" r:id="rId2"/>
    <p:sldId id="257" r:id="rId3"/>
    <p:sldId id="259" r:id="rId4"/>
    <p:sldId id="279" r:id="rId5"/>
    <p:sldId id="276" r:id="rId6"/>
    <p:sldId id="287" r:id="rId7"/>
    <p:sldId id="288" r:id="rId8"/>
    <p:sldId id="291" r:id="rId9"/>
    <p:sldId id="284" r:id="rId10"/>
    <p:sldId id="285" r:id="rId11"/>
    <p:sldId id="286" r:id="rId12"/>
    <p:sldId id="292" r:id="rId13"/>
    <p:sldId id="293" r:id="rId14"/>
    <p:sldId id="290" r:id="rId15"/>
    <p:sldId id="267" r:id="rId16"/>
    <p:sldId id="289"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p:cViewPr varScale="1">
        <p:scale>
          <a:sx n="68" d="100"/>
          <a:sy n="68" d="100"/>
        </p:scale>
        <p:origin x="14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F26DD-7371-440D-A229-06A4ECBEBF58}" type="datetimeFigureOut">
              <a:rPr lang="en-US" smtClean="0"/>
              <a:t>6/13/2020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4626A-410E-4767-8B32-93D45DF4A06D}" type="slidenum">
              <a:rPr lang="en-US" smtClean="0"/>
              <a:t>‹#›</a:t>
            </a:fld>
            <a:endParaRPr lang="en-US"/>
          </a:p>
        </p:txBody>
      </p:sp>
    </p:spTree>
    <p:extLst>
      <p:ext uri="{BB962C8B-B14F-4D97-AF65-F5344CB8AC3E}">
        <p14:creationId xmlns:p14="http://schemas.microsoft.com/office/powerpoint/2010/main" val="42405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4626A-410E-4767-8B32-93D45DF4A06D}" type="slidenum">
              <a:rPr lang="en-US" smtClean="0"/>
              <a:t>2</a:t>
            </a:fld>
            <a:endParaRPr lang="en-US"/>
          </a:p>
        </p:txBody>
      </p:sp>
    </p:spTree>
    <p:extLst>
      <p:ext uri="{BB962C8B-B14F-4D97-AF65-F5344CB8AC3E}">
        <p14:creationId xmlns:p14="http://schemas.microsoft.com/office/powerpoint/2010/main" val="14675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4626A-410E-4767-8B32-93D45DF4A06D}" type="slidenum">
              <a:rPr lang="en-US" smtClean="0"/>
              <a:t>17</a:t>
            </a:fld>
            <a:endParaRPr lang="en-US"/>
          </a:p>
        </p:txBody>
      </p:sp>
    </p:spTree>
    <p:extLst>
      <p:ext uri="{BB962C8B-B14F-4D97-AF65-F5344CB8AC3E}">
        <p14:creationId xmlns:p14="http://schemas.microsoft.com/office/powerpoint/2010/main" val="339472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74CBEAF9-9E58-4CC8-A6FF-6DD8A58DEEA4}" type="datetimeFigureOut">
              <a:rPr lang="en-US" smtClean="0"/>
              <a:pPr/>
              <a:t>6/13/2020</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397351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030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288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304800" y="6356350"/>
            <a:ext cx="8382000" cy="365125"/>
          </a:xfrm>
        </p:spPr>
        <p:txBody>
          <a:bodyPr/>
          <a:lstStyle>
            <a:lvl1pPr>
              <a:defRPr sz="1800"/>
            </a:lvl1pPr>
          </a:lstStyle>
          <a:p>
            <a:r>
              <a:rPr lang="en-US" dirty="0" err="1"/>
              <a:t>ফারুক</a:t>
            </a:r>
            <a:r>
              <a:rPr lang="en-US" dirty="0"/>
              <a:t> </a:t>
            </a:r>
            <a:r>
              <a:rPr lang="en-US" dirty="0" err="1"/>
              <a:t>হোসেন</a:t>
            </a:r>
            <a:r>
              <a:rPr lang="en-US" dirty="0"/>
              <a:t> ,</a:t>
            </a:r>
            <a:r>
              <a:rPr lang="en-US" dirty="0" err="1"/>
              <a:t>প্রভাষক</a:t>
            </a:r>
            <a:r>
              <a:rPr lang="en-US" dirty="0"/>
              <a:t> (</a:t>
            </a:r>
            <a:r>
              <a:rPr lang="en-US" dirty="0" err="1"/>
              <a:t>সমাজবিজ্ঞান</a:t>
            </a:r>
            <a:r>
              <a:rPr lang="en-US" dirty="0"/>
              <a:t>),</a:t>
            </a:r>
            <a:r>
              <a:rPr lang="en-US" dirty="0" err="1"/>
              <a:t>আশেক</a:t>
            </a:r>
            <a:r>
              <a:rPr lang="en-US" dirty="0"/>
              <a:t> </a:t>
            </a:r>
            <a:r>
              <a:rPr lang="en-US" dirty="0" err="1"/>
              <a:t>আলী</a:t>
            </a:r>
            <a:r>
              <a:rPr lang="en-US" dirty="0"/>
              <a:t> </a:t>
            </a:r>
            <a:r>
              <a:rPr lang="en-US" dirty="0" err="1"/>
              <a:t>খান</a:t>
            </a:r>
            <a:r>
              <a:rPr lang="en-US" dirty="0"/>
              <a:t> </a:t>
            </a:r>
            <a:r>
              <a:rPr lang="en-US" dirty="0" err="1"/>
              <a:t>উচ্চ</a:t>
            </a:r>
            <a:r>
              <a:rPr lang="en-US" dirty="0"/>
              <a:t> </a:t>
            </a:r>
            <a:r>
              <a:rPr lang="en-US" dirty="0" err="1"/>
              <a:t>বিদ্যালয়</a:t>
            </a:r>
            <a:r>
              <a:rPr lang="en-US" dirty="0"/>
              <a:t> ও </a:t>
            </a:r>
            <a:r>
              <a:rPr lang="en-US" dirty="0" err="1"/>
              <a:t>কলেজ,কচুয়া,চাঁদপুর</a:t>
            </a:r>
            <a:r>
              <a:rPr lang="en-US" dirty="0"/>
              <a:t>।</a:t>
            </a:r>
          </a:p>
        </p:txBody>
      </p:sp>
      <p:pic>
        <p:nvPicPr>
          <p:cNvPr id="9" name="Picture 8" descr="4SEAS007.JPG"/>
          <p:cNvPicPr>
            <a:picLocks noChangeAspect="1"/>
          </p:cNvPicPr>
          <p:nvPr userDrawn="1"/>
        </p:nvPicPr>
        <p:blipFill>
          <a:blip r:embed="rId2"/>
          <a:stretch>
            <a:fillRect/>
          </a:stretch>
        </p:blipFill>
        <p:spPr>
          <a:xfrm>
            <a:off x="342900" y="304800"/>
            <a:ext cx="8420100" cy="5791200"/>
          </a:xfrm>
          <a:prstGeom prst="rect">
            <a:avLst/>
          </a:prstGeom>
        </p:spPr>
      </p:pic>
      <p:sp>
        <p:nvSpPr>
          <p:cNvPr id="10" name="TextBox 9"/>
          <p:cNvSpPr txBox="1"/>
          <p:nvPr userDrawn="1"/>
        </p:nvSpPr>
        <p:spPr>
          <a:xfrm>
            <a:off x="2362200" y="3810000"/>
            <a:ext cx="4572000" cy="2215991"/>
          </a:xfrm>
          <a:prstGeom prst="rect">
            <a:avLst/>
          </a:prstGeom>
          <a:noFill/>
        </p:spPr>
        <p:txBody>
          <a:bodyPr wrap="square" rtlCol="0">
            <a:spAutoFit/>
          </a:bodyPr>
          <a:lstStyle/>
          <a:p>
            <a:r>
              <a:rPr lang="en-US" sz="13800" dirty="0" err="1"/>
              <a:t>স্বাগতম</a:t>
            </a:r>
            <a:endParaRPr lang="en-US" sz="2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37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37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041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41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94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431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6988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1D8BD707-D9CF-40AE-B4C6-C98DA3205C09}" type="datetimeFigureOut">
              <a:rPr lang="en-US" smtClean="0"/>
              <a:pPr/>
              <a:t>6/13/2020</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784654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lgn="l" eaLnBrk="1" latinLnBrk="0" hangingPunct="1"/>
            <a:fld id="{74CBEAF9-9E58-4CC8-A6FF-6DD8A58DEEA4}" type="datetimeFigureOut">
              <a:rPr lang="en-US" smtClean="0"/>
              <a:pPr algn="l" eaLnBrk="1" latinLnBrk="0" hangingPunct="1"/>
              <a:t>6/13/2020</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CA15C064-DD44-4CAC-873E-2D1F54821676}" type="slidenum">
              <a:rPr kumimoji="0" lang="en-US" smtClean="0"/>
              <a:pPr/>
              <a:t>‹#›</a:t>
            </a:fld>
            <a:endParaRPr kumimoji="0" lang="en-US" dirty="0">
              <a:solidFill>
                <a:schemeClr val="accent1">
                  <a:shade val="75000"/>
                </a:schemeClr>
              </a:solidFill>
            </a:endParaRPr>
          </a:p>
        </p:txBody>
      </p:sp>
    </p:spTree>
    <p:extLst>
      <p:ext uri="{BB962C8B-B14F-4D97-AF65-F5344CB8AC3E}">
        <p14:creationId xmlns:p14="http://schemas.microsoft.com/office/powerpoint/2010/main" val="13820094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49"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farukhossain221984@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58A79-2E16-4654-915B-11FA80124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2"/>
            <a:ext cx="9144000" cy="6810375"/>
          </a:xfrm>
          <a:prstGeom prst="rect">
            <a:avLst/>
          </a:prstGeom>
        </p:spPr>
      </p:pic>
      <p:sp>
        <p:nvSpPr>
          <p:cNvPr id="7" name="TextBox 6">
            <a:extLst>
              <a:ext uri="{FF2B5EF4-FFF2-40B4-BE49-F238E27FC236}">
                <a16:creationId xmlns:a16="http://schemas.microsoft.com/office/drawing/2014/main" id="{6B10C95D-B2CF-48CB-A8FA-0A96A612BA15}"/>
              </a:ext>
            </a:extLst>
          </p:cNvPr>
          <p:cNvSpPr txBox="1"/>
          <p:nvPr/>
        </p:nvSpPr>
        <p:spPr>
          <a:xfrm>
            <a:off x="1371600" y="1143000"/>
            <a:ext cx="3886200" cy="923330"/>
          </a:xfrm>
          <a:prstGeom prst="rect">
            <a:avLst/>
          </a:prstGeom>
          <a:noFill/>
        </p:spPr>
        <p:txBody>
          <a:bodyPr wrap="square" rtlCol="0">
            <a:spAutoFit/>
          </a:bodyPr>
          <a:lstStyle/>
          <a:p>
            <a:r>
              <a:rPr lang="en-US" sz="5400" dirty="0">
                <a:latin typeface="Nikosh" panose="02000000000000000000" pitchFamily="2" charset="0"/>
                <a:cs typeface="Nikosh" panose="02000000000000000000" pitchFamily="2" charset="0"/>
              </a:rPr>
              <a:t>স</a:t>
            </a:r>
            <a:r>
              <a:rPr lang="as-IN" sz="5400" dirty="0">
                <a:latin typeface="Nikosh" panose="02000000000000000000" pitchFamily="2" charset="0"/>
                <a:cs typeface="Nikosh" panose="02000000000000000000" pitchFamily="2" charset="0"/>
              </a:rPr>
              <a:t>্</a:t>
            </a:r>
            <a:r>
              <a:rPr lang="en-US" sz="5400" dirty="0">
                <a:latin typeface="Nikosh" panose="02000000000000000000" pitchFamily="2" charset="0"/>
                <a:cs typeface="Nikosh" panose="02000000000000000000" pitchFamily="2" charset="0"/>
              </a:rPr>
              <a:t>ব</a:t>
            </a:r>
            <a:r>
              <a:rPr lang="as-IN" sz="5400" dirty="0">
                <a:latin typeface="Nikosh" panose="02000000000000000000" pitchFamily="2" charset="0"/>
                <a:cs typeface="Nikosh" panose="02000000000000000000" pitchFamily="2" charset="0"/>
              </a:rPr>
              <a:t>া</a:t>
            </a:r>
            <a:r>
              <a:rPr lang="en-US" sz="5400" dirty="0">
                <a:latin typeface="Nikosh" panose="02000000000000000000" pitchFamily="2" charset="0"/>
                <a:cs typeface="Nikosh" panose="02000000000000000000" pitchFamily="2" charset="0"/>
              </a:rPr>
              <a:t>গ</a:t>
            </a:r>
            <a:r>
              <a:rPr lang="as-IN" sz="5400" dirty="0">
                <a:latin typeface="Nikosh" panose="02000000000000000000" pitchFamily="2" charset="0"/>
                <a:cs typeface="Nikosh" panose="02000000000000000000" pitchFamily="2" charset="0"/>
              </a:rPr>
              <a:t>ত</a:t>
            </a:r>
            <a:r>
              <a:rPr lang="en-US" sz="5400" dirty="0">
                <a:latin typeface="Nikosh" panose="02000000000000000000" pitchFamily="2" charset="0"/>
                <a:cs typeface="Nikosh" panose="02000000000000000000" pitchFamily="2" charset="0"/>
              </a:rPr>
              <a:t>ম</a:t>
            </a:r>
            <a:r>
              <a:rPr lang="en-US" sz="4800" dirty="0">
                <a:latin typeface="Nikosh" panose="02000000000000000000" pitchFamily="2" charset="0"/>
                <a:cs typeface="Nikosh" panose="02000000000000000000" pitchFamily="2" charset="0"/>
              </a:rPr>
              <a:t> </a:t>
            </a:r>
          </a:p>
        </p:txBody>
      </p:sp>
    </p:spTree>
  </p:cSld>
  <p:clrMapOvr>
    <a:masterClrMapping/>
  </p:clrMapOvr>
  <p:transition spd="med">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250" y="838200"/>
            <a:ext cx="4953000" cy="5632311"/>
          </a:xfrm>
          <a:prstGeom prst="rect">
            <a:avLst/>
          </a:prstGeom>
        </p:spPr>
        <p:txBody>
          <a:bodyPr wrap="square">
            <a:spAutoFit/>
          </a:bodyPr>
          <a:lstStyle/>
          <a:p>
            <a:r>
              <a:rPr lang="as-IN" sz="2400" dirty="0">
                <a:latin typeface="NikoshBAN" pitchFamily="2" charset="0"/>
                <a:cs typeface="NikoshBAN" pitchFamily="2" charset="0"/>
              </a:rPr>
              <a:t>এছাড়া মুকাদ্দমার আর একটি গুরুত্বপূর্ণ প্রতিপাদ্য ছিলো</a:t>
            </a:r>
            <a:r>
              <a:rPr lang="as-IN" sz="2400" b="1" dirty="0">
                <a:latin typeface="NikoshBAN" pitchFamily="2" charset="0"/>
                <a:cs typeface="NikoshBAN" pitchFamily="2" charset="0"/>
              </a:rPr>
              <a:t> ‘আস</a:t>
            </a:r>
            <a:r>
              <a:rPr lang="en-US" sz="2400" b="1" dirty="0">
                <a:latin typeface="NikoshBAN" pitchFamily="2" charset="0"/>
                <a:cs typeface="NikoshBAN" pitchFamily="2" charset="0"/>
              </a:rPr>
              <a:t>া</a:t>
            </a:r>
            <a:r>
              <a:rPr lang="as-IN" sz="2400" b="1" dirty="0">
                <a:latin typeface="NikoshBAN" pitchFamily="2" charset="0"/>
                <a:cs typeface="NikoshBAN" pitchFamily="2" charset="0"/>
              </a:rPr>
              <a:t>বিয়া’ </a:t>
            </a:r>
            <a:r>
              <a:rPr lang="as-IN" sz="2400" dirty="0">
                <a:latin typeface="NikoshBAN" pitchFamily="2" charset="0"/>
                <a:cs typeface="NikoshBAN" pitchFamily="2" charset="0"/>
              </a:rPr>
              <a:t>এর ধারণা। শাব্দিকভাবে যার অর্থ হতে পারে ‘গোত্রবাদ’</a:t>
            </a:r>
            <a:r>
              <a:rPr lang="en-US" sz="2400" dirty="0">
                <a:latin typeface="NikoshBAN" pitchFamily="2" charset="0"/>
                <a:cs typeface="NikoshBAN" pitchFamily="2" charset="0"/>
              </a:rPr>
              <a:t>। </a:t>
            </a:r>
            <a:r>
              <a:rPr lang="as-IN" sz="2400" dirty="0">
                <a:latin typeface="NikoshBAN" pitchFamily="2" charset="0"/>
                <a:cs typeface="NikoshBAN" pitchFamily="2" charset="0"/>
              </a:rPr>
              <a:t> আধুনিক পরিভাষায় আমরা একে জাতীয়তাবাদ বলেও উল্লেখ করতে পারি। সমাজের মানুষের মধ্যে পারস্পারিক বন্ধন কি করে কাজ করে, তার ব্যাখ্যা দিতে গিয়ে ইবনে খালদুন আ</a:t>
            </a:r>
            <a:r>
              <a:rPr lang="en-US" sz="2400" dirty="0" err="1">
                <a:latin typeface="NikoshBAN" pitchFamily="2" charset="0"/>
                <a:cs typeface="NikoshBAN" pitchFamily="2" charset="0"/>
              </a:rPr>
              <a:t>সা</a:t>
            </a:r>
            <a:r>
              <a:rPr lang="as-IN" sz="2400" dirty="0">
                <a:latin typeface="NikoshBAN" pitchFamily="2" charset="0"/>
                <a:cs typeface="NikoshBAN" pitchFamily="2" charset="0"/>
              </a:rPr>
              <a:t>বিয়া ধারণার উদ্ভব করেন। ইবনে খালদুন তার আলোচনায় দেখান, সভ্যতার যেকোন পর্যায়, যাযাবর জাতি থেকে রাষ্ট্র ও সম্রাজ্যের অধিকারী জাতি সকলের মধ্যেই আস</a:t>
            </a:r>
            <a:r>
              <a:rPr lang="en-US" sz="2400" dirty="0">
                <a:latin typeface="NikoshBAN" pitchFamily="2" charset="0"/>
                <a:cs typeface="NikoshBAN" pitchFamily="2" charset="0"/>
              </a:rPr>
              <a:t>া</a:t>
            </a:r>
            <a:r>
              <a:rPr lang="as-IN" sz="2400" dirty="0">
                <a:latin typeface="NikoshBAN" pitchFamily="2" charset="0"/>
                <a:cs typeface="NikoshBAN" pitchFamily="2" charset="0"/>
              </a:rPr>
              <a:t>বিয়া কাজ করে। </a:t>
            </a:r>
            <a:r>
              <a:rPr lang="as-IN" sz="2400" dirty="0">
                <a:solidFill>
                  <a:srgbClr val="00B050"/>
                </a:solidFill>
                <a:latin typeface="NikoshBAN" pitchFamily="2" charset="0"/>
                <a:cs typeface="NikoshBAN" pitchFamily="2" charset="0"/>
              </a:rPr>
              <a:t>কোন জাতির সভ্যতার সূচনায় তাদের মধ্যে আস্যাবিয়া জোরালোভাবে কাজ করে এবং তাদের সভ্যতার বিলুপ্তির সময়ে এটির বিলুপ্তি ঘটে।</a:t>
            </a:r>
            <a:r>
              <a:rPr lang="as-IN" sz="2400" dirty="0">
                <a:solidFill>
                  <a:srgbClr val="C00000"/>
                </a:solidFill>
                <a:latin typeface="NikoshBAN" pitchFamily="2" charset="0"/>
                <a:cs typeface="NikoshBAN" pitchFamily="2" charset="0"/>
              </a:rPr>
              <a:t> </a:t>
            </a:r>
            <a:r>
              <a:rPr lang="as-IN" sz="2400" dirty="0">
                <a:latin typeface="NikoshBAN" pitchFamily="2" charset="0"/>
                <a:cs typeface="NikoshBAN" pitchFamily="2" charset="0"/>
              </a:rPr>
              <a:t>ফলে অন্যকোন জোরালো আস</a:t>
            </a:r>
            <a:r>
              <a:rPr lang="en-US" sz="2400" dirty="0">
                <a:latin typeface="NikoshBAN" pitchFamily="2" charset="0"/>
                <a:cs typeface="NikoshBAN" pitchFamily="2" charset="0"/>
              </a:rPr>
              <a:t>া</a:t>
            </a:r>
            <a:r>
              <a:rPr lang="as-IN" sz="2400" dirty="0">
                <a:latin typeface="NikoshBAN" pitchFamily="2" charset="0"/>
                <a:cs typeface="NikoshBAN" pitchFamily="2" charset="0"/>
              </a:rPr>
              <a:t>বিয়ার অধিকারী জাতি পতনোন্মুখ জাতির স্থান দখল করে। এ প্রক্রিয়াতেই বিভিন্ন সভ্যতার উত্থান ও পতন ঘটে।</a:t>
            </a:r>
            <a:endParaRPr lang="en-US" sz="2400" dirty="0">
              <a:latin typeface="NikoshBAN" pitchFamily="2" charset="0"/>
              <a:cs typeface="NikoshBAN" pitchFamily="2" charset="0"/>
            </a:endParaRPr>
          </a:p>
        </p:txBody>
      </p:sp>
      <p:sp>
        <p:nvSpPr>
          <p:cNvPr id="3" name="TextBox 2"/>
          <p:cNvSpPr txBox="1"/>
          <p:nvPr/>
        </p:nvSpPr>
        <p:spPr>
          <a:xfrm>
            <a:off x="3822436" y="64323"/>
            <a:ext cx="1499128" cy="646331"/>
          </a:xfrm>
          <a:prstGeom prst="rect">
            <a:avLst/>
          </a:prstGeom>
          <a:noFill/>
        </p:spPr>
        <p:txBody>
          <a:bodyPr wrap="none" rtlCol="0">
            <a:spAutoFit/>
          </a:bodyPr>
          <a:lstStyle/>
          <a:p>
            <a:r>
              <a:rPr lang="en-US" sz="3600" dirty="0" err="1">
                <a:latin typeface="NikoshBAN" pitchFamily="2" charset="0"/>
                <a:cs typeface="NikoshBAN" pitchFamily="2" charset="0"/>
              </a:rPr>
              <a:t>আসাবিয়া</a:t>
            </a:r>
            <a:endParaRPr lang="en-US" sz="3600" dirty="0">
              <a:latin typeface="NikoshBAN" pitchFamily="2" charset="0"/>
              <a:cs typeface="NikoshBAN" pitchFamily="2" charset="0"/>
            </a:endParaRPr>
          </a:p>
        </p:txBody>
      </p:sp>
      <p:pic>
        <p:nvPicPr>
          <p:cNvPr id="18434" name="Picture 2" descr="সম্পর্কিত ছবি"/>
          <p:cNvPicPr>
            <a:picLocks noChangeAspect="1" noChangeArrowheads="1"/>
          </p:cNvPicPr>
          <p:nvPr/>
        </p:nvPicPr>
        <p:blipFill>
          <a:blip r:embed="rId2"/>
          <a:srcRect/>
          <a:stretch>
            <a:fillRect/>
          </a:stretch>
        </p:blipFill>
        <p:spPr bwMode="auto">
          <a:xfrm>
            <a:off x="5479366" y="838200"/>
            <a:ext cx="3210350" cy="4582044"/>
          </a:xfrm>
          <a:prstGeom prst="rect">
            <a:avLst/>
          </a:prstGeom>
          <a:noFill/>
        </p:spPr>
      </p:pic>
      <p:sp>
        <p:nvSpPr>
          <p:cNvPr id="5" name="TextBox 4">
            <a:extLst>
              <a:ext uri="{FF2B5EF4-FFF2-40B4-BE49-F238E27FC236}">
                <a16:creationId xmlns:a16="http://schemas.microsoft.com/office/drawing/2014/main" id="{A7195B94-33BC-4561-AAD8-F0D0EA24F444}"/>
              </a:ext>
            </a:extLst>
          </p:cNvPr>
          <p:cNvSpPr txBox="1"/>
          <p:nvPr/>
        </p:nvSpPr>
        <p:spPr>
          <a:xfrm>
            <a:off x="5791200" y="5486400"/>
            <a:ext cx="3505200" cy="707886"/>
          </a:xfrm>
          <a:prstGeom prst="rect">
            <a:avLst/>
          </a:prstGeom>
          <a:noFill/>
        </p:spPr>
        <p:txBody>
          <a:bodyPr wrap="square" rtlCol="0">
            <a:spAutoFit/>
          </a:bodyPr>
          <a:lstStyle/>
          <a:p>
            <a:r>
              <a:rPr lang="en-US" sz="4000" dirty="0">
                <a:latin typeface="Nikosh" panose="02000000000000000000" pitchFamily="2" charset="0"/>
                <a:cs typeface="Nikosh" panose="02000000000000000000" pitchFamily="2" charset="0"/>
              </a:rPr>
              <a:t>ই</a:t>
            </a:r>
            <a:r>
              <a:rPr lang="as-IN" sz="4000" dirty="0">
                <a:latin typeface="Nikosh" panose="02000000000000000000" pitchFamily="2" charset="0"/>
                <a:cs typeface="Nikosh" panose="02000000000000000000" pitchFamily="2" charset="0"/>
              </a:rPr>
              <a:t>ব</a:t>
            </a:r>
            <a:r>
              <a:rPr lang="en-US" sz="4000" dirty="0">
                <a:latin typeface="Nikosh" panose="02000000000000000000" pitchFamily="2" charset="0"/>
                <a:cs typeface="Nikosh" panose="02000000000000000000" pitchFamily="2" charset="0"/>
              </a:rPr>
              <a:t>ন</a:t>
            </a:r>
            <a:r>
              <a:rPr lang="as-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খালদুন</a:t>
            </a:r>
            <a:r>
              <a:rPr lang="en-US" sz="4000" dirty="0">
                <a:latin typeface="Nikosh" panose="02000000000000000000" pitchFamily="2" charset="0"/>
                <a:cs typeface="Nikosh"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wedge">
                                      <p:cBhvr>
                                        <p:cTn id="13" dur="20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3000" fill="hold"/>
                                        <p:tgtEl>
                                          <p:spTgt spid="2"/>
                                        </p:tgtEl>
                                        <p:attrNameLst>
                                          <p:attrName>ppt_x</p:attrName>
                                        </p:attrNameLst>
                                      </p:cBhvr>
                                      <p:tavLst>
                                        <p:tav tm="0">
                                          <p:val>
                                            <p:strVal val="0-#ppt_w/2"/>
                                          </p:val>
                                        </p:tav>
                                        <p:tav tm="100000">
                                          <p:val>
                                            <p:strVal val="#ppt_x"/>
                                          </p:val>
                                        </p:tav>
                                      </p:tavLst>
                                    </p:anim>
                                    <p:anim calcmode="lin" valueType="num">
                                      <p:cBhvr additive="base">
                                        <p:cTn id="19"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26" y="1207340"/>
            <a:ext cx="4873625" cy="5509200"/>
          </a:xfrm>
          <a:prstGeom prst="rect">
            <a:avLst/>
          </a:prstGeom>
        </p:spPr>
        <p:txBody>
          <a:bodyPr wrap="square">
            <a:spAutoFit/>
          </a:bodyPr>
          <a:lstStyle/>
          <a:p>
            <a:pPr algn="just"/>
            <a:r>
              <a:rPr lang="as-IN" sz="3200" dirty="0">
                <a:latin typeface="NikoshBAN" pitchFamily="2" charset="0"/>
                <a:cs typeface="NikoshBAN" pitchFamily="2" charset="0"/>
              </a:rPr>
              <a:t>ইবনে খালদুন স্বীকার করে নেন, মুদ্রা মূল্য পরিমাপের আদর্শ, পণ্য বিনিময়ের মাধ্যম ও মূল্যের সংরক্ষক  হিসেবে ভূমিকা পালন করে। কিন্তু সময়ের পরিবর্তনে চাহিদা ও যোগানের প্রেক্ষিতে স্বর্ণ ও রৌপ্যের মূল্যের যে পরিবর্তন হতে পারে, সে বিষয়টি তিনি চিন্তা করতে পারেননি। সম্পদের পরিমাপের একক হিসেবে তিনি </a:t>
            </a:r>
            <a:r>
              <a:rPr lang="as-IN" sz="3200" b="1" dirty="0">
                <a:latin typeface="NikoshBAN" pitchFamily="2" charset="0"/>
                <a:cs typeface="NikoshBAN" pitchFamily="2" charset="0"/>
              </a:rPr>
              <a:t>শ্রমের মূল্য তত্ত্বের</a:t>
            </a:r>
            <a:r>
              <a:rPr lang="as-IN" sz="3200" dirty="0">
                <a:latin typeface="NikoshBAN" pitchFamily="2" charset="0"/>
                <a:cs typeface="NikoshBAN" pitchFamily="2" charset="0"/>
              </a:rPr>
              <a:t> উদ্ভব করেন। সকল প্রকার সম্পদের মূল্য হিসেবে তিনি শ্রমকে গণ্য করেন।</a:t>
            </a:r>
            <a:endParaRPr lang="en-US" sz="3200" dirty="0">
              <a:latin typeface="NikoshBAN" pitchFamily="2" charset="0"/>
              <a:cs typeface="NikoshBAN" pitchFamily="2" charset="0"/>
            </a:endParaRPr>
          </a:p>
        </p:txBody>
      </p:sp>
      <p:sp>
        <p:nvSpPr>
          <p:cNvPr id="17410" name="AutoShape 2" descr="সম্পর্কিত ছবি"/>
          <p:cNvSpPr>
            <a:spLocks noChangeAspect="1" noChangeArrowheads="1"/>
          </p:cNvSpPr>
          <p:nvPr/>
        </p:nvSpPr>
        <p:spPr bwMode="auto">
          <a:xfrm>
            <a:off x="155575" y="-1004888"/>
            <a:ext cx="1743075" cy="2105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277128" y="359743"/>
            <a:ext cx="2589744" cy="646331"/>
          </a:xfrm>
          <a:prstGeom prst="rect">
            <a:avLst/>
          </a:prstGeom>
          <a:noFill/>
        </p:spPr>
        <p:txBody>
          <a:bodyPr wrap="square" rtlCol="0">
            <a:spAutoFit/>
          </a:bodyPr>
          <a:lstStyle/>
          <a:p>
            <a:r>
              <a:rPr lang="en-US" sz="3600" dirty="0" err="1">
                <a:latin typeface="NikoshBAN" pitchFamily="2" charset="0"/>
                <a:cs typeface="NikoshBAN" pitchFamily="2" charset="0"/>
              </a:rPr>
              <a:t>শ্রমের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মূল্য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তত্ত্ব</a:t>
            </a:r>
            <a:endParaRPr lang="en-US" sz="3600" dirty="0">
              <a:latin typeface="NikoshBAN" pitchFamily="2" charset="0"/>
              <a:cs typeface="NikoshBAN" pitchFamily="2" charset="0"/>
            </a:endParaRPr>
          </a:p>
        </p:txBody>
      </p:sp>
      <p:pic>
        <p:nvPicPr>
          <p:cNvPr id="17412" name="Picture 4" descr="সম্পর্কিত ছবি"/>
          <p:cNvPicPr>
            <a:picLocks noChangeAspect="1" noChangeArrowheads="1"/>
          </p:cNvPicPr>
          <p:nvPr/>
        </p:nvPicPr>
        <p:blipFill>
          <a:blip r:embed="rId2"/>
          <a:srcRect/>
          <a:stretch>
            <a:fillRect/>
          </a:stretch>
        </p:blipFill>
        <p:spPr bwMode="auto">
          <a:xfrm>
            <a:off x="5638800" y="1207340"/>
            <a:ext cx="3505200" cy="4233058"/>
          </a:xfrm>
          <a:prstGeom prst="rect">
            <a:avLst/>
          </a:prstGeom>
          <a:noFill/>
        </p:spPr>
      </p:pic>
      <p:sp>
        <p:nvSpPr>
          <p:cNvPr id="6" name="TextBox 5">
            <a:extLst>
              <a:ext uri="{FF2B5EF4-FFF2-40B4-BE49-F238E27FC236}">
                <a16:creationId xmlns:a16="http://schemas.microsoft.com/office/drawing/2014/main" id="{BCE34B56-6BAA-4889-893E-0520A40DE962}"/>
              </a:ext>
            </a:extLst>
          </p:cNvPr>
          <p:cNvSpPr txBox="1"/>
          <p:nvPr/>
        </p:nvSpPr>
        <p:spPr>
          <a:xfrm>
            <a:off x="5791200" y="5467205"/>
            <a:ext cx="3505200" cy="707886"/>
          </a:xfrm>
          <a:prstGeom prst="rect">
            <a:avLst/>
          </a:prstGeom>
          <a:noFill/>
        </p:spPr>
        <p:txBody>
          <a:bodyPr wrap="square" rtlCol="0">
            <a:spAutoFit/>
          </a:bodyPr>
          <a:lstStyle/>
          <a:p>
            <a:r>
              <a:rPr lang="en-US" sz="4000" dirty="0">
                <a:latin typeface="Nikosh" panose="02000000000000000000" pitchFamily="2" charset="0"/>
                <a:cs typeface="Nikosh" panose="02000000000000000000" pitchFamily="2" charset="0"/>
              </a:rPr>
              <a:t>ই</a:t>
            </a:r>
            <a:r>
              <a:rPr lang="as-IN" sz="4000" dirty="0">
                <a:latin typeface="Nikosh" panose="02000000000000000000" pitchFamily="2" charset="0"/>
                <a:cs typeface="Nikosh" panose="02000000000000000000" pitchFamily="2" charset="0"/>
              </a:rPr>
              <a:t>ব</a:t>
            </a:r>
            <a:r>
              <a:rPr lang="en-US" sz="4000" dirty="0">
                <a:latin typeface="Nikosh" panose="02000000000000000000" pitchFamily="2" charset="0"/>
                <a:cs typeface="Nikosh" panose="02000000000000000000" pitchFamily="2" charset="0"/>
              </a:rPr>
              <a:t>ন</a:t>
            </a:r>
            <a:r>
              <a:rPr lang="as-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খালদুন</a:t>
            </a:r>
            <a:r>
              <a:rPr lang="en-US" sz="4000" dirty="0">
                <a:latin typeface="Nikosh" panose="02000000000000000000" pitchFamily="2" charset="0"/>
                <a:cs typeface="Nikosh"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additive="base">
                                        <p:cTn id="25" dur="3000" fill="hold"/>
                                        <p:tgtEl>
                                          <p:spTgt spid="17412"/>
                                        </p:tgtEl>
                                        <p:attrNameLst>
                                          <p:attrName>ppt_x</p:attrName>
                                        </p:attrNameLst>
                                      </p:cBhvr>
                                      <p:tavLst>
                                        <p:tav tm="0">
                                          <p:val>
                                            <p:strVal val="1+#ppt_w/2"/>
                                          </p:val>
                                        </p:tav>
                                        <p:tav tm="100000">
                                          <p:val>
                                            <p:strVal val="#ppt_x"/>
                                          </p:val>
                                        </p:tav>
                                      </p:tavLst>
                                    </p:anim>
                                    <p:anim calcmode="lin" valueType="num">
                                      <p:cBhvr additive="base">
                                        <p:cTn id="26" dur="3000" fill="hold"/>
                                        <p:tgtEl>
                                          <p:spTgt spid="174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in)">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3" y="2819400"/>
            <a:ext cx="4514858" cy="3046988"/>
          </a:xfrm>
          <a:prstGeom prst="rect">
            <a:avLst/>
          </a:prstGeom>
          <a:noFill/>
        </p:spPr>
        <p:txBody>
          <a:bodyPr wrap="square" rtlCol="0">
            <a:spAutoFit/>
          </a:bodyPr>
          <a:lstStyle/>
          <a:p>
            <a:r>
              <a:rPr lang="en-US" sz="3200" dirty="0" err="1">
                <a:latin typeface="NikoshBAN" pitchFamily="2" charset="0"/>
                <a:cs typeface="NikoshBAN" pitchFamily="2" charset="0"/>
              </a:rPr>
              <a:t>আসাবিয়ার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লক্ষ্য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সামাজিক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স্বার্বভৌমত্ত্ব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আসাবিয়া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মানুষকে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সর্বজনীন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উদ্দেশ্য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সাধনে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ঐক্যবদ্ধ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করে,আত্মরক্ষার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জন্য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ঐক্যবদ্ধ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দমনের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শক্তি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যোগায়</a:t>
            </a:r>
            <a:r>
              <a:rPr lang="en-US" sz="3200" dirty="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3" name="TextBox 2"/>
          <p:cNvSpPr txBox="1"/>
          <p:nvPr/>
        </p:nvSpPr>
        <p:spPr>
          <a:xfrm>
            <a:off x="59488" y="1199465"/>
            <a:ext cx="4664912" cy="1077218"/>
          </a:xfrm>
          <a:prstGeom prst="rect">
            <a:avLst/>
          </a:prstGeom>
          <a:noFill/>
        </p:spPr>
        <p:txBody>
          <a:bodyPr wrap="square" rtlCol="0">
            <a:spAutoFit/>
          </a:bodyPr>
          <a:lstStyle/>
          <a:p>
            <a:r>
              <a:rPr lang="en-US" sz="3200" dirty="0" err="1">
                <a:latin typeface="NikoshBAN" pitchFamily="2" charset="0"/>
                <a:cs typeface="NikoshBAN" pitchFamily="2" charset="0"/>
              </a:rPr>
              <a:t>সমাজের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উপর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সবচেয়ে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বেশি</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কার্যকর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সংহতি</a:t>
            </a:r>
            <a:r>
              <a:rPr lang="en-US" sz="3200" dirty="0">
                <a:latin typeface="NikoshBAN" pitchFamily="2" charset="0"/>
                <a:cs typeface="NikoshBAN" pitchFamily="2" charset="0"/>
              </a:rPr>
              <a:t> ও </a:t>
            </a:r>
            <a:r>
              <a:rPr lang="en-US" sz="3200" dirty="0" err="1">
                <a:latin typeface="NikoshBAN" pitchFamily="2" charset="0"/>
                <a:cs typeface="NikoshBAN" pitchFamily="2" charset="0"/>
              </a:rPr>
              <a:t>শক্তি</a:t>
            </a:r>
            <a:r>
              <a:rPr lang="en-US" sz="3200" dirty="0">
                <a:latin typeface="NikoshBAN" pitchFamily="2" charset="0"/>
                <a:cs typeface="NikoshBAN" pitchFamily="2" charset="0"/>
              </a:rPr>
              <a:t>।</a:t>
            </a:r>
          </a:p>
        </p:txBody>
      </p:sp>
      <p:pic>
        <p:nvPicPr>
          <p:cNvPr id="4" name="Picture 2" descr="সম্পর্কিত ছবি"/>
          <p:cNvPicPr>
            <a:picLocks noChangeAspect="1" noChangeArrowheads="1"/>
          </p:cNvPicPr>
          <p:nvPr/>
        </p:nvPicPr>
        <p:blipFill>
          <a:blip r:embed="rId2"/>
          <a:srcRect/>
          <a:stretch>
            <a:fillRect/>
          </a:stretch>
        </p:blipFill>
        <p:spPr bwMode="auto">
          <a:xfrm>
            <a:off x="4572000" y="1199464"/>
            <a:ext cx="4124750" cy="4459071"/>
          </a:xfrm>
          <a:prstGeom prst="rect">
            <a:avLst/>
          </a:prstGeom>
          <a:noFill/>
        </p:spPr>
      </p:pic>
      <p:sp>
        <p:nvSpPr>
          <p:cNvPr id="5" name="TextBox 4"/>
          <p:cNvSpPr txBox="1"/>
          <p:nvPr/>
        </p:nvSpPr>
        <p:spPr>
          <a:xfrm>
            <a:off x="2524232" y="133529"/>
            <a:ext cx="2885968" cy="646331"/>
          </a:xfrm>
          <a:prstGeom prst="rect">
            <a:avLst/>
          </a:prstGeom>
          <a:noFill/>
        </p:spPr>
        <p:txBody>
          <a:bodyPr wrap="square" rtlCol="0">
            <a:spAutoFit/>
          </a:bodyPr>
          <a:lstStyle/>
          <a:p>
            <a:r>
              <a:rPr lang="en-US" sz="3600" dirty="0" err="1">
                <a:latin typeface="NikoshBAN" pitchFamily="2" charset="0"/>
                <a:cs typeface="NikoshBAN" pitchFamily="2" charset="0"/>
              </a:rPr>
              <a:t>আসাবিয়া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তত্ত্ব</a:t>
            </a:r>
            <a:r>
              <a:rPr lang="en-US" sz="3600" dirty="0">
                <a:latin typeface="NikoshBAN" pitchFamily="2" charset="0"/>
                <a:cs typeface="NikoshBAN" pitchFamily="2" charset="0"/>
              </a:rPr>
              <a:t> </a:t>
            </a:r>
          </a:p>
        </p:txBody>
      </p:sp>
      <p:sp>
        <p:nvSpPr>
          <p:cNvPr id="6" name="TextBox 5">
            <a:extLst>
              <a:ext uri="{FF2B5EF4-FFF2-40B4-BE49-F238E27FC236}">
                <a16:creationId xmlns:a16="http://schemas.microsoft.com/office/drawing/2014/main" id="{1B177391-2B7F-4C4D-A358-07CA8BC194CC}"/>
              </a:ext>
            </a:extLst>
          </p:cNvPr>
          <p:cNvSpPr txBox="1"/>
          <p:nvPr/>
        </p:nvSpPr>
        <p:spPr>
          <a:xfrm>
            <a:off x="5410200" y="5652673"/>
            <a:ext cx="3505200" cy="707886"/>
          </a:xfrm>
          <a:prstGeom prst="rect">
            <a:avLst/>
          </a:prstGeom>
          <a:noFill/>
        </p:spPr>
        <p:txBody>
          <a:bodyPr wrap="square" rtlCol="0">
            <a:spAutoFit/>
          </a:bodyPr>
          <a:lstStyle/>
          <a:p>
            <a:r>
              <a:rPr lang="en-US" sz="4000" dirty="0">
                <a:latin typeface="Nikosh" panose="02000000000000000000" pitchFamily="2" charset="0"/>
                <a:cs typeface="Nikosh" panose="02000000000000000000" pitchFamily="2" charset="0"/>
              </a:rPr>
              <a:t>ই</a:t>
            </a:r>
            <a:r>
              <a:rPr lang="as-IN" sz="4000" dirty="0">
                <a:latin typeface="Nikosh" panose="02000000000000000000" pitchFamily="2" charset="0"/>
                <a:cs typeface="Nikosh" panose="02000000000000000000" pitchFamily="2" charset="0"/>
              </a:rPr>
              <a:t>ব</a:t>
            </a:r>
            <a:r>
              <a:rPr lang="en-US" sz="4000" dirty="0">
                <a:latin typeface="Nikosh" panose="02000000000000000000" pitchFamily="2" charset="0"/>
                <a:cs typeface="Nikosh" panose="02000000000000000000" pitchFamily="2" charset="0"/>
              </a:rPr>
              <a:t>ন</a:t>
            </a:r>
            <a:r>
              <a:rPr lang="as-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খালদুন</a:t>
            </a:r>
            <a:r>
              <a:rPr lang="en-US" sz="4000" dirty="0">
                <a:latin typeface="Nikosh" panose="02000000000000000000" pitchFamily="2" charset="0"/>
                <a:cs typeface="Nikosh" panose="02000000000000000000" pitchFamily="2" charset="0"/>
              </a:rPr>
              <a:t>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amond(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2000" fill="hold"/>
                                        <p:tgtEl>
                                          <p:spTgt spid="2"/>
                                        </p:tgtEl>
                                        <p:attrNameLst>
                                          <p:attrName>ppt_x</p:attrName>
                                        </p:attrNameLst>
                                      </p:cBhvr>
                                      <p:tavLst>
                                        <p:tav tm="0">
                                          <p:val>
                                            <p:strVal val="#ppt_x"/>
                                          </p:val>
                                        </p:tav>
                                        <p:tav tm="100000">
                                          <p:val>
                                            <p:strVal val="#ppt_x"/>
                                          </p:val>
                                        </p:tav>
                                      </p:tavLst>
                                    </p:anim>
                                    <p:anim calcmode="lin" valueType="num">
                                      <p:cBhvr additive="base">
                                        <p:cTn id="36"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0678" y="321813"/>
            <a:ext cx="3838722" cy="707886"/>
          </a:xfrm>
          <a:prstGeom prst="rect">
            <a:avLst/>
          </a:prstGeom>
          <a:noFill/>
        </p:spPr>
        <p:txBody>
          <a:bodyPr wrap="square" rtlCol="0">
            <a:spAutoFit/>
          </a:bodyPr>
          <a:lstStyle/>
          <a:p>
            <a:r>
              <a:rPr lang="en-US" sz="4000" dirty="0" err="1">
                <a:latin typeface="NikoshBAN" pitchFamily="2" charset="0"/>
                <a:cs typeface="NikoshBAN" pitchFamily="2" charset="0"/>
              </a:rPr>
              <a:t>সংস্কৃতি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বিজ্ঞান</a:t>
            </a:r>
            <a:endParaRPr lang="en-US" sz="4000" dirty="0">
              <a:latin typeface="NikoshBAN" pitchFamily="2" charset="0"/>
              <a:cs typeface="NikoshBAN" pitchFamily="2" charset="0"/>
            </a:endParaRPr>
          </a:p>
        </p:txBody>
      </p:sp>
      <p:sp>
        <p:nvSpPr>
          <p:cNvPr id="3" name="TextBox 2"/>
          <p:cNvSpPr txBox="1"/>
          <p:nvPr/>
        </p:nvSpPr>
        <p:spPr>
          <a:xfrm>
            <a:off x="352278" y="1478976"/>
            <a:ext cx="4876800" cy="5078313"/>
          </a:xfrm>
          <a:prstGeom prst="rect">
            <a:avLst/>
          </a:prstGeom>
          <a:noFill/>
        </p:spPr>
        <p:txBody>
          <a:bodyPr wrap="square" rtlCol="0">
            <a:spAutoFit/>
          </a:bodyPr>
          <a:lstStyle/>
          <a:p>
            <a:r>
              <a:rPr lang="en-US" sz="3600" dirty="0" err="1">
                <a:latin typeface="NikoshBAN" pitchFamily="2" charset="0"/>
                <a:cs typeface="NikoshBAN" pitchFamily="2" charset="0"/>
              </a:rPr>
              <a:t>আল-উমরান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আরবী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শব্দ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যার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হচ্ছে</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সংস্কৃতি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বিজ্ঞান</a:t>
            </a:r>
            <a:r>
              <a:rPr lang="en-US" sz="3600" dirty="0">
                <a:latin typeface="NikoshBAN" pitchFamily="2" charset="0"/>
                <a:cs typeface="NikoshBAN" pitchFamily="2" charset="0"/>
              </a:rPr>
              <a:t>।   এ </a:t>
            </a:r>
            <a:r>
              <a:rPr lang="en-US" sz="3600" dirty="0" err="1">
                <a:latin typeface="NikoshBAN" pitchFamily="2" charset="0"/>
                <a:cs typeface="NikoshBAN" pitchFamily="2" charset="0"/>
              </a:rPr>
              <a:t>বিজ্ঞানের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উদ্দেশ্য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হলো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মানুষ</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সমাজের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সম্পর্কে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সঠিক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সত্যের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সন্ধান</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বিশ্লেষণ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সম্পর্কিত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সমস্যার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বিশদ</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আলোচনা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4" name="Picture 2" descr="সম্পর্কিত ছবি"/>
          <p:cNvPicPr>
            <a:picLocks noChangeAspect="1" noChangeArrowheads="1"/>
          </p:cNvPicPr>
          <p:nvPr/>
        </p:nvPicPr>
        <p:blipFill>
          <a:blip r:embed="rId2"/>
          <a:srcRect/>
          <a:stretch>
            <a:fillRect/>
          </a:stretch>
        </p:blipFill>
        <p:spPr bwMode="auto">
          <a:xfrm>
            <a:off x="5458865" y="675756"/>
            <a:ext cx="3515150" cy="4201044"/>
          </a:xfrm>
          <a:prstGeom prst="rect">
            <a:avLst/>
          </a:prstGeom>
          <a:noFill/>
        </p:spPr>
      </p:pic>
      <p:sp>
        <p:nvSpPr>
          <p:cNvPr id="5" name="TextBox 4">
            <a:extLst>
              <a:ext uri="{FF2B5EF4-FFF2-40B4-BE49-F238E27FC236}">
                <a16:creationId xmlns:a16="http://schemas.microsoft.com/office/drawing/2014/main" id="{0AD641AA-4960-4833-9503-1A9BF164EDA5}"/>
              </a:ext>
            </a:extLst>
          </p:cNvPr>
          <p:cNvSpPr txBox="1"/>
          <p:nvPr/>
        </p:nvSpPr>
        <p:spPr>
          <a:xfrm>
            <a:off x="5675142" y="5230743"/>
            <a:ext cx="3505200" cy="707886"/>
          </a:xfrm>
          <a:prstGeom prst="rect">
            <a:avLst/>
          </a:prstGeom>
          <a:noFill/>
        </p:spPr>
        <p:txBody>
          <a:bodyPr wrap="square" rtlCol="0">
            <a:spAutoFit/>
          </a:bodyPr>
          <a:lstStyle/>
          <a:p>
            <a:r>
              <a:rPr lang="en-US" sz="4000" dirty="0">
                <a:latin typeface="Nikosh" panose="02000000000000000000" pitchFamily="2" charset="0"/>
                <a:cs typeface="Nikosh" panose="02000000000000000000" pitchFamily="2" charset="0"/>
              </a:rPr>
              <a:t>ই</a:t>
            </a:r>
            <a:r>
              <a:rPr lang="as-IN" sz="4000" dirty="0">
                <a:latin typeface="Nikosh" panose="02000000000000000000" pitchFamily="2" charset="0"/>
                <a:cs typeface="Nikosh" panose="02000000000000000000" pitchFamily="2" charset="0"/>
              </a:rPr>
              <a:t>ব</a:t>
            </a:r>
            <a:r>
              <a:rPr lang="en-US" sz="4000" dirty="0">
                <a:latin typeface="Nikosh" panose="02000000000000000000" pitchFamily="2" charset="0"/>
                <a:cs typeface="Nikosh" panose="02000000000000000000" pitchFamily="2" charset="0"/>
              </a:rPr>
              <a:t>ন</a:t>
            </a:r>
            <a:r>
              <a:rPr lang="as-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খালদুন</a:t>
            </a:r>
            <a:r>
              <a:rPr lang="en-US" sz="4000" dirty="0">
                <a:latin typeface="Nikosh" panose="02000000000000000000" pitchFamily="2" charset="0"/>
                <a:cs typeface="Nikosh"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1+#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2" y="1302823"/>
            <a:ext cx="4800600" cy="5078313"/>
          </a:xfrm>
          <a:prstGeom prst="rect">
            <a:avLst/>
          </a:prstGeom>
        </p:spPr>
        <p:txBody>
          <a:bodyPr wrap="square">
            <a:spAutoFit/>
          </a:bodyPr>
          <a:lstStyle/>
          <a:p>
            <a:r>
              <a:rPr lang="as-IN" sz="3600" dirty="0">
                <a:latin typeface="NikoshBAN" pitchFamily="2" charset="0"/>
                <a:cs typeface="NikoshBAN" pitchFamily="2" charset="0"/>
              </a:rPr>
              <a:t>ইতিহাস সম্পর্কে তার লেখা ‘কিতাব আল ইব</a:t>
            </a:r>
            <a:r>
              <a:rPr lang="en-US" sz="3600" dirty="0">
                <a:latin typeface="NikoshBAN" pitchFamily="2" charset="0"/>
                <a:cs typeface="NikoshBAN" pitchFamily="2" charset="0"/>
              </a:rPr>
              <a:t>া</a:t>
            </a:r>
            <a:r>
              <a:rPr lang="as-IN" sz="3600" dirty="0">
                <a:latin typeface="NikoshBAN" pitchFamily="2" charset="0"/>
                <a:cs typeface="NikoshBAN" pitchFamily="2" charset="0"/>
              </a:rPr>
              <a:t>র’ বিশ্বের প্রথম ও সর্ববৃহৎ ইতিহাস গ্রন্থ। এছাড়া</a:t>
            </a:r>
            <a:r>
              <a:rPr lang="en-US" sz="3600" dirty="0">
                <a:latin typeface="NikoshBAN" pitchFamily="2" charset="0"/>
                <a:cs typeface="NikoshBAN" pitchFamily="2" charset="0"/>
              </a:rPr>
              <a:t>ও </a:t>
            </a:r>
            <a:r>
              <a:rPr lang="en-US" sz="3600" dirty="0" err="1">
                <a:latin typeface="NikoshBAN" pitchFamily="2" charset="0"/>
                <a:cs typeface="NikoshBAN" pitchFamily="2" charset="0"/>
              </a:rPr>
              <a:t>তিনি</a:t>
            </a:r>
            <a:r>
              <a:rPr lang="as-IN" sz="3600" dirty="0">
                <a:latin typeface="NikoshBAN" pitchFamily="2" charset="0"/>
                <a:cs typeface="NikoshBAN" pitchFamily="2" charset="0"/>
              </a:rPr>
              <a:t> ফিকাহ শাস্ত্রের উপর ‘লুবাব আল মাহসুল’ নামে একটি গ্রন্থ রচনা করেছেন। ইবনে খালদুনের বিভিন্ন মূল্যবান গ্রন্থ ইউরোপের বিভিন্ন ভাষায় অনূদিত হতে থাকে। ফলে ধীরে ধীরে সমগ্র বিশ্বে তার সুখ্যাতি ছড়িয়ে পড়ে।</a:t>
            </a:r>
            <a:endParaRPr lang="en-US" sz="3600" dirty="0">
              <a:latin typeface="NikoshBAN" pitchFamily="2" charset="0"/>
              <a:cs typeface="NikoshBAN" pitchFamily="2" charset="0"/>
            </a:endParaRPr>
          </a:p>
        </p:txBody>
      </p:sp>
      <p:sp>
        <p:nvSpPr>
          <p:cNvPr id="3" name="TextBox 2"/>
          <p:cNvSpPr txBox="1"/>
          <p:nvPr/>
        </p:nvSpPr>
        <p:spPr>
          <a:xfrm>
            <a:off x="3094892" y="153698"/>
            <a:ext cx="3810000" cy="646331"/>
          </a:xfrm>
          <a:prstGeom prst="rect">
            <a:avLst/>
          </a:prstGeom>
          <a:noFill/>
        </p:spPr>
        <p:txBody>
          <a:bodyPr wrap="square" rtlCol="0">
            <a:spAutoFit/>
          </a:bodyPr>
          <a:lstStyle/>
          <a:p>
            <a:r>
              <a:rPr lang="en-US" sz="3600" dirty="0" err="1">
                <a:latin typeface="NikoshBAN" pitchFamily="2" charset="0"/>
                <a:cs typeface="NikoshBAN" pitchFamily="2" charset="0"/>
              </a:rPr>
              <a:t>কিতাবুল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ইবার</a:t>
            </a:r>
            <a:endParaRPr lang="en-US" dirty="0">
              <a:latin typeface="NikoshBAN" pitchFamily="2" charset="0"/>
              <a:cs typeface="NikoshBAN" pitchFamily="2" charset="0"/>
            </a:endParaRPr>
          </a:p>
        </p:txBody>
      </p:sp>
      <p:pic>
        <p:nvPicPr>
          <p:cNvPr id="1026" name="Picture 2" descr="ইবনে খালদুনের বিখ্যাত গ্রন্থ এর ছবির ফলাফল"/>
          <p:cNvPicPr>
            <a:picLocks noChangeAspect="1" noChangeArrowheads="1"/>
          </p:cNvPicPr>
          <p:nvPr/>
        </p:nvPicPr>
        <p:blipFill>
          <a:blip r:embed="rId2"/>
          <a:srcRect/>
          <a:stretch>
            <a:fillRect/>
          </a:stretch>
        </p:blipFill>
        <p:spPr bwMode="auto">
          <a:xfrm>
            <a:off x="5028027" y="1302823"/>
            <a:ext cx="3810000" cy="3824626"/>
          </a:xfrm>
          <a:prstGeom prst="rect">
            <a:avLst/>
          </a:prstGeom>
          <a:noFill/>
        </p:spPr>
      </p:pic>
      <p:sp>
        <p:nvSpPr>
          <p:cNvPr id="5" name="TextBox 4">
            <a:extLst>
              <a:ext uri="{FF2B5EF4-FFF2-40B4-BE49-F238E27FC236}">
                <a16:creationId xmlns:a16="http://schemas.microsoft.com/office/drawing/2014/main" id="{BB858D48-79AD-4CF7-B28F-A9169A7CED88}"/>
              </a:ext>
            </a:extLst>
          </p:cNvPr>
          <p:cNvSpPr txBox="1"/>
          <p:nvPr/>
        </p:nvSpPr>
        <p:spPr>
          <a:xfrm>
            <a:off x="5638800" y="5276300"/>
            <a:ext cx="3505200" cy="707886"/>
          </a:xfrm>
          <a:prstGeom prst="rect">
            <a:avLst/>
          </a:prstGeom>
          <a:noFill/>
        </p:spPr>
        <p:txBody>
          <a:bodyPr wrap="square" rtlCol="0">
            <a:spAutoFit/>
          </a:bodyPr>
          <a:lstStyle/>
          <a:p>
            <a:r>
              <a:rPr lang="en-US" sz="4000" dirty="0">
                <a:latin typeface="Nikosh" panose="02000000000000000000" pitchFamily="2" charset="0"/>
                <a:cs typeface="Nikosh" panose="02000000000000000000" pitchFamily="2" charset="0"/>
              </a:rPr>
              <a:t>ই</a:t>
            </a:r>
            <a:r>
              <a:rPr lang="as-IN" sz="4000" dirty="0">
                <a:latin typeface="Nikosh" panose="02000000000000000000" pitchFamily="2" charset="0"/>
                <a:cs typeface="Nikosh" panose="02000000000000000000" pitchFamily="2" charset="0"/>
              </a:rPr>
              <a:t>ব</a:t>
            </a:r>
            <a:r>
              <a:rPr lang="en-US" sz="4000" dirty="0">
                <a:latin typeface="Nikosh" panose="02000000000000000000" pitchFamily="2" charset="0"/>
                <a:cs typeface="Nikosh" panose="02000000000000000000" pitchFamily="2" charset="0"/>
              </a:rPr>
              <a:t>ন</a:t>
            </a:r>
            <a:r>
              <a:rPr lang="as-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খালদুন</a:t>
            </a:r>
            <a:r>
              <a:rPr lang="en-US" sz="4000" dirty="0">
                <a:latin typeface="Nikosh" panose="02000000000000000000" pitchFamily="2" charset="0"/>
                <a:cs typeface="Nikosh"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4)">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914400" y="2437288"/>
            <a:ext cx="8686800" cy="4525963"/>
          </a:xfrm>
        </p:spPr>
        <p:txBody>
          <a:bodyPr>
            <a:normAutofit/>
          </a:bodyPr>
          <a:lstStyle/>
          <a:p>
            <a:r>
              <a:rPr lang="en-US" sz="3600" dirty="0">
                <a:latin typeface="NikoshBAN" pitchFamily="2" charset="0"/>
                <a:cs typeface="NikoshBAN" pitchFamily="2" charset="0"/>
              </a:rPr>
              <a:t>১। </a:t>
            </a:r>
            <a:r>
              <a:rPr lang="en-US" sz="3600" dirty="0" err="1">
                <a:latin typeface="NikoshBAN" pitchFamily="2" charset="0"/>
                <a:cs typeface="NikoshBAN" pitchFamily="2" charset="0"/>
              </a:rPr>
              <a:t>ইবনে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খালদুন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কতসালে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জন্মগ্রহন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করেন</a:t>
            </a:r>
            <a:r>
              <a:rPr lang="en-US" sz="3600" dirty="0">
                <a:latin typeface="NikoshBAN" pitchFamily="2" charset="0"/>
                <a:cs typeface="NikoshBAN" pitchFamily="2" charset="0"/>
              </a:rPr>
              <a:t>?</a:t>
            </a:r>
          </a:p>
          <a:p>
            <a:r>
              <a:rPr lang="en-US" sz="3600" dirty="0">
                <a:latin typeface="NikoshBAN" pitchFamily="2" charset="0"/>
                <a:cs typeface="NikoshBAN" pitchFamily="2" charset="0"/>
              </a:rPr>
              <a:t>২। </a:t>
            </a:r>
            <a:r>
              <a:rPr lang="en-US" sz="3600" dirty="0" err="1">
                <a:latin typeface="NikoshBAN" pitchFamily="2" charset="0"/>
                <a:cs typeface="NikoshBAN" pitchFamily="2" charset="0"/>
              </a:rPr>
              <a:t>আল-আসাবিয়া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প্রত্যয়টি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ব্যাখ্যা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p>
          <a:p>
            <a:r>
              <a:rPr lang="en-US" sz="3600" dirty="0">
                <a:latin typeface="NikoshBAN" pitchFamily="2" charset="0"/>
                <a:cs typeface="NikoshBAN" pitchFamily="2" charset="0"/>
              </a:rPr>
              <a:t>৩। </a:t>
            </a:r>
            <a:r>
              <a:rPr lang="en-US" sz="3600" dirty="0" err="1">
                <a:latin typeface="NikoshBAN" pitchFamily="2" charset="0"/>
                <a:cs typeface="NikoshBAN" pitchFamily="2" charset="0"/>
              </a:rPr>
              <a:t>ইবনে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খালদুনের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বিখ্যাত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গ্রন্থের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a:t>
            </a:r>
          </a:p>
          <a:p>
            <a:r>
              <a:rPr lang="en-US" sz="3600" dirty="0">
                <a:latin typeface="NikoshBAN" pitchFamily="2" charset="0"/>
                <a:cs typeface="NikoshBAN" pitchFamily="2" charset="0"/>
              </a:rPr>
              <a:t>৪। </a:t>
            </a:r>
            <a:r>
              <a:rPr lang="en-US" sz="3600" dirty="0" err="1">
                <a:latin typeface="NikoshBAN" pitchFamily="2" charset="0"/>
                <a:cs typeface="NikoshBAN" pitchFamily="2" charset="0"/>
              </a:rPr>
              <a:t>সংস্কৃতি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বিজ্ঞান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070162"/>
            <a:ext cx="8953500" cy="5262979"/>
          </a:xfrm>
          <a:prstGeom prst="rect">
            <a:avLst/>
          </a:prstGeom>
          <a:noFill/>
        </p:spPr>
        <p:txBody>
          <a:bodyPr wrap="square" rtlCol="0">
            <a:spAutoFit/>
          </a:bodyPr>
          <a:lstStyle/>
          <a:p>
            <a:r>
              <a:rPr lang="en-US" sz="2800" dirty="0" err="1">
                <a:latin typeface="NikoshBAN" pitchFamily="2" charset="0"/>
                <a:cs typeface="NikoshBAN" pitchFamily="2" charset="0"/>
              </a:rPr>
              <a:t>উদ্দীপকটি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পড়ে</a:t>
            </a:r>
            <a:r>
              <a:rPr lang="en-US" sz="2800" dirty="0">
                <a:latin typeface="NikoshBAN" pitchFamily="2" charset="0"/>
                <a:cs typeface="NikoshBAN" pitchFamily="2" charset="0"/>
              </a:rPr>
              <a:t> </a:t>
            </a:r>
            <a:r>
              <a:rPr lang="en-US" sz="2800" dirty="0" err="1">
                <a:latin typeface="NikoshBAN" pitchFamily="2" charset="0"/>
                <a:cs typeface="NikoshBAN" pitchFamily="2" charset="0"/>
              </a:rPr>
              <a:t>নিচের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প্রশ্নগুলোর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উত্তর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দাও</a:t>
            </a:r>
            <a:r>
              <a:rPr lang="en-US" sz="2800" dirty="0">
                <a:latin typeface="NikoshBAN" pitchFamily="2" charset="0"/>
                <a:cs typeface="NikoshBAN" pitchFamily="2" charset="0"/>
              </a:rPr>
              <a:t>। </a:t>
            </a:r>
          </a:p>
          <a:p>
            <a:endParaRPr lang="en-US" sz="2800" dirty="0">
              <a:latin typeface="NikoshBAN" pitchFamily="2" charset="0"/>
              <a:cs typeface="NikoshBAN" pitchFamily="2" charset="0"/>
            </a:endParaRPr>
          </a:p>
          <a:p>
            <a:r>
              <a:rPr lang="as-IN" sz="2800" dirty="0">
                <a:latin typeface="NikoshBAN" pitchFamily="2" charset="0"/>
                <a:cs typeface="NikoshBAN" pitchFamily="2" charset="0"/>
              </a:rPr>
              <a:t> ‘উর্দুই হবে পাকিস্তানের একমাত্র রাষ্ট্র ভাষা’—পাকিস্তানিদের এমন ঘোষণার পর পূর্ব বাংলায় চরম ক্ষোভের সৃষ্টি হয়। বাংলা ভাষাকে রাষ্ট্র ভাষার দাবিতে আন্দোলন শুরু করে। ভাষার ভিত্তিতে একটি মানসিক ঐক্য গড়ে ওঠে। ভাষার ভিত্তিতে বাঙালি জাতীয়তাবাদও গড়ে ওঠে, যা বাংলাদেশের স্বাধীনতা</a:t>
            </a:r>
            <a:r>
              <a:rPr lang="en-US" sz="2800" dirty="0">
                <a:latin typeface="NikoshBAN" pitchFamily="2" charset="0"/>
                <a:cs typeface="NikoshBAN" pitchFamily="2" charset="0"/>
              </a:rPr>
              <a:t> </a:t>
            </a:r>
            <a:r>
              <a:rPr lang="as-IN" sz="2800" dirty="0">
                <a:latin typeface="NikoshBAN" pitchFamily="2" charset="0"/>
                <a:cs typeface="NikoshBAN" pitchFamily="2" charset="0"/>
              </a:rPr>
              <a:t>সংগ্রামকে ত্বরান্বিত করে। প্রতিটি সমাজই মূলত এই মানসিক ঐক্য বা বন্ধনের ভিত্তিতে টিকে থাকে।</a:t>
            </a:r>
            <a:endParaRPr lang="en-US" sz="2800" dirty="0">
              <a:latin typeface="NikoshBAN" pitchFamily="2" charset="0"/>
              <a:cs typeface="NikoshBAN" pitchFamily="2" charset="0"/>
            </a:endParaRPr>
          </a:p>
          <a:p>
            <a:br>
              <a:rPr lang="as-IN" sz="2800" dirty="0">
                <a:latin typeface="NikoshBAN" pitchFamily="2" charset="0"/>
                <a:cs typeface="NikoshBAN" pitchFamily="2" charset="0"/>
              </a:rPr>
            </a:br>
            <a:r>
              <a:rPr lang="as-IN" sz="2800" dirty="0">
                <a:latin typeface="NikoshBAN" pitchFamily="2" charset="0"/>
                <a:cs typeface="NikoshBAN" pitchFamily="2" charset="0"/>
              </a:rPr>
              <a:t>ক. ইবনে খালদুনের বিখ্যাত গ্রন্থটির নাম লেখো।</a:t>
            </a:r>
            <a:br>
              <a:rPr lang="as-IN" sz="2800" dirty="0">
                <a:latin typeface="NikoshBAN" pitchFamily="2" charset="0"/>
                <a:cs typeface="NikoshBAN" pitchFamily="2" charset="0"/>
              </a:rPr>
            </a:br>
            <a:r>
              <a:rPr lang="as-IN" sz="2800" dirty="0">
                <a:latin typeface="NikoshBAN" pitchFamily="2" charset="0"/>
                <a:cs typeface="NikoshBAN" pitchFamily="2" charset="0"/>
              </a:rPr>
              <a:t>খ. </a:t>
            </a:r>
            <a:r>
              <a:rPr lang="en-US" sz="2800" dirty="0" err="1">
                <a:latin typeface="NikoshBAN" pitchFamily="2" charset="0"/>
                <a:cs typeface="NikoshBAN" pitchFamily="2" charset="0"/>
              </a:rPr>
              <a:t>শ্রমের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মূল্যতত্ত্ব</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বলতে</a:t>
            </a:r>
            <a:r>
              <a:rPr lang="as-IN" sz="2800" dirty="0">
                <a:latin typeface="NikoshBAN" pitchFamily="2" charset="0"/>
                <a:cs typeface="NikoshBAN" pitchFamily="2" charset="0"/>
              </a:rPr>
              <a:t> কী বোঝো?</a:t>
            </a:r>
            <a:br>
              <a:rPr lang="as-IN" sz="2800" dirty="0">
                <a:latin typeface="NikoshBAN" pitchFamily="2" charset="0"/>
                <a:cs typeface="NikoshBAN" pitchFamily="2" charset="0"/>
              </a:rPr>
            </a:br>
            <a:r>
              <a:rPr lang="as-IN" sz="2800" dirty="0">
                <a:latin typeface="NikoshBAN" pitchFamily="2" charset="0"/>
                <a:cs typeface="NikoshBAN" pitchFamily="2" charset="0"/>
              </a:rPr>
              <a:t>গ. উদ্দীপকের বিষয়টি ইবনে খালদুনের কোন প্রত্যয় দ্বারা ব্যাখ্যা করা যায়?</a:t>
            </a:r>
            <a:br>
              <a:rPr lang="as-IN" sz="2800" dirty="0">
                <a:latin typeface="NikoshBAN" pitchFamily="2" charset="0"/>
                <a:cs typeface="NikoshBAN" pitchFamily="2" charset="0"/>
              </a:rPr>
            </a:br>
            <a:r>
              <a:rPr lang="as-IN" sz="2800" dirty="0">
                <a:latin typeface="NikoshBAN" pitchFamily="2" charset="0"/>
                <a:cs typeface="NikoshBAN" pitchFamily="2" charset="0"/>
              </a:rPr>
              <a:t>ঘ. ওই প্রত্যয়ের আলোকে বাংলাদেশ নামক রাষ্ট্রের উৎপত্তি ব্যাখ্যা করো।</a:t>
            </a:r>
            <a:endParaRPr lang="en-US" sz="2800" dirty="0">
              <a:latin typeface="NikoshBAN" pitchFamily="2" charset="0"/>
              <a:cs typeface="NikoshBAN" pitchFamily="2" charset="0"/>
            </a:endParaRPr>
          </a:p>
        </p:txBody>
      </p:sp>
      <p:sp>
        <p:nvSpPr>
          <p:cNvPr id="3" name="TextBox 2"/>
          <p:cNvSpPr txBox="1"/>
          <p:nvPr/>
        </p:nvSpPr>
        <p:spPr>
          <a:xfrm>
            <a:off x="3124200" y="108040"/>
            <a:ext cx="3200400" cy="707886"/>
          </a:xfrm>
          <a:prstGeom prst="rect">
            <a:avLst/>
          </a:prstGeom>
          <a:noFill/>
        </p:spPr>
        <p:txBody>
          <a:bodyPr wrap="square" rtlCol="0">
            <a:spAutoFit/>
          </a:bodyPr>
          <a:lstStyle/>
          <a:p>
            <a:r>
              <a:rPr lang="en-US" sz="4000" dirty="0" err="1">
                <a:latin typeface="NikoshBAN" pitchFamily="2" charset="0"/>
                <a:cs typeface="NikoshBAN" pitchFamily="2" charset="0"/>
              </a:rPr>
              <a:t>বাড়ির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কাজ</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5D0CF3-210D-4DC2-8954-04FD530F1B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857250"/>
            <a:ext cx="6858000" cy="5143500"/>
          </a:xfrm>
        </p:spPr>
      </p:pic>
      <p:sp>
        <p:nvSpPr>
          <p:cNvPr id="5" name="TextBox 4"/>
          <p:cNvSpPr txBox="1"/>
          <p:nvPr/>
        </p:nvSpPr>
        <p:spPr>
          <a:xfrm>
            <a:off x="5562600" y="1295400"/>
            <a:ext cx="2438400" cy="1200329"/>
          </a:xfrm>
          <a:prstGeom prst="rect">
            <a:avLst/>
          </a:prstGeom>
          <a:noFill/>
        </p:spPr>
        <p:txBody>
          <a:bodyPr wrap="square" rtlCol="0">
            <a:spAutoFit/>
          </a:bodyPr>
          <a:lstStyle/>
          <a:p>
            <a:r>
              <a:rPr lang="en-US" sz="7200" dirty="0" err="1">
                <a:latin typeface="NikoshBAN" pitchFamily="2" charset="0"/>
                <a:cs typeface="NikoshBAN" pitchFamily="2" charset="0"/>
              </a:rPr>
              <a:t>ধন্যবাদ</a:t>
            </a:r>
            <a:endParaRPr lang="en-US" dirty="0">
              <a:latin typeface="NikoshBAN" pitchFamily="2" charset="0"/>
              <a:cs typeface="NikoshBAN" pitchFamily="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4AA0E0-518C-4D9B-BEFC-5C4EE843E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52400"/>
            <a:ext cx="3200400" cy="2411720"/>
          </a:xfrm>
          <a:prstGeom prst="rect">
            <a:avLst/>
          </a:prstGeom>
        </p:spPr>
      </p:pic>
      <p:sp>
        <p:nvSpPr>
          <p:cNvPr id="7" name="TextBox 6">
            <a:extLst>
              <a:ext uri="{FF2B5EF4-FFF2-40B4-BE49-F238E27FC236}">
                <a16:creationId xmlns:a16="http://schemas.microsoft.com/office/drawing/2014/main" id="{81DD321E-303B-4F38-8D89-F1333B6D1CC1}"/>
              </a:ext>
            </a:extLst>
          </p:cNvPr>
          <p:cNvSpPr txBox="1"/>
          <p:nvPr/>
        </p:nvSpPr>
        <p:spPr>
          <a:xfrm>
            <a:off x="25791" y="2979950"/>
            <a:ext cx="4914314" cy="2923877"/>
          </a:xfrm>
          <a:prstGeom prst="rect">
            <a:avLst/>
          </a:prstGeom>
          <a:noFill/>
        </p:spPr>
        <p:txBody>
          <a:bodyPr wrap="square" rtlCol="0">
            <a:spAutoFit/>
          </a:bodyPr>
          <a:lstStyle/>
          <a:p>
            <a:r>
              <a:rPr lang="en-US" sz="3600" dirty="0" err="1">
                <a:solidFill>
                  <a:prstClr val="black"/>
                </a:solidFill>
                <a:latin typeface="Calibri"/>
              </a:rPr>
              <a:t>মোঃ</a:t>
            </a:r>
            <a:r>
              <a:rPr lang="en-US" sz="3600" dirty="0">
                <a:solidFill>
                  <a:prstClr val="black"/>
                </a:solidFill>
                <a:latin typeface="Calibri"/>
              </a:rPr>
              <a:t> </a:t>
            </a:r>
            <a:r>
              <a:rPr lang="en-US" sz="3600" dirty="0" err="1">
                <a:solidFill>
                  <a:prstClr val="black"/>
                </a:solidFill>
                <a:latin typeface="Calibri"/>
              </a:rPr>
              <a:t>হাফিজুর</a:t>
            </a:r>
            <a:r>
              <a:rPr lang="en-US" sz="3600" dirty="0">
                <a:solidFill>
                  <a:prstClr val="black"/>
                </a:solidFill>
                <a:latin typeface="Calibri"/>
              </a:rPr>
              <a:t> </a:t>
            </a:r>
            <a:r>
              <a:rPr lang="en-US" sz="3600" dirty="0" err="1">
                <a:solidFill>
                  <a:prstClr val="black"/>
                </a:solidFill>
                <a:latin typeface="Calibri"/>
              </a:rPr>
              <a:t>রহমান</a:t>
            </a:r>
            <a:r>
              <a:rPr lang="en-US" sz="3600" dirty="0">
                <a:solidFill>
                  <a:prstClr val="black"/>
                </a:solidFill>
                <a:latin typeface="Calibri"/>
              </a:rPr>
              <a:t> </a:t>
            </a:r>
          </a:p>
          <a:p>
            <a:r>
              <a:rPr lang="en-US" sz="3600" dirty="0" err="1">
                <a:solidFill>
                  <a:prstClr val="black"/>
                </a:solidFill>
                <a:latin typeface="Nikosh" panose="02000000000000000000" pitchFamily="2" charset="0"/>
                <a:cs typeface="Nikosh" panose="02000000000000000000" pitchFamily="2" charset="0"/>
              </a:rPr>
              <a:t>প্রভাষক</a:t>
            </a:r>
            <a:r>
              <a:rPr lang="en-US" sz="3600" dirty="0">
                <a:solidFill>
                  <a:prstClr val="black"/>
                </a:solidFill>
                <a:latin typeface="Nikosh" panose="02000000000000000000" pitchFamily="2" charset="0"/>
                <a:cs typeface="Nikosh" panose="02000000000000000000" pitchFamily="2" charset="0"/>
              </a:rPr>
              <a:t>, </a:t>
            </a:r>
            <a:r>
              <a:rPr lang="en-US" sz="3600" dirty="0" err="1">
                <a:solidFill>
                  <a:prstClr val="black"/>
                </a:solidFill>
                <a:latin typeface="Nikosh" panose="02000000000000000000" pitchFamily="2" charset="0"/>
                <a:cs typeface="Nikosh" panose="02000000000000000000" pitchFamily="2" charset="0"/>
              </a:rPr>
              <a:t>সমাজবিজ্ঞান</a:t>
            </a:r>
            <a:r>
              <a:rPr lang="en-US" sz="3600" dirty="0">
                <a:solidFill>
                  <a:prstClr val="black"/>
                </a:solidFill>
                <a:latin typeface="Nikosh" panose="02000000000000000000" pitchFamily="2" charset="0"/>
                <a:cs typeface="Nikosh" panose="02000000000000000000" pitchFamily="2" charset="0"/>
              </a:rPr>
              <a:t> </a:t>
            </a:r>
            <a:r>
              <a:rPr lang="en-US" sz="3600" dirty="0" err="1">
                <a:solidFill>
                  <a:prstClr val="black"/>
                </a:solidFill>
                <a:latin typeface="Nikosh" panose="02000000000000000000" pitchFamily="2" charset="0"/>
                <a:cs typeface="Nikosh" panose="02000000000000000000" pitchFamily="2" charset="0"/>
              </a:rPr>
              <a:t>বিভাগ</a:t>
            </a:r>
            <a:r>
              <a:rPr lang="en-US" sz="3600" dirty="0">
                <a:solidFill>
                  <a:prstClr val="black"/>
                </a:solidFill>
                <a:latin typeface="Nikosh" panose="02000000000000000000" pitchFamily="2" charset="0"/>
                <a:cs typeface="Nikosh" panose="02000000000000000000" pitchFamily="2" charset="0"/>
              </a:rPr>
              <a:t> </a:t>
            </a:r>
          </a:p>
          <a:p>
            <a:r>
              <a:rPr lang="en-US" sz="3600" dirty="0" err="1">
                <a:solidFill>
                  <a:prstClr val="black"/>
                </a:solidFill>
                <a:latin typeface="Nikosh" panose="02000000000000000000" pitchFamily="2" charset="0"/>
                <a:cs typeface="Nikosh" panose="02000000000000000000" pitchFamily="2" charset="0"/>
              </a:rPr>
              <a:t>শরণখোলা</a:t>
            </a:r>
            <a:r>
              <a:rPr lang="en-US" sz="3600" dirty="0">
                <a:solidFill>
                  <a:prstClr val="black"/>
                </a:solidFill>
                <a:latin typeface="Nikosh" panose="02000000000000000000" pitchFamily="2" charset="0"/>
                <a:cs typeface="Nikosh" panose="02000000000000000000" pitchFamily="2" charset="0"/>
              </a:rPr>
              <a:t> </a:t>
            </a:r>
            <a:r>
              <a:rPr lang="en-US" sz="3600" dirty="0" err="1">
                <a:solidFill>
                  <a:prstClr val="black"/>
                </a:solidFill>
                <a:latin typeface="Nikosh" panose="02000000000000000000" pitchFamily="2" charset="0"/>
                <a:cs typeface="Nikosh" panose="02000000000000000000" pitchFamily="2" charset="0"/>
              </a:rPr>
              <a:t>সরকারি</a:t>
            </a:r>
            <a:r>
              <a:rPr lang="en-US" sz="3600" dirty="0">
                <a:solidFill>
                  <a:prstClr val="black"/>
                </a:solidFill>
                <a:latin typeface="Nikosh" panose="02000000000000000000" pitchFamily="2" charset="0"/>
                <a:cs typeface="Nikosh" panose="02000000000000000000" pitchFamily="2" charset="0"/>
              </a:rPr>
              <a:t> </a:t>
            </a:r>
            <a:r>
              <a:rPr lang="en-US" sz="3600" dirty="0" err="1">
                <a:solidFill>
                  <a:prstClr val="black"/>
                </a:solidFill>
                <a:latin typeface="Nikosh" panose="02000000000000000000" pitchFamily="2" charset="0"/>
                <a:cs typeface="Nikosh" panose="02000000000000000000" pitchFamily="2" charset="0"/>
              </a:rPr>
              <a:t>কলেজ</a:t>
            </a:r>
            <a:endParaRPr lang="en-US" sz="3600" dirty="0">
              <a:solidFill>
                <a:prstClr val="black"/>
              </a:solidFill>
              <a:latin typeface="Nikosh" panose="02000000000000000000" pitchFamily="2" charset="0"/>
              <a:cs typeface="Nikosh" panose="02000000000000000000" pitchFamily="2" charset="0"/>
            </a:endParaRPr>
          </a:p>
          <a:p>
            <a:r>
              <a:rPr lang="en-US" sz="3600" dirty="0" err="1">
                <a:solidFill>
                  <a:prstClr val="black"/>
                </a:solidFill>
                <a:latin typeface="Nikosh" panose="02000000000000000000" pitchFamily="2" charset="0"/>
                <a:cs typeface="Nikosh" panose="02000000000000000000" pitchFamily="2" charset="0"/>
              </a:rPr>
              <a:t>শরণখোলা</a:t>
            </a:r>
            <a:r>
              <a:rPr lang="en-US" sz="3600" dirty="0">
                <a:solidFill>
                  <a:prstClr val="black"/>
                </a:solidFill>
                <a:latin typeface="Nikosh" panose="02000000000000000000" pitchFamily="2" charset="0"/>
                <a:cs typeface="Nikosh" panose="02000000000000000000" pitchFamily="2" charset="0"/>
              </a:rPr>
              <a:t>, </a:t>
            </a:r>
            <a:r>
              <a:rPr lang="en-US" sz="3600" dirty="0" err="1">
                <a:solidFill>
                  <a:prstClr val="black"/>
                </a:solidFill>
                <a:latin typeface="Nikosh" panose="02000000000000000000" pitchFamily="2" charset="0"/>
                <a:cs typeface="Nikosh" panose="02000000000000000000" pitchFamily="2" charset="0"/>
              </a:rPr>
              <a:t>বাগেরহাট</a:t>
            </a:r>
            <a:r>
              <a:rPr lang="en-US" sz="3600" dirty="0">
                <a:solidFill>
                  <a:prstClr val="black"/>
                </a:solidFill>
                <a:latin typeface="Nikosh" panose="02000000000000000000" pitchFamily="2" charset="0"/>
                <a:cs typeface="Nikosh" panose="02000000000000000000" pitchFamily="2" charset="0"/>
              </a:rPr>
              <a:t>।</a:t>
            </a:r>
          </a:p>
          <a:p>
            <a:r>
              <a:rPr lang="en-US" sz="2000" dirty="0">
                <a:solidFill>
                  <a:prstClr val="black"/>
                </a:solidFill>
                <a:latin typeface="Nikosh" panose="02000000000000000000" pitchFamily="2" charset="0"/>
                <a:cs typeface="Nikosh" panose="02000000000000000000" pitchFamily="2" charset="0"/>
                <a:hlinkClick r:id="rId4"/>
              </a:rPr>
              <a:t>aymaneamin95@gmail.com</a:t>
            </a:r>
            <a:endParaRPr lang="en-US" sz="2000" dirty="0">
              <a:solidFill>
                <a:prstClr val="black"/>
              </a:solidFill>
              <a:latin typeface="Nikosh" panose="02000000000000000000" pitchFamily="2" charset="0"/>
              <a:cs typeface="Nikosh" panose="02000000000000000000" pitchFamily="2" charset="0"/>
            </a:endParaRPr>
          </a:p>
          <a:p>
            <a:r>
              <a:rPr lang="en-US" sz="2000" dirty="0">
                <a:solidFill>
                  <a:prstClr val="black"/>
                </a:solidFill>
                <a:latin typeface="Nikosh" panose="02000000000000000000" pitchFamily="2" charset="0"/>
                <a:cs typeface="Nikosh" panose="02000000000000000000" pitchFamily="2" charset="0"/>
              </a:rPr>
              <a:t>Mobile :01740429943</a:t>
            </a:r>
          </a:p>
        </p:txBody>
      </p:sp>
      <p:sp>
        <p:nvSpPr>
          <p:cNvPr id="8" name="Content Placeholder 2">
            <a:extLst>
              <a:ext uri="{FF2B5EF4-FFF2-40B4-BE49-F238E27FC236}">
                <a16:creationId xmlns:a16="http://schemas.microsoft.com/office/drawing/2014/main" id="{C85E690D-CBEA-4C88-86F9-7783C75874A7}"/>
              </a:ext>
            </a:extLst>
          </p:cNvPr>
          <p:cNvSpPr>
            <a:spLocks noGrp="1"/>
          </p:cNvSpPr>
          <p:nvPr>
            <p:ph idx="1"/>
          </p:nvPr>
        </p:nvSpPr>
        <p:spPr>
          <a:xfrm>
            <a:off x="4267200" y="2979950"/>
            <a:ext cx="5181600" cy="2635378"/>
          </a:xfrm>
        </p:spPr>
        <p:txBody>
          <a:bodyPr>
            <a:noAutofit/>
          </a:bodyPr>
          <a:lstStyle/>
          <a:p>
            <a:pPr>
              <a:buNone/>
            </a:pPr>
            <a:r>
              <a:rPr lang="en-US" sz="3200" dirty="0" err="1">
                <a:latin typeface="NikoshBAN" pitchFamily="2" charset="0"/>
                <a:cs typeface="NikoshBAN" pitchFamily="2" charset="0"/>
              </a:rPr>
              <a:t>বিষয়-সমাজবিজ্ঞান</a:t>
            </a:r>
            <a:r>
              <a:rPr lang="en-US" sz="3200" dirty="0">
                <a:latin typeface="NikoshBAN" pitchFamily="2" charset="0"/>
                <a:cs typeface="NikoshBAN" pitchFamily="2" charset="0"/>
              </a:rPr>
              <a:t> ১ম  </a:t>
            </a:r>
            <a:r>
              <a:rPr lang="en-US" sz="3200" dirty="0" err="1">
                <a:latin typeface="NikoshBAN" pitchFamily="2" charset="0"/>
                <a:cs typeface="NikoshBAN" pitchFamily="2" charset="0"/>
              </a:rPr>
              <a:t>পত্র</a:t>
            </a:r>
            <a:endParaRPr lang="en-US" sz="3200" dirty="0">
              <a:latin typeface="NikoshBAN" pitchFamily="2" charset="0"/>
              <a:cs typeface="NikoshBAN" pitchFamily="2" charset="0"/>
            </a:endParaRPr>
          </a:p>
          <a:p>
            <a:pPr>
              <a:buNone/>
            </a:pPr>
            <a:r>
              <a:rPr lang="en-US" sz="3200" dirty="0" err="1">
                <a:latin typeface="NikoshBAN" pitchFamily="2" charset="0"/>
                <a:cs typeface="NikoshBAN" pitchFamily="2" charset="0"/>
              </a:rPr>
              <a:t>শ্রেণি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একাদশ</a:t>
            </a:r>
            <a:endParaRPr lang="en-US" sz="3200" dirty="0">
              <a:latin typeface="NikoshBAN" pitchFamily="2" charset="0"/>
              <a:cs typeface="NikoshBAN" pitchFamily="2" charset="0"/>
            </a:endParaRPr>
          </a:p>
          <a:p>
            <a:pPr>
              <a:buNone/>
            </a:pPr>
            <a:r>
              <a:rPr lang="en-US" sz="3200" dirty="0" err="1">
                <a:latin typeface="NikoshBAN" pitchFamily="2" charset="0"/>
                <a:cs typeface="NikoshBAN" pitchFamily="2" charset="0"/>
              </a:rPr>
              <a:t>অধ্যায়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তৃতীয়</a:t>
            </a:r>
            <a:r>
              <a:rPr lang="en-US" sz="3200" dirty="0">
                <a:latin typeface="NikoshBAN" pitchFamily="2" charset="0"/>
                <a:cs typeface="NikoshBAN" pitchFamily="2" charset="0"/>
              </a:rPr>
              <a:t> </a:t>
            </a:r>
          </a:p>
          <a:p>
            <a:pPr>
              <a:buNone/>
            </a:pPr>
            <a:r>
              <a:rPr lang="en-US" sz="3200" dirty="0" err="1">
                <a:latin typeface="NikoshBAN" pitchFamily="2" charset="0"/>
                <a:cs typeface="NikoshBAN" pitchFamily="2" charset="0"/>
              </a:rPr>
              <a:t>পাঠ-সমাজবিজ্ঞানীদের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মতবাদ</a:t>
            </a:r>
            <a:r>
              <a:rPr lang="en-US" sz="3200" dirty="0">
                <a:latin typeface="NikoshBAN" pitchFamily="2" charset="0"/>
                <a:cs typeface="NikoshBAN" pitchFamily="2" charset="0"/>
              </a:rPr>
              <a:t> ও </a:t>
            </a:r>
            <a:r>
              <a:rPr lang="en-US" sz="3200" dirty="0" err="1">
                <a:latin typeface="NikoshBAN" pitchFamily="2" charset="0"/>
                <a:cs typeface="NikoshBAN" pitchFamily="2" charset="0"/>
              </a:rPr>
              <a:t>অবদান</a:t>
            </a:r>
            <a:endParaRPr lang="en-US" sz="3200" dirty="0">
              <a:latin typeface="NikoshBAN" pitchFamily="2" charset="0"/>
              <a:cs typeface="NikoshBAN" pitchFamily="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ইবনে খালদুন এর ছবির ফলাফল"/>
          <p:cNvPicPr>
            <a:picLocks noChangeAspect="1" noChangeArrowheads="1"/>
          </p:cNvPicPr>
          <p:nvPr/>
        </p:nvPicPr>
        <p:blipFill>
          <a:blip r:embed="rId2"/>
          <a:srcRect/>
          <a:stretch>
            <a:fillRect/>
          </a:stretch>
        </p:blipFill>
        <p:spPr bwMode="auto">
          <a:xfrm>
            <a:off x="4876800" y="1371600"/>
            <a:ext cx="3835398" cy="4602480"/>
          </a:xfrm>
          <a:prstGeom prst="rect">
            <a:avLst/>
          </a:prstGeom>
          <a:noFill/>
        </p:spPr>
      </p:pic>
      <p:pic>
        <p:nvPicPr>
          <p:cNvPr id="16388" name="Picture 4" descr="ইবনে খালদুন এর ছবির ফলাফল"/>
          <p:cNvPicPr>
            <a:picLocks noChangeAspect="1" noChangeArrowheads="1"/>
          </p:cNvPicPr>
          <p:nvPr/>
        </p:nvPicPr>
        <p:blipFill>
          <a:blip r:embed="rId3"/>
          <a:srcRect/>
          <a:stretch>
            <a:fillRect/>
          </a:stretch>
        </p:blipFill>
        <p:spPr bwMode="auto">
          <a:xfrm>
            <a:off x="609600" y="1447800"/>
            <a:ext cx="3886200" cy="4539721"/>
          </a:xfrm>
          <a:prstGeom prst="rect">
            <a:avLst/>
          </a:prstGeom>
          <a:noFill/>
        </p:spPr>
      </p:pic>
      <p:sp>
        <p:nvSpPr>
          <p:cNvPr id="4" name="TextBox 3"/>
          <p:cNvSpPr txBox="1"/>
          <p:nvPr/>
        </p:nvSpPr>
        <p:spPr>
          <a:xfrm>
            <a:off x="2052950" y="237589"/>
            <a:ext cx="5647700" cy="646331"/>
          </a:xfrm>
          <a:prstGeom prst="rect">
            <a:avLst/>
          </a:prstGeom>
          <a:noFill/>
        </p:spPr>
        <p:txBody>
          <a:bodyPr wrap="none" rtlCol="0">
            <a:spAutoFit/>
          </a:bodyPr>
          <a:lstStyle/>
          <a:p>
            <a:r>
              <a:rPr lang="en-US" sz="3600" dirty="0" err="1">
                <a:latin typeface="NikoshBAN" pitchFamily="2" charset="0"/>
                <a:cs typeface="NikoshBAN" pitchFamily="2" charset="0"/>
              </a:rPr>
              <a:t>নিচের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ছবিগুলো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দেখে</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অনুমান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wedge">
                                      <p:cBhvr>
                                        <p:cTn id="13" dur="2000"/>
                                        <p:tgtEl>
                                          <p:spTgt spid="16388"/>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wedge">
                                      <p:cBhvr>
                                        <p:cTn id="18"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ইবনে খালদুন এর ছবির ফলাফল"/>
          <p:cNvPicPr>
            <a:picLocks noChangeAspect="1" noChangeArrowheads="1"/>
          </p:cNvPicPr>
          <p:nvPr/>
        </p:nvPicPr>
        <p:blipFill>
          <a:blip r:embed="rId2"/>
          <a:srcRect/>
          <a:stretch>
            <a:fillRect/>
          </a:stretch>
        </p:blipFill>
        <p:spPr bwMode="auto">
          <a:xfrm>
            <a:off x="1676400" y="2763173"/>
            <a:ext cx="5791200" cy="3429000"/>
          </a:xfrm>
          <a:prstGeom prst="rect">
            <a:avLst/>
          </a:prstGeom>
          <a:noFill/>
        </p:spPr>
      </p:pic>
      <p:sp>
        <p:nvSpPr>
          <p:cNvPr id="3" name="TextBox 2"/>
          <p:cNvSpPr txBox="1"/>
          <p:nvPr/>
        </p:nvSpPr>
        <p:spPr>
          <a:xfrm>
            <a:off x="654296" y="500271"/>
            <a:ext cx="3034805" cy="707886"/>
          </a:xfrm>
          <a:prstGeom prst="rect">
            <a:avLst/>
          </a:prstGeom>
          <a:noFill/>
        </p:spPr>
        <p:txBody>
          <a:bodyPr wrap="none" rtlCol="0">
            <a:spAutoFit/>
          </a:bodyPr>
          <a:lstStyle/>
          <a:p>
            <a:r>
              <a:rPr lang="en-US" sz="4000" dirty="0" err="1">
                <a:latin typeface="NikoshBAN" pitchFamily="2" charset="0"/>
                <a:cs typeface="NikoshBAN" pitchFamily="2" charset="0"/>
              </a:rPr>
              <a:t>আজকের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পাঠ</a:t>
            </a:r>
            <a:r>
              <a:rPr lang="en-US" sz="4000" dirty="0">
                <a:latin typeface="NikoshBAN" pitchFamily="2" charset="0"/>
                <a:cs typeface="NikoshBAN" pitchFamily="2" charset="0"/>
              </a:rPr>
              <a:t>….</a:t>
            </a:r>
            <a:endParaRPr lang="en-US" dirty="0">
              <a:latin typeface="NikoshBAN" pitchFamily="2" charset="0"/>
              <a:cs typeface="NikoshBAN" pitchFamily="2" charset="0"/>
            </a:endParaRPr>
          </a:p>
        </p:txBody>
      </p:sp>
      <p:sp>
        <p:nvSpPr>
          <p:cNvPr id="4" name="TextBox 3"/>
          <p:cNvSpPr txBox="1"/>
          <p:nvPr/>
        </p:nvSpPr>
        <p:spPr>
          <a:xfrm>
            <a:off x="2743200" y="1524000"/>
            <a:ext cx="5410200" cy="923330"/>
          </a:xfrm>
          <a:prstGeom prst="rect">
            <a:avLst/>
          </a:prstGeom>
          <a:noFill/>
        </p:spPr>
        <p:txBody>
          <a:bodyPr wrap="square" rtlCol="0">
            <a:spAutoFit/>
          </a:bodyPr>
          <a:lstStyle/>
          <a:p>
            <a:r>
              <a:rPr lang="en-US" sz="5400" dirty="0" err="1">
                <a:solidFill>
                  <a:schemeClr val="tx2">
                    <a:lumMod val="75000"/>
                    <a:lumOff val="25000"/>
                  </a:schemeClr>
                </a:solidFill>
                <a:latin typeface="NikoshBAN" pitchFamily="2" charset="0"/>
                <a:cs typeface="NikoshBAN" pitchFamily="2" charset="0"/>
              </a:rPr>
              <a:t>ইবনে</a:t>
            </a:r>
            <a:r>
              <a:rPr lang="en-US" sz="5400" dirty="0">
                <a:solidFill>
                  <a:schemeClr val="tx2">
                    <a:lumMod val="75000"/>
                    <a:lumOff val="25000"/>
                  </a:schemeClr>
                </a:solidFill>
                <a:latin typeface="NikoshBAN" pitchFamily="2" charset="0"/>
                <a:cs typeface="NikoshBAN" pitchFamily="2" charset="0"/>
              </a:rPr>
              <a:t> </a:t>
            </a:r>
            <a:r>
              <a:rPr lang="en-US" sz="5400" dirty="0" err="1">
                <a:solidFill>
                  <a:schemeClr val="tx2">
                    <a:lumMod val="75000"/>
                    <a:lumOff val="25000"/>
                  </a:schemeClr>
                </a:solidFill>
                <a:latin typeface="NikoshBAN" pitchFamily="2" charset="0"/>
                <a:cs typeface="NikoshBAN" pitchFamily="2" charset="0"/>
              </a:rPr>
              <a:t>খালদুন</a:t>
            </a:r>
            <a:endParaRPr lang="en-US" sz="3200" dirty="0">
              <a:solidFill>
                <a:schemeClr val="tx2">
                  <a:lumMod val="75000"/>
                  <a:lumOff val="25000"/>
                </a:schemeClr>
              </a:solidFill>
              <a:latin typeface="NikoshBAN" pitchFamily="2" charset="0"/>
              <a:cs typeface="NikoshBAN" pitchFamily="2"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diamond(in)">
                                      <p:cBhvr>
                                        <p:cTn id="12" dur="20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NikoshBAN" pitchFamily="2" charset="0"/>
                <a:cs typeface="NikoshBAN" pitchFamily="2" charset="0"/>
              </a:rPr>
              <a:t>এই</a:t>
            </a:r>
            <a:r>
              <a:rPr lang="en-US" dirty="0">
                <a:latin typeface="NikoshBAN" pitchFamily="2" charset="0"/>
                <a:cs typeface="NikoshBAN" pitchFamily="2" charset="0"/>
              </a:rPr>
              <a:t> </a:t>
            </a:r>
            <a:r>
              <a:rPr lang="en-US" dirty="0" err="1">
                <a:latin typeface="NikoshBAN" pitchFamily="2" charset="0"/>
                <a:cs typeface="NikoshBAN" pitchFamily="2" charset="0"/>
              </a:rPr>
              <a:t>পাঠ</a:t>
            </a:r>
            <a:r>
              <a:rPr lang="en-US" dirty="0">
                <a:latin typeface="NikoshBAN" pitchFamily="2" charset="0"/>
                <a:cs typeface="NikoshBAN" pitchFamily="2" charset="0"/>
              </a:rPr>
              <a:t> </a:t>
            </a:r>
            <a:r>
              <a:rPr lang="en-US" dirty="0" err="1">
                <a:latin typeface="NikoshBAN" pitchFamily="2" charset="0"/>
                <a:cs typeface="NikoshBAN" pitchFamily="2" charset="0"/>
              </a:rPr>
              <a:t>শেষে</a:t>
            </a:r>
            <a:r>
              <a:rPr lang="en-US" dirty="0">
                <a:latin typeface="NikoshBAN" pitchFamily="2" charset="0"/>
                <a:cs typeface="NikoshBAN" pitchFamily="2" charset="0"/>
              </a:rPr>
              <a:t> </a:t>
            </a:r>
            <a:r>
              <a:rPr lang="en-US" dirty="0" err="1">
                <a:latin typeface="NikoshBAN" pitchFamily="2" charset="0"/>
                <a:cs typeface="NikoshBAN" pitchFamily="2" charset="0"/>
              </a:rPr>
              <a:t>শিক্ষার্থীরা</a:t>
            </a:r>
            <a:r>
              <a:rPr lang="en-US" dirty="0">
                <a:latin typeface="NikoshBAN" pitchFamily="2" charset="0"/>
                <a:cs typeface="NikoshBAN" pitchFamily="2" charset="0"/>
              </a:rPr>
              <a:t>-----</a:t>
            </a:r>
          </a:p>
        </p:txBody>
      </p:sp>
      <p:sp>
        <p:nvSpPr>
          <p:cNvPr id="3" name="Content Placeholder 2"/>
          <p:cNvSpPr>
            <a:spLocks noGrp="1"/>
          </p:cNvSpPr>
          <p:nvPr>
            <p:ph idx="1"/>
          </p:nvPr>
        </p:nvSpPr>
        <p:spPr>
          <a:xfrm>
            <a:off x="1524000" y="2157731"/>
            <a:ext cx="8065294" cy="1658199"/>
          </a:xfrm>
        </p:spPr>
        <p:txBody>
          <a:bodyPr>
            <a:normAutofit/>
          </a:bodyPr>
          <a:lstStyle/>
          <a:p>
            <a:pPr>
              <a:buNone/>
            </a:pPr>
            <a:r>
              <a:rPr lang="en-US" sz="4800" dirty="0">
                <a:latin typeface="NikoshBAN" pitchFamily="2" charset="0"/>
                <a:cs typeface="NikoshBAN" pitchFamily="2" charset="0"/>
              </a:rPr>
              <a:t>  </a:t>
            </a:r>
            <a:r>
              <a:rPr lang="en-US" sz="4800" dirty="0" err="1">
                <a:latin typeface="NikoshBAN" pitchFamily="2" charset="0"/>
                <a:cs typeface="NikoshBAN" pitchFamily="2" charset="0"/>
              </a:rPr>
              <a:t>ইবনে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খালদুন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সম্পর্কে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endParaRPr lang="en-US" sz="3600" dirty="0">
              <a:latin typeface="NikoshBAN" pitchFamily="2" charset="0"/>
              <a:cs typeface="NikoshBAN" pitchFamily="2" charset="0"/>
            </a:endParaRPr>
          </a:p>
        </p:txBody>
      </p:sp>
      <p:sp>
        <p:nvSpPr>
          <p:cNvPr id="8" name="Arrow: Right 7">
            <a:extLst>
              <a:ext uri="{FF2B5EF4-FFF2-40B4-BE49-F238E27FC236}">
                <a16:creationId xmlns:a16="http://schemas.microsoft.com/office/drawing/2014/main" id="{6B771A27-C6C0-4F63-AF35-13B17F30553F}"/>
              </a:ext>
            </a:extLst>
          </p:cNvPr>
          <p:cNvSpPr/>
          <p:nvPr/>
        </p:nvSpPr>
        <p:spPr>
          <a:xfrm>
            <a:off x="685800" y="2157731"/>
            <a:ext cx="838200" cy="585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4)">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17" y="671691"/>
            <a:ext cx="4419600" cy="6186309"/>
          </a:xfrm>
          <a:prstGeom prst="rect">
            <a:avLst/>
          </a:prstGeom>
        </p:spPr>
        <p:txBody>
          <a:bodyPr wrap="square">
            <a:spAutoFit/>
          </a:bodyPr>
          <a:lstStyle/>
          <a:p>
            <a:r>
              <a:rPr lang="as-IN" sz="3600" dirty="0">
                <a:latin typeface="NikoshBAN" pitchFamily="2" charset="0"/>
                <a:cs typeface="NikoshBAN" pitchFamily="2" charset="0"/>
              </a:rPr>
              <a:t>ইবনে খালদুনের জন্ম আফ্রিকার তিউনিসিয়ায়। ১৩৩২ সালের ২৭ মে ইবনে খালদুন এক সম্ভ্রান্ত মুসলিম পরিবারে জন্মগ্রহণ করেন। তার পুরো নাম আবু জায়েদ ওয়ালীউদ্দিন ইবনে মুহাম্মদ ইবনে খালদুন। পিতার নাম মুহাম্মদ ইবনে খালদুন।</a:t>
            </a:r>
            <a:r>
              <a:rPr lang="en-US" sz="3600" dirty="0" err="1">
                <a:latin typeface="NikoshBAN" pitchFamily="2" charset="0"/>
                <a:cs typeface="NikoshBAN" pitchFamily="2" charset="0"/>
              </a:rPr>
              <a:t>মৃত্যু</a:t>
            </a:r>
            <a:r>
              <a:rPr lang="en-US" sz="3600" dirty="0">
                <a:latin typeface="NikoshBAN" pitchFamily="2" charset="0"/>
                <a:cs typeface="NikoshBAN" pitchFamily="2" charset="0"/>
              </a:rPr>
              <a:t> </a:t>
            </a:r>
            <a:r>
              <a:rPr lang="as-IN" sz="3600" dirty="0">
                <a:latin typeface="NikoshBAN" pitchFamily="2" charset="0"/>
                <a:cs typeface="NikoshBAN" pitchFamily="2" charset="0"/>
              </a:rPr>
              <a:t>১৯ মার্চ ১৪০৬ খ্রিষ্টাব্দ / ৮০৮ হিজরি, কা</a:t>
            </a:r>
            <a:r>
              <a:rPr lang="en-US" sz="3600" dirty="0" err="1">
                <a:latin typeface="NikoshBAN" pitchFamily="2" charset="0"/>
                <a:cs typeface="NikoshBAN" pitchFamily="2" charset="0"/>
              </a:rPr>
              <a:t>য়রো</a:t>
            </a:r>
            <a:r>
              <a:rPr lang="en-US" sz="3600" dirty="0">
                <a:latin typeface="NikoshBAN" pitchFamily="2" charset="0"/>
                <a:cs typeface="NikoshBAN" pitchFamily="2" charset="0"/>
              </a:rPr>
              <a:t>।</a:t>
            </a:r>
            <a:endParaRPr lang="as-IN" sz="3600" dirty="0">
              <a:latin typeface="NikoshBAN" pitchFamily="2" charset="0"/>
              <a:cs typeface="NikoshBAN" pitchFamily="2" charset="0"/>
            </a:endParaRPr>
          </a:p>
          <a:p>
            <a:endParaRPr lang="en-US" sz="3600" dirty="0">
              <a:latin typeface="NikoshBAN" pitchFamily="2" charset="0"/>
              <a:cs typeface="NikoshBAN" pitchFamily="2" charset="0"/>
            </a:endParaRPr>
          </a:p>
        </p:txBody>
      </p:sp>
      <p:sp>
        <p:nvSpPr>
          <p:cNvPr id="3" name="TextBox 2"/>
          <p:cNvSpPr txBox="1"/>
          <p:nvPr/>
        </p:nvSpPr>
        <p:spPr>
          <a:xfrm>
            <a:off x="5332982" y="457200"/>
            <a:ext cx="1983235" cy="707886"/>
          </a:xfrm>
          <a:prstGeom prst="rect">
            <a:avLst/>
          </a:prstGeom>
          <a:noFill/>
        </p:spPr>
        <p:txBody>
          <a:bodyPr wrap="none" rtlCol="0">
            <a:spAutoFit/>
          </a:bodyPr>
          <a:lstStyle/>
          <a:p>
            <a:r>
              <a:rPr lang="en-US" sz="4000" dirty="0" err="1">
                <a:latin typeface="NikoshBAN" pitchFamily="2" charset="0"/>
                <a:cs typeface="NikoshBAN" pitchFamily="2" charset="0"/>
              </a:rPr>
              <a:t>জন্ম</a:t>
            </a:r>
            <a:r>
              <a:rPr lang="en-US" sz="4000" dirty="0">
                <a:latin typeface="NikoshBAN" pitchFamily="2" charset="0"/>
                <a:cs typeface="NikoshBAN" pitchFamily="2" charset="0"/>
              </a:rPr>
              <a:t> ও </a:t>
            </a:r>
            <a:r>
              <a:rPr lang="en-US" sz="4000" dirty="0" err="1">
                <a:latin typeface="NikoshBAN" pitchFamily="2" charset="0"/>
                <a:cs typeface="NikoshBAN" pitchFamily="2" charset="0"/>
              </a:rPr>
              <a:t>মৃত্যু</a:t>
            </a:r>
            <a:endParaRPr lang="en-US" dirty="0">
              <a:latin typeface="NikoshBAN" pitchFamily="2" charset="0"/>
              <a:cs typeface="NikoshBAN" pitchFamily="2" charset="0"/>
            </a:endParaRPr>
          </a:p>
        </p:txBody>
      </p:sp>
      <p:pic>
        <p:nvPicPr>
          <p:cNvPr id="5" name="Picture 2" descr="ইবনে খালদুনের বিখ্যাত গ্রন্থ এর ছবির ফলাফল"/>
          <p:cNvPicPr>
            <a:picLocks noChangeAspect="1" noChangeArrowheads="1"/>
          </p:cNvPicPr>
          <p:nvPr/>
        </p:nvPicPr>
        <p:blipFill>
          <a:blip r:embed="rId2"/>
          <a:srcRect/>
          <a:stretch>
            <a:fillRect/>
          </a:stretch>
        </p:blipFill>
        <p:spPr bwMode="auto">
          <a:xfrm>
            <a:off x="4724400" y="1166258"/>
            <a:ext cx="3810000" cy="3824626"/>
          </a:xfrm>
          <a:prstGeom prst="rect">
            <a:avLst/>
          </a:prstGeom>
          <a:noFill/>
        </p:spPr>
      </p:pic>
      <p:sp>
        <p:nvSpPr>
          <p:cNvPr id="4" name="TextBox 3">
            <a:extLst>
              <a:ext uri="{FF2B5EF4-FFF2-40B4-BE49-F238E27FC236}">
                <a16:creationId xmlns:a16="http://schemas.microsoft.com/office/drawing/2014/main" id="{8F110E47-0718-4251-B865-67818E23BC9E}"/>
              </a:ext>
            </a:extLst>
          </p:cNvPr>
          <p:cNvSpPr txBox="1"/>
          <p:nvPr/>
        </p:nvSpPr>
        <p:spPr>
          <a:xfrm>
            <a:off x="4571999" y="5208677"/>
            <a:ext cx="4416083" cy="1200329"/>
          </a:xfrm>
          <a:prstGeom prst="rect">
            <a:avLst/>
          </a:prstGeom>
          <a:noFill/>
        </p:spPr>
        <p:txBody>
          <a:bodyPr wrap="square" rtlCol="0">
            <a:spAutoFit/>
          </a:bodyPr>
          <a:lstStyle/>
          <a:p>
            <a:r>
              <a:rPr lang="en-US" sz="4000" dirty="0">
                <a:latin typeface="Nikosh" panose="02000000000000000000" pitchFamily="2" charset="0"/>
                <a:cs typeface="Nikosh" panose="02000000000000000000" pitchFamily="2" charset="0"/>
              </a:rPr>
              <a:t>        ই</a:t>
            </a:r>
            <a:r>
              <a:rPr lang="as-IN" sz="4000" dirty="0">
                <a:latin typeface="Nikosh" panose="02000000000000000000" pitchFamily="2" charset="0"/>
                <a:cs typeface="Nikosh" panose="02000000000000000000" pitchFamily="2" charset="0"/>
              </a:rPr>
              <a:t>ব</a:t>
            </a:r>
            <a:r>
              <a:rPr lang="en-US" sz="4000" dirty="0">
                <a:latin typeface="Nikosh" panose="02000000000000000000" pitchFamily="2" charset="0"/>
                <a:cs typeface="Nikosh" panose="02000000000000000000" pitchFamily="2" charset="0"/>
              </a:rPr>
              <a:t>ন</a:t>
            </a:r>
            <a:r>
              <a:rPr lang="as-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খালদুন</a:t>
            </a:r>
            <a:endParaRPr lang="en-US" sz="4000" dirty="0">
              <a:latin typeface="Nikosh" panose="02000000000000000000" pitchFamily="2" charset="0"/>
              <a:cs typeface="Nikosh" panose="02000000000000000000" pitchFamily="2" charset="0"/>
            </a:endParaRPr>
          </a:p>
          <a:p>
            <a:r>
              <a:rPr lang="en-US" sz="3200" dirty="0">
                <a:latin typeface="Nikosh" panose="02000000000000000000" pitchFamily="2" charset="0"/>
                <a:cs typeface="Nikosh" panose="02000000000000000000" pitchFamily="2" charset="0"/>
              </a:rPr>
              <a:t>ম</a:t>
            </a:r>
            <a:r>
              <a:rPr lang="as-IN" sz="3200" dirty="0">
                <a:latin typeface="Nikosh" panose="02000000000000000000" pitchFamily="2" charset="0"/>
                <a:cs typeface="Nikosh" panose="02000000000000000000" pitchFamily="2" charset="0"/>
              </a:rPr>
              <a:t>ু</a:t>
            </a:r>
            <a:r>
              <a:rPr lang="en-US" sz="3200" dirty="0">
                <a:latin typeface="Nikosh" panose="02000000000000000000" pitchFamily="2" charset="0"/>
                <a:cs typeface="Nikosh" panose="02000000000000000000" pitchFamily="2" charset="0"/>
              </a:rPr>
              <a:t>স</a:t>
            </a:r>
            <a:r>
              <a:rPr lang="as-IN" sz="3200" dirty="0">
                <a:latin typeface="Nikosh" panose="02000000000000000000" pitchFamily="2" charset="0"/>
                <a:cs typeface="Nikosh" panose="02000000000000000000" pitchFamily="2" charset="0"/>
              </a:rPr>
              <a:t>ল</a:t>
            </a:r>
            <a:r>
              <a:rPr lang="en-US" sz="3200" dirty="0" err="1">
                <a:latin typeface="Nikosh" panose="02000000000000000000" pitchFamily="2" charset="0"/>
                <a:cs typeface="Nikosh" panose="02000000000000000000" pitchFamily="2" charset="0"/>
              </a:rPr>
              <a:t>িম</a:t>
            </a:r>
            <a:r>
              <a:rPr lang="en-US" sz="3200" dirty="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দার্</a:t>
            </a:r>
            <a:r>
              <a:rPr lang="as-IN" sz="3200" dirty="0">
                <a:latin typeface="Nikosh" panose="02000000000000000000" pitchFamily="2" charset="0"/>
                <a:cs typeface="Nikosh" panose="02000000000000000000" pitchFamily="2" charset="0"/>
              </a:rPr>
              <a:t>শ</a:t>
            </a:r>
            <a:r>
              <a:rPr lang="en-US" sz="3200" dirty="0">
                <a:latin typeface="Nikosh" panose="02000000000000000000" pitchFamily="2" charset="0"/>
                <a:cs typeface="Nikosh" panose="02000000000000000000" pitchFamily="2" charset="0"/>
              </a:rPr>
              <a:t>ন</a:t>
            </a:r>
            <a:r>
              <a:rPr lang="as-IN" sz="3200" dirty="0">
                <a:latin typeface="Nikosh" panose="02000000000000000000" pitchFamily="2" charset="0"/>
                <a:cs typeface="Nikosh" panose="02000000000000000000" pitchFamily="2" charset="0"/>
              </a:rPr>
              <a:t>ি</a:t>
            </a:r>
            <a:r>
              <a:rPr lang="en-US" sz="3200" dirty="0">
                <a:latin typeface="Nikosh" panose="02000000000000000000" pitchFamily="2" charset="0"/>
                <a:cs typeface="Nikosh" panose="02000000000000000000" pitchFamily="2" charset="0"/>
              </a:rPr>
              <a:t>ক (</a:t>
            </a:r>
            <a:r>
              <a:rPr lang="as-IN" sz="3200" dirty="0">
                <a:latin typeface="Nikosh" panose="02000000000000000000" pitchFamily="2" charset="0"/>
                <a:cs typeface="Nikosh" panose="02000000000000000000" pitchFamily="2" charset="0"/>
              </a:rPr>
              <a:t>১</a:t>
            </a:r>
            <a:r>
              <a:rPr lang="en-US" sz="3200" dirty="0">
                <a:latin typeface="Nikosh" panose="02000000000000000000" pitchFamily="2" charset="0"/>
                <a:cs typeface="Nikosh" panose="02000000000000000000" pitchFamily="2" charset="0"/>
              </a:rPr>
              <a:t>৩</a:t>
            </a:r>
            <a:r>
              <a:rPr lang="as-IN" sz="3200" dirty="0">
                <a:latin typeface="Nikosh" panose="02000000000000000000" pitchFamily="2" charset="0"/>
                <a:cs typeface="Nikosh" panose="02000000000000000000" pitchFamily="2" charset="0"/>
              </a:rPr>
              <a:t>৩</a:t>
            </a:r>
            <a:r>
              <a:rPr lang="en-US" sz="3200" dirty="0">
                <a:latin typeface="Nikosh" panose="02000000000000000000" pitchFamily="2" charset="0"/>
                <a:cs typeface="Nikosh" panose="02000000000000000000" pitchFamily="2" charset="0"/>
              </a:rPr>
              <a:t>২-</a:t>
            </a:r>
            <a:r>
              <a:rPr lang="as-IN" sz="3200" dirty="0">
                <a:latin typeface="Nikosh" panose="02000000000000000000" pitchFamily="2" charset="0"/>
                <a:cs typeface="Nikosh" panose="02000000000000000000" pitchFamily="2" charset="0"/>
              </a:rPr>
              <a:t>১</a:t>
            </a:r>
            <a:r>
              <a:rPr lang="en-US" sz="3200" dirty="0">
                <a:latin typeface="Nikosh" panose="02000000000000000000" pitchFamily="2" charset="0"/>
                <a:cs typeface="Nikosh" panose="02000000000000000000" pitchFamily="2" charset="0"/>
              </a:rPr>
              <a:t>৪</a:t>
            </a:r>
            <a:r>
              <a:rPr lang="as-IN" sz="3200" dirty="0">
                <a:latin typeface="Nikosh" panose="02000000000000000000" pitchFamily="2" charset="0"/>
                <a:cs typeface="Nikosh" panose="02000000000000000000" pitchFamily="2" charset="0"/>
              </a:rPr>
              <a:t>০</a:t>
            </a:r>
            <a:r>
              <a:rPr lang="en-US" sz="3200" dirty="0">
                <a:latin typeface="Nikosh" panose="02000000000000000000" pitchFamily="2" charset="0"/>
                <a:cs typeface="Nikosh" panose="02000000000000000000" pitchFamily="2" charset="0"/>
              </a:rPr>
              <a:t>৬) </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70" decel="100000"/>
                                        <p:tgtEl>
                                          <p:spTgt spid="2"/>
                                        </p:tgtEl>
                                      </p:cBhvr>
                                    </p:animEffect>
                                    <p:animScale>
                                      <p:cBhvr>
                                        <p:cTn id="18" dur="770" decel="100000"/>
                                        <p:tgtEl>
                                          <p:spTgt spid="2"/>
                                        </p:tgtEl>
                                      </p:cBhvr>
                                      <p:from x="10000" y="10000"/>
                                      <p:to x="200000" y="450000"/>
                                    </p:animScale>
                                    <p:animScale>
                                      <p:cBhvr>
                                        <p:cTn id="19" dur="1230" accel="100000" fill="hold">
                                          <p:stCondLst>
                                            <p:cond delay="770"/>
                                          </p:stCondLst>
                                        </p:cTn>
                                        <p:tgtEl>
                                          <p:spTgt spid="2"/>
                                        </p:tgtEl>
                                      </p:cBhvr>
                                      <p:from x="200000" y="450000"/>
                                      <p:to x="100000" y="100000"/>
                                    </p:animScale>
                                    <p:set>
                                      <p:cBhvr>
                                        <p:cTn id="20" dur="770" fill="hold"/>
                                        <p:tgtEl>
                                          <p:spTgt spid="2"/>
                                        </p:tgtEl>
                                        <p:attrNameLst>
                                          <p:attrName>ppt_x</p:attrName>
                                        </p:attrNameLst>
                                      </p:cBhvr>
                                      <p:to>
                                        <p:strVal val="(0.5)"/>
                                      </p:to>
                                    </p:set>
                                    <p:anim from="(0.5)" to="(#ppt_x)" calcmode="lin" valueType="num">
                                      <p:cBhvr>
                                        <p:cTn id="21" dur="1230" accel="100000" fill="hold">
                                          <p:stCondLst>
                                            <p:cond delay="770"/>
                                          </p:stCondLst>
                                        </p:cTn>
                                        <p:tgtEl>
                                          <p:spTgt spid="2"/>
                                        </p:tgtEl>
                                        <p:attrNameLst>
                                          <p:attrName>ppt_x</p:attrName>
                                        </p:attrNameLst>
                                      </p:cBhvr>
                                    </p:anim>
                                    <p:set>
                                      <p:cBhvr>
                                        <p:cTn id="22" dur="770" fill="hold"/>
                                        <p:tgtEl>
                                          <p:spTgt spid="2"/>
                                        </p:tgtEl>
                                        <p:attrNameLst>
                                          <p:attrName>ppt_y</p:attrName>
                                        </p:attrNameLst>
                                      </p:cBhvr>
                                      <p:to>
                                        <p:strVal val="(#ppt_y+0.4)"/>
                                      </p:to>
                                    </p:set>
                                    <p:anim from="(#ppt_y+0.4)" to="(#ppt_y)" calcmode="lin" valueType="num">
                                      <p:cBhvr>
                                        <p:cTn id="23" dur="1230" accel="100000" fill="hold">
                                          <p:stCondLst>
                                            <p:cond delay="770"/>
                                          </p:stCondLst>
                                        </p:cTn>
                                        <p:tgtEl>
                                          <p:spTgt spid="2"/>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263634"/>
            <a:ext cx="4038600" cy="6740307"/>
          </a:xfrm>
          <a:prstGeom prst="rect">
            <a:avLst/>
          </a:prstGeom>
        </p:spPr>
        <p:txBody>
          <a:bodyPr wrap="square">
            <a:spAutoFit/>
          </a:bodyPr>
          <a:lstStyle/>
          <a:p>
            <a:r>
              <a:rPr lang="as-IN" sz="3600" dirty="0">
                <a:latin typeface="NikoshBAN" pitchFamily="2" charset="0"/>
                <a:cs typeface="NikoshBAN" pitchFamily="2" charset="0"/>
              </a:rPr>
              <a:t>ইবনে খালদুনের পিতামহ তিউনিসিয়ার সুলতানের মন্ত্রী ছিলেন। ফলে তাদের পরিবার ছিল উচ্চ বংশীয় এবং শিক্ষিত। বাল্যকাল থেকে শিক্ষার প্রতি ইবনে খালদুনের প্রচ</a:t>
            </a:r>
            <a:r>
              <a:rPr lang="en-US" sz="3600" dirty="0" err="1">
                <a:latin typeface="NikoshBAN" pitchFamily="2" charset="0"/>
                <a:cs typeface="NikoshBAN" pitchFamily="2" charset="0"/>
              </a:rPr>
              <a:t>ন্ড</a:t>
            </a:r>
            <a:r>
              <a:rPr lang="en-US" sz="3600" dirty="0">
                <a:latin typeface="NikoshBAN" pitchFamily="2" charset="0"/>
                <a:cs typeface="NikoshBAN" pitchFamily="2" charset="0"/>
              </a:rPr>
              <a:t> </a:t>
            </a:r>
            <a:r>
              <a:rPr lang="as-IN" sz="3600" dirty="0">
                <a:latin typeface="NikoshBAN" pitchFamily="2" charset="0"/>
                <a:cs typeface="NikoshBAN" pitchFamily="2" charset="0"/>
              </a:rPr>
              <a:t>অনুরাগ ছিল। তার স্মরণশক্তি ও মেধা ছিল প্রখর। দর্শন, রাজনীতি, অর্থনীতি, সমাজবিজ্ঞান, ইতিহাস প্রভৃতি বিষয়ের প্রতিও খালদুনের প্রবল ঝোঁক ছিল।</a:t>
            </a:r>
            <a:endParaRPr lang="en-US" sz="3600" dirty="0">
              <a:latin typeface="NikoshBAN" pitchFamily="2" charset="0"/>
              <a:cs typeface="NikoshBAN" pitchFamily="2" charset="0"/>
            </a:endParaRPr>
          </a:p>
        </p:txBody>
      </p:sp>
      <p:sp>
        <p:nvSpPr>
          <p:cNvPr id="4" name="TextBox 3"/>
          <p:cNvSpPr txBox="1"/>
          <p:nvPr/>
        </p:nvSpPr>
        <p:spPr>
          <a:xfrm>
            <a:off x="1565032" y="457200"/>
            <a:ext cx="2667000" cy="769441"/>
          </a:xfrm>
          <a:prstGeom prst="rect">
            <a:avLst/>
          </a:prstGeom>
          <a:noFill/>
        </p:spPr>
        <p:txBody>
          <a:bodyPr wrap="square" rtlCol="0">
            <a:spAutoFit/>
          </a:bodyPr>
          <a:lstStyle/>
          <a:p>
            <a:r>
              <a:rPr lang="en-US" sz="4400" dirty="0" err="1">
                <a:latin typeface="NikoshBAN" pitchFamily="2" charset="0"/>
                <a:cs typeface="NikoshBAN" pitchFamily="2" charset="0"/>
              </a:rPr>
              <a:t>শৈশবকাল</a:t>
            </a:r>
            <a:r>
              <a:rPr lang="en-US" sz="4000" dirty="0">
                <a:latin typeface="NikoshBAN" pitchFamily="2" charset="0"/>
                <a:cs typeface="NikoshBAN" pitchFamily="2" charset="0"/>
              </a:rPr>
              <a:t> </a:t>
            </a:r>
          </a:p>
        </p:txBody>
      </p:sp>
      <p:sp>
        <p:nvSpPr>
          <p:cNvPr id="3076" name="AutoShape 4" descr="ইবনে খালদুনের বিখ্যাত গ্রন্থ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ইবনে খালদুনের বিখ্যাত গ্রন্থ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ইবনে খালদুনের বিখ্যাত গ্রন্থ এর ছবির ফলাফল"/>
          <p:cNvPicPr>
            <a:picLocks noChangeAspect="1" noChangeArrowheads="1"/>
          </p:cNvPicPr>
          <p:nvPr/>
        </p:nvPicPr>
        <p:blipFill>
          <a:blip r:embed="rId2"/>
          <a:srcRect/>
          <a:stretch>
            <a:fillRect/>
          </a:stretch>
        </p:blipFill>
        <p:spPr bwMode="auto">
          <a:xfrm>
            <a:off x="533400" y="1447800"/>
            <a:ext cx="4038600" cy="3457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FE535AA5-9116-46EE-B316-A27EAE06CD50}"/>
              </a:ext>
            </a:extLst>
          </p:cNvPr>
          <p:cNvSpPr txBox="1"/>
          <p:nvPr/>
        </p:nvSpPr>
        <p:spPr>
          <a:xfrm>
            <a:off x="1371600" y="5126535"/>
            <a:ext cx="3505200" cy="707886"/>
          </a:xfrm>
          <a:prstGeom prst="rect">
            <a:avLst/>
          </a:prstGeom>
          <a:noFill/>
        </p:spPr>
        <p:txBody>
          <a:bodyPr wrap="square" rtlCol="0">
            <a:spAutoFit/>
          </a:bodyPr>
          <a:lstStyle/>
          <a:p>
            <a:r>
              <a:rPr lang="en-US" sz="4000" dirty="0">
                <a:latin typeface="Nikosh" panose="02000000000000000000" pitchFamily="2" charset="0"/>
                <a:cs typeface="Nikosh" panose="02000000000000000000" pitchFamily="2" charset="0"/>
              </a:rPr>
              <a:t>ই</a:t>
            </a:r>
            <a:r>
              <a:rPr lang="as-IN" sz="4000" dirty="0">
                <a:latin typeface="Nikosh" panose="02000000000000000000" pitchFamily="2" charset="0"/>
                <a:cs typeface="Nikosh" panose="02000000000000000000" pitchFamily="2" charset="0"/>
              </a:rPr>
              <a:t>ব</a:t>
            </a:r>
            <a:r>
              <a:rPr lang="en-US" sz="4000" dirty="0">
                <a:latin typeface="Nikosh" panose="02000000000000000000" pitchFamily="2" charset="0"/>
                <a:cs typeface="Nikosh" panose="02000000000000000000" pitchFamily="2" charset="0"/>
              </a:rPr>
              <a:t>ন</a:t>
            </a:r>
            <a:r>
              <a:rPr lang="as-IN" sz="4000" dirty="0">
                <a:latin typeface="Nikosh" panose="02000000000000000000" pitchFamily="2" charset="0"/>
                <a:cs typeface="Nikosh" panose="02000000000000000000" pitchFamily="2" charset="0"/>
              </a:rPr>
              <a:t>ে</a:t>
            </a:r>
            <a:r>
              <a:rPr lang="en-US" sz="4000" dirty="0">
                <a:latin typeface="Nikosh" panose="02000000000000000000" pitchFamily="2" charset="0"/>
                <a:cs typeface="Nikosh" panose="02000000000000000000" pitchFamily="2" charset="0"/>
              </a:rPr>
              <a:t> </a:t>
            </a:r>
            <a:r>
              <a:rPr lang="en-US" sz="4000" dirty="0" err="1">
                <a:latin typeface="Nikosh" panose="02000000000000000000" pitchFamily="2" charset="0"/>
                <a:cs typeface="Nikosh" panose="02000000000000000000" pitchFamily="2" charset="0"/>
              </a:rPr>
              <a:t>খালদুন</a:t>
            </a:r>
            <a:r>
              <a:rPr lang="en-US" sz="4000" dirty="0">
                <a:latin typeface="Nikosh" panose="02000000000000000000" pitchFamily="2" charset="0"/>
                <a:cs typeface="Nikosh" panose="02000000000000000000" pitchFamily="2" charset="0"/>
              </a:rPr>
              <a:t> </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diamond(in)">
                                      <p:cBhvr>
                                        <p:cTn id="12" dur="20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style.rotation</p:attrName>
                                        </p:attrNameLst>
                                      </p:cBhvr>
                                      <p:tavLst>
                                        <p:tav tm="0">
                                          <p:val>
                                            <p:fltVal val="720"/>
                                          </p:val>
                                        </p:tav>
                                        <p:tav tm="100000">
                                          <p:val>
                                            <p:fltVal val="0"/>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 calcmode="lin" valueType="num">
                                      <p:cBhvr>
                                        <p:cTn id="2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ইবনে খালদুন এর ছবির ফলাফল"/>
          <p:cNvPicPr>
            <a:picLocks noChangeAspect="1" noChangeArrowheads="1"/>
          </p:cNvPicPr>
          <p:nvPr/>
        </p:nvPicPr>
        <p:blipFill>
          <a:blip r:embed="rId2"/>
          <a:srcRect/>
          <a:stretch>
            <a:fillRect/>
          </a:stretch>
        </p:blipFill>
        <p:spPr bwMode="auto">
          <a:xfrm>
            <a:off x="1" y="0"/>
            <a:ext cx="9137272" cy="6781800"/>
          </a:xfrm>
          <a:prstGeom prst="rect">
            <a:avLst/>
          </a:prstGeom>
          <a:noFill/>
        </p:spPr>
      </p:pic>
      <p:sp>
        <p:nvSpPr>
          <p:cNvPr id="4" name="Rounded Rectangle 3"/>
          <p:cNvSpPr/>
          <p:nvPr/>
        </p:nvSpPr>
        <p:spPr>
          <a:xfrm>
            <a:off x="-31652" y="109025"/>
            <a:ext cx="5257800" cy="617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itchFamily="2" charset="0"/>
                <a:cs typeface="NikoshBAN" pitchFamily="2" charset="0"/>
              </a:rPr>
              <a:t>ইবনে</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খালদুনের</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রচনাবলী</a:t>
            </a:r>
            <a:endParaRPr lang="en-US" sz="4000" dirty="0">
              <a:solidFill>
                <a:schemeClr val="tx1"/>
              </a:solidFill>
              <a:latin typeface="NikoshBAN" pitchFamily="2" charset="0"/>
              <a:cs typeface="NikoshBAN" pitchFamily="2" charset="0"/>
            </a:endParaRPr>
          </a:p>
          <a:p>
            <a:pPr algn="ctr"/>
            <a:endParaRPr lang="en-US" sz="3200" dirty="0">
              <a:solidFill>
                <a:srgbClr val="FF0000"/>
              </a:solidFill>
              <a:latin typeface="NikoshBAN" pitchFamily="2" charset="0"/>
              <a:cs typeface="NikoshBAN" pitchFamily="2" charset="0"/>
            </a:endParaRPr>
          </a:p>
          <a:p>
            <a:r>
              <a:rPr lang="en-US" sz="3600" dirty="0">
                <a:solidFill>
                  <a:schemeClr val="tx1"/>
                </a:solidFill>
                <a:latin typeface="NikoshBAN" pitchFamily="2" charset="0"/>
                <a:cs typeface="NikoshBAN" pitchFamily="2" charset="0"/>
              </a:rPr>
              <a:t>১। </a:t>
            </a:r>
            <a:r>
              <a:rPr lang="en-US" sz="3600" dirty="0" err="1">
                <a:solidFill>
                  <a:schemeClr val="tx1"/>
                </a:solidFill>
                <a:latin typeface="NikoshBAN" pitchFamily="2" charset="0"/>
                <a:cs typeface="NikoshBAN" pitchFamily="2" charset="0"/>
              </a:rPr>
              <a:t>আল-মোকদ্দমা</a:t>
            </a:r>
            <a:endParaRPr lang="en-US" sz="3600" dirty="0">
              <a:solidFill>
                <a:schemeClr val="tx1"/>
              </a:solidFill>
              <a:latin typeface="NikoshBAN" pitchFamily="2" charset="0"/>
              <a:cs typeface="NikoshBAN" pitchFamily="2" charset="0"/>
            </a:endParaRPr>
          </a:p>
          <a:p>
            <a:r>
              <a:rPr lang="en-US" sz="3600" dirty="0">
                <a:solidFill>
                  <a:schemeClr val="tx1"/>
                </a:solidFill>
                <a:latin typeface="NikoshBAN" pitchFamily="2" charset="0"/>
                <a:cs typeface="NikoshBAN" pitchFamily="2" charset="0"/>
              </a:rPr>
              <a:t>২। </a:t>
            </a:r>
            <a:r>
              <a:rPr lang="en-US" sz="3600" dirty="0" err="1">
                <a:solidFill>
                  <a:schemeClr val="tx1"/>
                </a:solidFill>
                <a:latin typeface="NikoshBAN" pitchFamily="2" charset="0"/>
                <a:cs typeface="NikoshBAN" pitchFamily="2" charset="0"/>
              </a:rPr>
              <a:t>আল-উমরান</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সংস্কৃতি</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বিজ্ঞান</a:t>
            </a:r>
            <a:endParaRPr lang="en-US" sz="3600" dirty="0">
              <a:solidFill>
                <a:schemeClr val="tx1"/>
              </a:solidFill>
              <a:latin typeface="NikoshBAN" pitchFamily="2" charset="0"/>
              <a:cs typeface="NikoshBAN" pitchFamily="2" charset="0"/>
            </a:endParaRPr>
          </a:p>
          <a:p>
            <a:r>
              <a:rPr lang="en-US" sz="3600" dirty="0">
                <a:solidFill>
                  <a:schemeClr val="tx1"/>
                </a:solidFill>
                <a:latin typeface="NikoshBAN" pitchFamily="2" charset="0"/>
                <a:cs typeface="NikoshBAN" pitchFamily="2" charset="0"/>
              </a:rPr>
              <a:t>৩। </a:t>
            </a:r>
            <a:r>
              <a:rPr lang="en-US" sz="3600" dirty="0" err="1">
                <a:solidFill>
                  <a:schemeClr val="tx1"/>
                </a:solidFill>
                <a:latin typeface="NikoshBAN" pitchFamily="2" charset="0"/>
                <a:cs typeface="NikoshBAN" pitchFamily="2" charset="0"/>
              </a:rPr>
              <a:t>বিশ্ব</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ইতিহাস</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a:t>
            </a:r>
            <a:r>
              <a:rPr lang="en-US" sz="3600" dirty="0">
                <a:solidFill>
                  <a:schemeClr val="tx1"/>
                </a:solidFill>
                <a:latin typeface="NikoshBAN" pitchFamily="2" charset="0"/>
                <a:cs typeface="NikoshBAN" pitchFamily="2" charset="0"/>
              </a:rPr>
              <a:t> History of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75" y="830044"/>
            <a:ext cx="5082297" cy="5632311"/>
          </a:xfrm>
          <a:prstGeom prst="rect">
            <a:avLst/>
          </a:prstGeom>
        </p:spPr>
        <p:txBody>
          <a:bodyPr wrap="square">
            <a:spAutoFit/>
          </a:bodyPr>
          <a:lstStyle/>
          <a:p>
            <a:r>
              <a:rPr lang="as-IN" sz="2800" dirty="0">
                <a:latin typeface="NikoshBAN" pitchFamily="2" charset="0"/>
                <a:cs typeface="NikoshBAN" pitchFamily="2" charset="0"/>
              </a:rPr>
              <a:t>তার বিখ্যাত গ্রন্থ</a:t>
            </a:r>
            <a:r>
              <a:rPr lang="as-IN" sz="2800" dirty="0">
                <a:solidFill>
                  <a:srgbClr val="FF0000"/>
                </a:solidFill>
                <a:latin typeface="NikoshBAN" pitchFamily="2" charset="0"/>
                <a:cs typeface="NikoshBAN" pitchFamily="2" charset="0"/>
              </a:rPr>
              <a:t> </a:t>
            </a:r>
            <a:r>
              <a:rPr lang="as-IN" sz="2800" b="1" dirty="0">
                <a:solidFill>
                  <a:schemeClr val="tx2">
                    <a:lumMod val="75000"/>
                    <a:lumOff val="25000"/>
                  </a:schemeClr>
                </a:solidFill>
                <a:latin typeface="NikoshBAN" pitchFamily="2" charset="0"/>
                <a:cs typeface="NikoshBAN" pitchFamily="2" charset="0"/>
              </a:rPr>
              <a:t>আল-ম</a:t>
            </a:r>
            <a:r>
              <a:rPr lang="en-US" sz="2800" b="1" dirty="0">
                <a:solidFill>
                  <a:schemeClr val="tx2">
                    <a:lumMod val="75000"/>
                    <a:lumOff val="25000"/>
                  </a:schemeClr>
                </a:solidFill>
                <a:latin typeface="NikoshBAN" pitchFamily="2" charset="0"/>
                <a:cs typeface="NikoshBAN" pitchFamily="2" charset="0"/>
              </a:rPr>
              <a:t>ো</a:t>
            </a:r>
            <a:r>
              <a:rPr lang="as-IN" sz="2800" b="1" dirty="0">
                <a:solidFill>
                  <a:schemeClr val="tx2">
                    <a:lumMod val="75000"/>
                    <a:lumOff val="25000"/>
                  </a:schemeClr>
                </a:solidFill>
                <a:latin typeface="NikoshBAN" pitchFamily="2" charset="0"/>
                <a:cs typeface="NikoshBAN" pitchFamily="2" charset="0"/>
              </a:rPr>
              <a:t>কদ্দমা</a:t>
            </a:r>
            <a:r>
              <a:rPr lang="as-IN" sz="2800" dirty="0">
                <a:solidFill>
                  <a:schemeClr val="tx2">
                    <a:lumMod val="75000"/>
                    <a:lumOff val="25000"/>
                  </a:schemeClr>
                </a:solidFill>
                <a:latin typeface="NikoshBAN" pitchFamily="2" charset="0"/>
                <a:cs typeface="NikoshBAN" pitchFamily="2" charset="0"/>
              </a:rPr>
              <a:t> </a:t>
            </a:r>
            <a:r>
              <a:rPr lang="as-IN" sz="2800" dirty="0">
                <a:latin typeface="NikoshBAN" pitchFamily="2" charset="0"/>
                <a:cs typeface="NikoshBAN" pitchFamily="2" charset="0"/>
              </a:rPr>
              <a:t>বিভিন্ন বিষয়ভিত্তিক আলোচনার জন্য আজো সমানভাবে গ্রহণযোগ্য। ১৩৭৭ ঈসায়ীতে তিনি তার এই বিশ্বসমাদৃত সৃষ্টিকর্মটি রচনা করেন। যদিও এই গ্রন্থটি তার পরিকল্পিত বিশ্ব ইতিহাস </a:t>
            </a:r>
            <a:r>
              <a:rPr lang="as-IN" sz="2800" b="1" dirty="0">
                <a:latin typeface="NikoshBAN" pitchFamily="2" charset="0"/>
                <a:cs typeface="NikoshBAN" pitchFamily="2" charset="0"/>
              </a:rPr>
              <a:t>কিতাব আল-ইবারের</a:t>
            </a:r>
            <a:r>
              <a:rPr lang="as-IN" sz="2800" dirty="0">
                <a:latin typeface="NikoshBAN" pitchFamily="2" charset="0"/>
                <a:cs typeface="NikoshBAN" pitchFamily="2" charset="0"/>
              </a:rPr>
              <a:t> ভূমিকা হিসেবে তিনি রচনা করেন, তথাপি এটি বিশ্বব্যাপী একটি স্বতন্ত্র রচনা হিসেবে বিবেচিত হয়ে আসছে। আধুনিক কালের চিন্তাবিদদের মতে, তার এই গ্রন্থটিতেই ইতিহাসের </a:t>
            </a:r>
            <a:r>
              <a:rPr lang="as-IN" sz="2800" dirty="0">
                <a:solidFill>
                  <a:srgbClr val="002060"/>
                </a:solidFill>
                <a:latin typeface="NikoshBAN" pitchFamily="2" charset="0"/>
                <a:cs typeface="NikoshBAN" pitchFamily="2" charset="0"/>
              </a:rPr>
              <a:t>দর্শন, সমাজবিজ্ঞান, জনসংখ্যাতত্ত্ব,</a:t>
            </a:r>
            <a:r>
              <a:rPr lang="as-IN" sz="2800" dirty="0">
                <a:solidFill>
                  <a:srgbClr val="FF0000"/>
                </a:solidFill>
                <a:latin typeface="NikoshBAN" pitchFamily="2" charset="0"/>
                <a:cs typeface="NikoshBAN" pitchFamily="2" charset="0"/>
              </a:rPr>
              <a:t> </a:t>
            </a:r>
            <a:r>
              <a:rPr lang="as-IN" sz="2800" dirty="0">
                <a:latin typeface="NikoshBAN" pitchFamily="2" charset="0"/>
                <a:cs typeface="NikoshBAN" pitchFamily="2" charset="0"/>
              </a:rPr>
              <a:t>সাংস্কৃতিক ইতিহাস এবং আরো বিভিন্ন বিষয় সম্পর্কে প্রথম আলোচনা করা হয়েছে।</a:t>
            </a:r>
            <a:endParaRPr lang="en-US" sz="2800" dirty="0">
              <a:latin typeface="NikoshBAN" pitchFamily="2" charset="0"/>
              <a:cs typeface="NikoshBAN" pitchFamily="2" charset="0"/>
            </a:endParaRPr>
          </a:p>
          <a:p>
            <a:r>
              <a:rPr lang="as-IN" sz="2000" dirty="0">
                <a:latin typeface="NikoshBAN" pitchFamily="2" charset="0"/>
                <a:cs typeface="NikoshBAN" pitchFamily="2" charset="0"/>
              </a:rPr>
              <a:t>  </a:t>
            </a:r>
            <a:endParaRPr lang="as-IN" sz="2400" dirty="0">
              <a:latin typeface="NikoshBAN" pitchFamily="2" charset="0"/>
              <a:cs typeface="NikoshBAN" pitchFamily="2" charset="0"/>
            </a:endParaRPr>
          </a:p>
        </p:txBody>
      </p:sp>
      <p:sp>
        <p:nvSpPr>
          <p:cNvPr id="3" name="TextBox 2"/>
          <p:cNvSpPr txBox="1"/>
          <p:nvPr/>
        </p:nvSpPr>
        <p:spPr>
          <a:xfrm>
            <a:off x="5298030" y="245269"/>
            <a:ext cx="3646247" cy="584775"/>
          </a:xfrm>
          <a:prstGeom prst="rect">
            <a:avLst/>
          </a:prstGeom>
          <a:noFill/>
        </p:spPr>
        <p:txBody>
          <a:bodyPr wrap="square" rtlCol="0">
            <a:spAutoFit/>
          </a:bodyPr>
          <a:lstStyle/>
          <a:p>
            <a:r>
              <a:rPr lang="en-US" sz="2400" dirty="0">
                <a:latin typeface="NikoshBAN" pitchFamily="2" charset="0"/>
                <a:cs typeface="NikoshBAN" pitchFamily="2" charset="0"/>
              </a:rPr>
              <a:t> </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বিখ্যাত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গ্রন্থ</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আল-মোকদ্দমা</a:t>
            </a:r>
            <a:endParaRPr lang="en-US" sz="3200" dirty="0">
              <a:latin typeface="NikoshBAN" pitchFamily="2" charset="0"/>
              <a:cs typeface="NikoshBAN" pitchFamily="2" charset="0"/>
            </a:endParaRPr>
          </a:p>
        </p:txBody>
      </p:sp>
      <p:sp>
        <p:nvSpPr>
          <p:cNvPr id="19458" name="AutoShape 2" descr="ইবনে খালদুনের বিখ্যাত গ্রন্থ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ইবনে খালদুনের বিখ্যাত গ্রন্থ এর ছবির ফলাফল"/>
          <p:cNvSpPr>
            <a:spLocks noChangeAspect="1" noChangeArrowheads="1"/>
          </p:cNvSpPr>
          <p:nvPr/>
        </p:nvSpPr>
        <p:spPr bwMode="auto">
          <a:xfrm>
            <a:off x="155575" y="-2384425"/>
            <a:ext cx="3248025" cy="4981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2" descr="ইবনে খালদুন এর ছবির ফলাফল">
            <a:extLst>
              <a:ext uri="{FF2B5EF4-FFF2-40B4-BE49-F238E27FC236}">
                <a16:creationId xmlns:a16="http://schemas.microsoft.com/office/drawing/2014/main" id="{DABE182B-1860-417F-A028-506A2D2EB577}"/>
              </a:ext>
            </a:extLst>
          </p:cNvPr>
          <p:cNvPicPr>
            <a:picLocks noChangeAspect="1" noChangeArrowheads="1"/>
          </p:cNvPicPr>
          <p:nvPr/>
        </p:nvPicPr>
        <p:blipFill>
          <a:blip r:embed="rId2"/>
          <a:srcRect/>
          <a:stretch>
            <a:fillRect/>
          </a:stretch>
        </p:blipFill>
        <p:spPr bwMode="auto">
          <a:xfrm>
            <a:off x="5330454" y="878908"/>
            <a:ext cx="3581398" cy="5585522"/>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494</TotalTime>
  <Words>596</Words>
  <Application>Microsoft Office PowerPoint</Application>
  <PresentationFormat>On-screen Show (4:3)</PresentationFormat>
  <Paragraphs>60</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vt:lpstr>
      <vt:lpstr>NikoshBAN</vt:lpstr>
      <vt:lpstr>Metropolitan</vt:lpstr>
      <vt:lpstr>PowerPoint Presentation</vt:lpstr>
      <vt:lpstr>PowerPoint Presentation</vt:lpstr>
      <vt:lpstr>PowerPoint Presentation</vt:lpstr>
      <vt:lpstr>PowerPoint Presentation</vt:lpstr>
      <vt:lpstr>এই পাঠ শেষে শিক্ষার্থীরা-----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MD HAFIZUR RAHMAN</cp:lastModifiedBy>
  <cp:revision>73</cp:revision>
  <dcterms:created xsi:type="dcterms:W3CDTF">2006-08-16T00:00:00Z</dcterms:created>
  <dcterms:modified xsi:type="dcterms:W3CDTF">2020-06-13T01:22:20Z</dcterms:modified>
</cp:coreProperties>
</file>