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4" r:id="rId2"/>
    <p:sldId id="259" r:id="rId3"/>
    <p:sldId id="258" r:id="rId4"/>
    <p:sldId id="278" r:id="rId5"/>
    <p:sldId id="260" r:id="rId6"/>
    <p:sldId id="269" r:id="rId7"/>
    <p:sldId id="268" r:id="rId8"/>
    <p:sldId id="261" r:id="rId9"/>
    <p:sldId id="281" r:id="rId10"/>
    <p:sldId id="270" r:id="rId11"/>
    <p:sldId id="282" r:id="rId12"/>
    <p:sldId id="267" r:id="rId13"/>
    <p:sldId id="265" r:id="rId14"/>
    <p:sldId id="277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6" autoAdjust="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6ABA6-FF50-440F-B102-20BCE1AFD82B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41E4E-471F-487C-B918-6D15CCC2E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9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67AC90-C479-4B3A-8BEF-F1069D97AA85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0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67AC90-C479-4B3A-8BEF-F1069D97AA85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0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67AC90-C479-4B3A-8BEF-F1069D97AA85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67AC90-C479-4B3A-8BEF-F1069D97AA85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5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67AC90-C479-4B3A-8BEF-F1069D97AA85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0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67AC90-C479-4B3A-8BEF-F1069D97AA85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3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67AC90-C479-4B3A-8BEF-F1069D97AA85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8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67AC90-C479-4B3A-8BEF-F1069D97AA85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4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67AC90-C479-4B3A-8BEF-F1069D97AA85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8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67AC90-C479-4B3A-8BEF-F1069D97AA85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1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67AC90-C479-4B3A-8BEF-F1069D97AA85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1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B050"/>
            </a:gs>
            <a:gs pos="98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:a16="http://schemas.microsoft.com/office/drawing/2014/main" xmlns="" id="{3528F01B-4CF7-45EF-B9C1-F1D27D0D8A6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2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xmlns="" id="{1A502DC1-C255-44BA-A396-60416337C207}"/>
              </a:ext>
            </a:extLst>
          </p:cNvPr>
          <p:cNvSpPr/>
          <p:nvPr userDrawn="1"/>
        </p:nvSpPr>
        <p:spPr>
          <a:xfrm>
            <a:off x="228600" y="228600"/>
            <a:ext cx="11734800" cy="6400800"/>
          </a:xfrm>
          <a:prstGeom prst="frame">
            <a:avLst>
              <a:gd name="adj1" fmla="val 852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2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collect\র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14600"/>
            <a:ext cx="7086600" cy="398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2437" y="152400"/>
            <a:ext cx="11353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 ban"/>
              </a:rPr>
              <a:t>সবাইকে</a:t>
            </a:r>
            <a:r>
              <a:rPr lang="en-US" sz="66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 ban"/>
              </a:rPr>
              <a:t>আজকের</a:t>
            </a:r>
            <a:r>
              <a:rPr lang="en-US" sz="66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 ban"/>
              </a:rPr>
              <a:t>ক্লাসে</a:t>
            </a:r>
            <a:r>
              <a:rPr lang="en-US" sz="66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8000" dirty="0" smtClean="0">
                <a:solidFill>
                  <a:srgbClr val="00B050"/>
                </a:solidFill>
                <a:latin typeface="Nikosh ban"/>
              </a:rPr>
              <a:t>          </a:t>
            </a:r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  <a:latin typeface="Nikosh ban"/>
              </a:rPr>
              <a:t>স্বাগতম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  <a:latin typeface="Nikosh ban"/>
              </a:rPr>
              <a:t> </a:t>
            </a:r>
            <a:endParaRPr lang="en-US" sz="8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21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20436" y="1905000"/>
            <a:ext cx="1109056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00B050"/>
                </a:solidFill>
                <a:latin typeface="Nikosh ban"/>
              </a:rPr>
              <a:t>বস্ত্র</a:t>
            </a:r>
            <a:endParaRPr lang="en-US" sz="7200" dirty="0" smtClean="0">
              <a:solidFill>
                <a:srgbClr val="00B050"/>
              </a:solidFill>
              <a:latin typeface="Nikosh ban"/>
            </a:endParaRPr>
          </a:p>
          <a:p>
            <a:r>
              <a:rPr lang="en-US" sz="4000" dirty="0" err="1" smtClean="0">
                <a:latin typeface="Nikosh ban"/>
              </a:rPr>
              <a:t>মানুষের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মৌলিক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চাহিদার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মধ্যে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অন্যতম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হচ্ছে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পরিধেয়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বস্ত্র</a:t>
            </a:r>
            <a:r>
              <a:rPr lang="en-US" sz="4000" dirty="0" smtClean="0">
                <a:latin typeface="Nikosh ban"/>
              </a:rPr>
              <a:t>। </a:t>
            </a:r>
            <a:r>
              <a:rPr lang="en-US" sz="4000" dirty="0" err="1" smtClean="0">
                <a:latin typeface="Nikosh ban"/>
              </a:rPr>
              <a:t>পরিবারের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লোকসংখ্যা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বেশি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হলে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বাবা-মা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অনেক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সময়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সব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সন্তানের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প্রয়োজনীয়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পোশাক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কিনে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দিতে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পারেন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না</a:t>
            </a:r>
            <a:r>
              <a:rPr lang="en-US" sz="4000" dirty="0" smtClean="0">
                <a:latin typeface="Nikosh ban"/>
              </a:rPr>
              <a:t>।</a:t>
            </a:r>
          </a:p>
          <a:p>
            <a:r>
              <a:rPr lang="en-US" sz="4000" dirty="0" err="1" smtClean="0">
                <a:latin typeface="Nikosh ban"/>
              </a:rPr>
              <a:t>উপযুক্ত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পোশাক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না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থাকায়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অনেক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শিশু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বি</a:t>
            </a:r>
            <a:r>
              <a:rPr lang="en-US" sz="4000" dirty="0" err="1" smtClean="0">
                <a:latin typeface="Nikosh ban"/>
              </a:rPr>
              <a:t>দ্যালয়ে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আসতে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চায়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না্</a:t>
            </a:r>
            <a:r>
              <a:rPr lang="en-US" sz="4000" dirty="0" smtClean="0">
                <a:latin typeface="Nikosh ban"/>
              </a:rPr>
              <a:t>।</a:t>
            </a:r>
            <a:endParaRPr lang="en-US" sz="4000" dirty="0">
              <a:latin typeface="Nikosh ban"/>
            </a:endParaRPr>
          </a:p>
        </p:txBody>
      </p:sp>
      <p:pic>
        <p:nvPicPr>
          <p:cNvPr id="4098" name="Picture 2" descr="D:\বার্ষিক পাঠ পরিকল্পনা ২০২০\images (2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38452"/>
            <a:ext cx="3048000" cy="241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90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2727" y="2362200"/>
            <a:ext cx="10965873" cy="1938992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১.বিদ্যালয় </a:t>
            </a:r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থেকে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অনেক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শিশু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ঝরে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পড়ে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কেন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?</a:t>
            </a:r>
            <a:endParaRPr lang="en-US" sz="6000" dirty="0">
              <a:solidFill>
                <a:schemeClr val="bg2">
                  <a:lumMod val="25000"/>
                </a:schemeClr>
              </a:solidFill>
              <a:latin typeface="Nikosh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2726" y="4648200"/>
            <a:ext cx="10965873" cy="101566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২. </a:t>
            </a:r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বস্ত্র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মানুষের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কোন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ধরনের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চাহিদ</a:t>
            </a:r>
            <a:r>
              <a:rPr lang="en-US" sz="6000" dirty="0" err="1">
                <a:solidFill>
                  <a:schemeClr val="bg2">
                    <a:lumMod val="25000"/>
                  </a:schemeClr>
                </a:solidFill>
                <a:latin typeface="Nikosh ban"/>
              </a:rPr>
              <a:t>া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?</a:t>
            </a:r>
            <a:endParaRPr lang="en-US" sz="6000" dirty="0">
              <a:solidFill>
                <a:schemeClr val="bg2">
                  <a:lumMod val="25000"/>
                </a:schemeClr>
              </a:solidFill>
              <a:latin typeface="Nikosh b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533399"/>
            <a:ext cx="449834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err="1" smtClean="0">
                <a:solidFill>
                  <a:srgbClr val="0070C0"/>
                </a:solidFill>
                <a:latin typeface="Nikosh ban"/>
              </a:rPr>
              <a:t>একক</a:t>
            </a:r>
            <a:r>
              <a:rPr lang="en-US" sz="80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 ban"/>
              </a:rPr>
              <a:t>কাজ</a:t>
            </a:r>
            <a:r>
              <a:rPr lang="en-US" sz="8000" dirty="0" smtClean="0">
                <a:solidFill>
                  <a:srgbClr val="0070C0"/>
                </a:solidFill>
                <a:latin typeface="Nikosh ban"/>
              </a:rPr>
              <a:t> </a:t>
            </a:r>
            <a:endParaRPr lang="en-US" sz="8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78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62000" y="1301028"/>
            <a:ext cx="1087755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 ban"/>
              </a:rPr>
              <a:t>বাসস্থান</a:t>
            </a:r>
            <a:endParaRPr lang="en-US" sz="7200" dirty="0" smtClean="0">
              <a:latin typeface="Nikosh ban"/>
            </a:endParaRPr>
          </a:p>
          <a:p>
            <a:r>
              <a:rPr lang="en-US" sz="4400" dirty="0" err="1" smtClean="0">
                <a:latin typeface="Nikosh ban"/>
              </a:rPr>
              <a:t>জাতিসংঘের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তথ্য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মতে</a:t>
            </a:r>
            <a:r>
              <a:rPr lang="en-US" sz="4400" dirty="0" smtClean="0">
                <a:latin typeface="Nikosh ban"/>
              </a:rPr>
              <a:t>, </a:t>
            </a:r>
            <a:r>
              <a:rPr lang="en-US" sz="4400" dirty="0" err="1" smtClean="0">
                <a:latin typeface="Nikosh ban"/>
              </a:rPr>
              <a:t>বাংলাদেশের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প্রায়</a:t>
            </a:r>
            <a:r>
              <a:rPr lang="en-US" sz="4400" dirty="0" smtClean="0">
                <a:latin typeface="Nikosh ban"/>
              </a:rPr>
              <a:t> ১০ </a:t>
            </a:r>
            <a:r>
              <a:rPr lang="en-US" sz="4400" dirty="0" err="1" smtClean="0">
                <a:latin typeface="Nikosh ban"/>
              </a:rPr>
              <a:t>লক্ষ্য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মানুষ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গৃহহীন</a:t>
            </a:r>
            <a:r>
              <a:rPr lang="en-US" sz="4400" dirty="0" smtClean="0">
                <a:latin typeface="Nikosh ban"/>
              </a:rPr>
              <a:t>। </a:t>
            </a:r>
            <a:r>
              <a:rPr lang="en-US" sz="4400" dirty="0" err="1" smtClean="0">
                <a:latin typeface="Nikosh ban"/>
              </a:rPr>
              <a:t>প্রতিবছর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প্রায়</a:t>
            </a:r>
            <a:r>
              <a:rPr lang="en-US" sz="4400" dirty="0" smtClean="0">
                <a:latin typeface="Nikosh ban"/>
              </a:rPr>
              <a:t> ৩০ </a:t>
            </a:r>
            <a:r>
              <a:rPr lang="en-US" sz="4400" dirty="0" err="1" smtClean="0">
                <a:latin typeface="Nikosh ban"/>
              </a:rPr>
              <a:t>লক্ষ্যমানুষ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মোট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জনসংখ্যার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সাথে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যুক্ত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হচ্ছে</a:t>
            </a:r>
            <a:r>
              <a:rPr lang="en-US" sz="4400" dirty="0" smtClean="0">
                <a:latin typeface="Nikosh ban"/>
              </a:rPr>
              <a:t>। </a:t>
            </a:r>
            <a:r>
              <a:rPr lang="en-US" sz="4400" dirty="0" err="1" smtClean="0">
                <a:latin typeface="Nikosh ban"/>
              </a:rPr>
              <a:t>সকলের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জন্য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বাসস্থান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নিশ্চিত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করা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সরকারের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জন্য</a:t>
            </a:r>
            <a:r>
              <a:rPr lang="en-US" sz="4400" dirty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অনেক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কঠিন</a:t>
            </a:r>
            <a:r>
              <a:rPr lang="en-US" sz="4400" dirty="0" smtClean="0">
                <a:latin typeface="Nikosh ban"/>
              </a:rPr>
              <a:t>। </a:t>
            </a:r>
            <a:r>
              <a:rPr lang="en-US" sz="4400" dirty="0" err="1" smtClean="0">
                <a:latin typeface="Nikosh ban"/>
              </a:rPr>
              <a:t>তাই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নিরাপত্তা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আর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কাজের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খোঁজে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এই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সব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গৃহহীন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মানুষ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শহরে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চলে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আসছে</a:t>
            </a:r>
            <a:r>
              <a:rPr lang="en-US" sz="4400" dirty="0" smtClean="0">
                <a:latin typeface="Nikosh ban"/>
              </a:rPr>
              <a:t>।</a:t>
            </a:r>
          </a:p>
          <a:p>
            <a:endParaRPr lang="en-US" sz="4400" dirty="0">
              <a:latin typeface="Nikosh ban"/>
            </a:endParaRPr>
          </a:p>
        </p:txBody>
      </p:sp>
      <p:pic>
        <p:nvPicPr>
          <p:cNvPr id="3074" name="Picture 2" descr="D:\বার্ষিক পাঠ পরিকল্পনা ২০২০\download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022" y="381000"/>
            <a:ext cx="3327528" cy="184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collect\images (1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236" y="380999"/>
            <a:ext cx="2400300" cy="184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88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27" y="2514600"/>
            <a:ext cx="10965873" cy="92333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১.গৃহহীন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মানুষ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শহরে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>
                <a:solidFill>
                  <a:schemeClr val="bg2">
                    <a:lumMod val="25000"/>
                  </a:schemeClr>
                </a:solidFill>
                <a:latin typeface="Nikosh ban"/>
              </a:rPr>
              <a:t>চ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লে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আসে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কেন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?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Nikosh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2725" y="3657600"/>
            <a:ext cx="10965873" cy="258532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২.সবার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জন্য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কী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নিশ্চিত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করা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সরকারের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জন্য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কঠিন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?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বাসস্থানে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চাহিদা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সম্পর্কে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৪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টি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বাক্য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লেখ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।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Nikosh b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1800" y="533399"/>
            <a:ext cx="444865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err="1" smtClean="0">
                <a:solidFill>
                  <a:srgbClr val="00B050"/>
                </a:solidFill>
                <a:latin typeface="Nikosh ban"/>
              </a:rPr>
              <a:t>দলীয়</a:t>
            </a:r>
            <a:r>
              <a:rPr lang="en-US" sz="80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 ban"/>
              </a:rPr>
              <a:t>কাজ</a:t>
            </a:r>
            <a:r>
              <a:rPr lang="en-US" sz="8000" dirty="0" smtClean="0">
                <a:solidFill>
                  <a:srgbClr val="00B050"/>
                </a:solidFill>
                <a:latin typeface="Nikosh ban"/>
              </a:rPr>
              <a:t> </a:t>
            </a:r>
            <a:endParaRPr lang="en-US" sz="8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09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5018" y="2971800"/>
            <a:ext cx="10965873" cy="258532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১.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মৌলিক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চাহিদা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কি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?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এটি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পূরণ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>
                <a:solidFill>
                  <a:schemeClr val="bg2">
                    <a:lumMod val="25000"/>
                  </a:schemeClr>
                </a:solidFill>
                <a:latin typeface="Nikosh ban"/>
              </a:rPr>
              <a:t>ক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রা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প্রয়োজন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কেন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>
                <a:solidFill>
                  <a:schemeClr val="bg2">
                    <a:lumMod val="25000"/>
                  </a:schemeClr>
                </a:solidFill>
                <a:latin typeface="Nikosh ban"/>
              </a:rPr>
              <a:t>? </a:t>
            </a:r>
            <a:r>
              <a:rPr lang="en-US" sz="5400" dirty="0" err="1">
                <a:solidFill>
                  <a:schemeClr val="bg2">
                    <a:lumMod val="25000"/>
                  </a:schemeClr>
                </a:solidFill>
                <a:latin typeface="Nikosh ban"/>
              </a:rPr>
              <a:t>মৌলিক</a:t>
            </a:r>
            <a:r>
              <a:rPr lang="en-US" sz="5400" dirty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চাহিদার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ওপর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অধিক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জনসংখ্যার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৪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টি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প্রভাব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লেখ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।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Nikosh 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533399"/>
            <a:ext cx="489909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err="1" smtClean="0">
                <a:solidFill>
                  <a:srgbClr val="00B050"/>
                </a:solidFill>
                <a:latin typeface="Nikosh ban"/>
              </a:rPr>
              <a:t>বাড়ির</a:t>
            </a:r>
            <a:r>
              <a:rPr lang="en-US" sz="80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 ban"/>
              </a:rPr>
              <a:t>কাজ</a:t>
            </a:r>
            <a:r>
              <a:rPr lang="en-US" sz="8000" dirty="0" smtClean="0">
                <a:solidFill>
                  <a:srgbClr val="00B050"/>
                </a:solidFill>
                <a:latin typeface="Nikosh ban"/>
              </a:rPr>
              <a:t> </a:t>
            </a:r>
            <a:endParaRPr lang="en-US" sz="8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1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311727"/>
            <a:ext cx="701987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err="1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সবাই</a:t>
            </a:r>
            <a:r>
              <a:rPr lang="en-US" sz="8000" dirty="0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8000" dirty="0" err="1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ভলো</a:t>
            </a:r>
            <a:r>
              <a:rPr lang="en-US" sz="8000" dirty="0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8000" dirty="0" err="1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থেকো</a:t>
            </a:r>
            <a:r>
              <a:rPr lang="en-US" sz="8000" dirty="0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 </a:t>
            </a:r>
            <a:endParaRPr lang="en-US" sz="8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5410200"/>
            <a:ext cx="553388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err="1" smtClean="0">
                <a:solidFill>
                  <a:srgbClr val="002060"/>
                </a:solidFill>
                <a:latin typeface="Nikosh ban"/>
              </a:rPr>
              <a:t>আল্লাহ</a:t>
            </a:r>
            <a:r>
              <a:rPr lang="en-US" sz="80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 ban"/>
              </a:rPr>
              <a:t>হাফেজ</a:t>
            </a:r>
            <a:r>
              <a:rPr lang="en-US" sz="8000" dirty="0" smtClean="0">
                <a:solidFill>
                  <a:srgbClr val="002060"/>
                </a:solidFill>
                <a:latin typeface="Nikosh ban"/>
              </a:rPr>
              <a:t> </a:t>
            </a:r>
            <a:endParaRPr lang="en-US" sz="8000" dirty="0">
              <a:solidFill>
                <a:srgbClr val="002060"/>
              </a:solidFill>
            </a:endParaRPr>
          </a:p>
        </p:txBody>
      </p:sp>
      <p:pic>
        <p:nvPicPr>
          <p:cNvPr id="6146" name="Picture 2" descr="D:\collect\11986382_1050808668303620_623552389923791318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1329499"/>
            <a:ext cx="5657850" cy="43243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95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92289"/>
            <a:ext cx="1828800" cy="624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48400" y="1610969"/>
            <a:ext cx="4953000" cy="39703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3600" b="1" spc="50" dirty="0" smtClean="0">
                <a:ln w="11430"/>
                <a:latin typeface="NikoshBAN" pitchFamily="2" charset="0"/>
                <a:cs typeface="NikoshBAN" pitchFamily="2" charset="0"/>
              </a:rPr>
              <a:t>শ্রেণিঃ পঞ্চম</a:t>
            </a:r>
          </a:p>
          <a:p>
            <a:r>
              <a:rPr lang="bn-IN" sz="3600" b="1" spc="50" dirty="0" smtClean="0">
                <a:ln w="11430"/>
                <a:latin typeface="NikoshBAN" pitchFamily="2" charset="0"/>
                <a:cs typeface="NikoshBAN" pitchFamily="2" charset="0"/>
              </a:rPr>
              <a:t>বিষয়ঃ বাংলাদেশ ও বিশ্ব পরিচয়</a:t>
            </a:r>
          </a:p>
          <a:p>
            <a:r>
              <a:rPr lang="en-US" sz="3600" b="1" spc="50" dirty="0">
                <a:ln w="11430"/>
                <a:latin typeface="NikoshBAN" pitchFamily="2" charset="0"/>
                <a:cs typeface="NikoshBAN" pitchFamily="2" charset="0"/>
              </a:rPr>
              <a:t>অ</a:t>
            </a:r>
            <a:r>
              <a:rPr lang="bn-IN" sz="3600" b="1" spc="50" dirty="0" smtClean="0">
                <a:ln w="11430"/>
                <a:latin typeface="NikoshBAN" pitchFamily="2" charset="0"/>
                <a:cs typeface="NikoshBAN" pitchFamily="2" charset="0"/>
              </a:rPr>
              <a:t>ধ্যায়ঃ ৫</a:t>
            </a:r>
          </a:p>
          <a:p>
            <a:r>
              <a:rPr lang="bn-IN" sz="3600" b="1" spc="50" dirty="0" smtClean="0">
                <a:ln w="11430"/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6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latin typeface="NikoshBAN" pitchFamily="2" charset="0"/>
                <a:cs typeface="NikoshBAN" pitchFamily="2" charset="0"/>
              </a:rPr>
              <a:t>জনসংখ্যা</a:t>
            </a:r>
            <a:endParaRPr lang="bn-IN" sz="3600" b="1" spc="50" dirty="0" smtClean="0">
              <a:ln w="11430"/>
              <a:latin typeface="NikoshBAN" pitchFamily="2" charset="0"/>
              <a:cs typeface="NikoshBAN" pitchFamily="2" charset="0"/>
            </a:endParaRPr>
          </a:p>
          <a:p>
            <a:r>
              <a:rPr lang="bn-IN" sz="3600" b="1" spc="50" dirty="0" smtClean="0">
                <a:ln w="11430"/>
                <a:latin typeface="NikoshBAN" pitchFamily="2" charset="0"/>
                <a:cs typeface="NikoshBAN" pitchFamily="2" charset="0"/>
              </a:rPr>
              <a:t>পাঠ্যাংশঃ </a:t>
            </a:r>
            <a:r>
              <a:rPr lang="en-US" sz="36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latin typeface="NikoshBAN" pitchFamily="2" charset="0"/>
                <a:cs typeface="NikoshBAN" pitchFamily="2" charset="0"/>
              </a:rPr>
              <a:t>পরিবারে</a:t>
            </a:r>
            <a:r>
              <a:rPr lang="en-US" sz="36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6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sz="36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latin typeface="NikoshBAN" pitchFamily="2" charset="0"/>
                <a:cs typeface="NikoshBAN" pitchFamily="2" charset="0"/>
              </a:rPr>
              <a:t>প্রভাব</a:t>
            </a:r>
            <a:endParaRPr lang="bn-IN" sz="3600" b="1" spc="50" dirty="0">
              <a:ln w="11430"/>
              <a:latin typeface="NikoshBAN" pitchFamily="2" charset="0"/>
              <a:cs typeface="NikoshBAN" pitchFamily="2" charset="0"/>
            </a:endParaRPr>
          </a:p>
          <a:p>
            <a:r>
              <a:rPr lang="bn-IN" sz="36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endParaRPr lang="en-US" sz="2800" b="1" spc="50" dirty="0">
              <a:ln w="11430"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1600200"/>
            <a:ext cx="2743200" cy="34431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236725" y="390646"/>
            <a:ext cx="3278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  <a:latin typeface="Nikosh ban"/>
              </a:rPr>
              <a:t>পাঠ</a:t>
            </a:r>
            <a:r>
              <a:rPr lang="en-US" sz="44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 ban"/>
              </a:rPr>
              <a:t>পরিচিতি</a:t>
            </a:r>
            <a:endParaRPr lang="en-US" sz="4400" dirty="0">
              <a:solidFill>
                <a:srgbClr val="0070C0"/>
              </a:solidFill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118805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Family Photos\IMG_20130925_132411-2-1-1-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64456"/>
            <a:ext cx="3886200" cy="44338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57200"/>
            <a:ext cx="1828800" cy="6248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36725" y="630819"/>
            <a:ext cx="35836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  <a:latin typeface="Nikosh ban"/>
              </a:rPr>
              <a:t>শিক্ষক</a:t>
            </a:r>
            <a:r>
              <a:rPr lang="en-US" sz="44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 ban"/>
              </a:rPr>
              <a:t>পরিচিতি</a:t>
            </a:r>
            <a:endParaRPr lang="en-US" sz="4400" dirty="0">
              <a:solidFill>
                <a:srgbClr val="0070C0"/>
              </a:solidFill>
              <a:latin typeface="Nikosh b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0" y="2133599"/>
            <a:ext cx="472439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 ban"/>
              </a:rPr>
              <a:t>কামরুন্নাহার</a:t>
            </a:r>
            <a:endParaRPr lang="en-US" sz="4400" dirty="0" smtClean="0">
              <a:latin typeface="Nikosh ban"/>
            </a:endParaRPr>
          </a:p>
          <a:p>
            <a:pPr algn="ctr"/>
            <a:r>
              <a:rPr lang="en-US" sz="3600" dirty="0" err="1" smtClean="0">
                <a:latin typeface="Nikosh ban"/>
              </a:rPr>
              <a:t>সহকারি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শিক্ষক</a:t>
            </a:r>
            <a:endParaRPr lang="en-US" sz="3600" dirty="0" smtClean="0">
              <a:latin typeface="Nikosh ban"/>
            </a:endParaRPr>
          </a:p>
          <a:p>
            <a:pPr algn="ctr"/>
            <a:r>
              <a:rPr lang="en-US" sz="3600" dirty="0" smtClean="0">
                <a:latin typeface="Nikosh ban"/>
              </a:rPr>
              <a:t>০৪ </a:t>
            </a:r>
            <a:r>
              <a:rPr lang="en-US" sz="3600" dirty="0" err="1" smtClean="0">
                <a:latin typeface="Nikosh ban"/>
              </a:rPr>
              <a:t>নং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শ্রীরামপুর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পূর্বপাড়া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সরকারি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প্রাথমিক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বিদ্যালয়</a:t>
            </a:r>
            <a:endParaRPr lang="en-US" sz="3600" dirty="0" smtClean="0">
              <a:latin typeface="Nikosh ban"/>
            </a:endParaRPr>
          </a:p>
          <a:p>
            <a:pPr algn="ctr"/>
            <a:r>
              <a:rPr lang="en-US" sz="3600" dirty="0" err="1" smtClean="0">
                <a:latin typeface="Nikosh ban"/>
              </a:rPr>
              <a:t>রায়পুরা-নরসিংদী</a:t>
            </a:r>
            <a:r>
              <a:rPr lang="en-US" sz="3600" dirty="0" smtClean="0">
                <a:latin typeface="Nikosh ban"/>
              </a:rPr>
              <a:t>।</a:t>
            </a:r>
            <a:endParaRPr lang="en-US" sz="36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84362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022903"/>
            <a:ext cx="3583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C00000"/>
                </a:solidFill>
                <a:latin typeface="Nikosh ban"/>
              </a:rPr>
              <a:t>শিখনফল</a:t>
            </a:r>
            <a:endParaRPr lang="en-US" sz="7200" dirty="0">
              <a:solidFill>
                <a:srgbClr val="C00000"/>
              </a:solidFill>
              <a:latin typeface="Nikosh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438400"/>
            <a:ext cx="1158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 ban"/>
              </a:rPr>
              <a:t>১২.১.১ </a:t>
            </a:r>
            <a:r>
              <a:rPr lang="en-US" sz="4400" dirty="0" err="1" smtClean="0">
                <a:latin typeface="Nikosh ban"/>
              </a:rPr>
              <a:t>মৌলিক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চাহিদার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উপর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অধিক</a:t>
            </a:r>
            <a:r>
              <a:rPr lang="en-US" sz="4400" dirty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জনসংখ্যার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প্রভাব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বর্ণনা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করতে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পারবে</a:t>
            </a:r>
            <a:r>
              <a:rPr lang="en-US" sz="4400" dirty="0" smtClean="0">
                <a:latin typeface="Nikosh ban"/>
              </a:rPr>
              <a:t> (</a:t>
            </a:r>
            <a:r>
              <a:rPr lang="en-US" sz="4400" dirty="0" err="1" smtClean="0">
                <a:latin typeface="Nikosh ban"/>
              </a:rPr>
              <a:t>খাদ্য,বস্ত্র,বাসস্থান,শিক্ষা,চিকিৎসা</a:t>
            </a:r>
            <a:r>
              <a:rPr lang="en-US" sz="4400" dirty="0" smtClean="0">
                <a:latin typeface="Nikosh ban"/>
              </a:rPr>
              <a:t>)।</a:t>
            </a:r>
          </a:p>
          <a:p>
            <a:r>
              <a:rPr lang="en-US" sz="4400" dirty="0" smtClean="0">
                <a:latin typeface="Nikosh ban"/>
              </a:rPr>
              <a:t>১২.২.১ </a:t>
            </a:r>
            <a:r>
              <a:rPr lang="en-US" sz="4400" dirty="0" err="1" smtClean="0">
                <a:latin typeface="Nikosh ban"/>
              </a:rPr>
              <a:t>জীবনযাত্রার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মানের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উপর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অধিক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জনসংখ্যার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প্রভাব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ব্যাখ্যা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করতে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পারবে</a:t>
            </a:r>
            <a:r>
              <a:rPr lang="en-US" sz="4400" dirty="0" smtClean="0">
                <a:latin typeface="Nikosh ban"/>
              </a:rPr>
              <a:t>।</a:t>
            </a:r>
            <a:endParaRPr lang="en-US" sz="44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75176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বার্ষিক পাঠ পরিকল্পনা ২০২০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77204"/>
            <a:ext cx="3238500" cy="2099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বার্ষিক পাঠ পরিকল্পনা ২০২০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895" y="3733800"/>
            <a:ext cx="321945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D:\বার্ষিক পাঠ পরিকল্পনা ২০২০\download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177204"/>
            <a:ext cx="3219450" cy="2099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D:\বার্ষিক পাঠ পরিকল্পনা ২০২০\unnamed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32385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173682" y="1524000"/>
            <a:ext cx="35836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70C0"/>
                </a:solidFill>
                <a:latin typeface="Nikosh ban"/>
              </a:rPr>
              <a:t>ছবিগুলো</a:t>
            </a:r>
            <a:endParaRPr lang="en-US" sz="6000" dirty="0" smtClean="0">
              <a:solidFill>
                <a:srgbClr val="0070C0"/>
              </a:solidFill>
              <a:latin typeface="Nikosh ban"/>
            </a:endParaRPr>
          </a:p>
          <a:p>
            <a:pPr algn="ctr"/>
            <a:r>
              <a:rPr lang="en-US" sz="60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 ban"/>
              </a:rPr>
              <a:t>দেখে</a:t>
            </a:r>
            <a:r>
              <a:rPr lang="en-US" sz="60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 ban"/>
              </a:rPr>
              <a:t>কি</a:t>
            </a:r>
            <a:r>
              <a:rPr lang="en-US" sz="6000" dirty="0" smtClean="0">
                <a:solidFill>
                  <a:srgbClr val="0070C0"/>
                </a:solidFill>
                <a:latin typeface="Nikosh ban"/>
              </a:rPr>
              <a:t> </a:t>
            </a:r>
          </a:p>
          <a:p>
            <a:pPr algn="ctr"/>
            <a:r>
              <a:rPr lang="en-US" sz="6000" dirty="0" err="1" smtClean="0">
                <a:solidFill>
                  <a:srgbClr val="0070C0"/>
                </a:solidFill>
                <a:latin typeface="Nikosh ban"/>
              </a:rPr>
              <a:t>বুঝতে</a:t>
            </a:r>
            <a:r>
              <a:rPr lang="en-US" sz="60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 ban"/>
              </a:rPr>
              <a:t>পারছ</a:t>
            </a:r>
            <a:r>
              <a:rPr lang="en-US" sz="60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Nikosh ban"/>
              </a:rPr>
              <a:t>? </a:t>
            </a:r>
            <a:endParaRPr lang="en-US" sz="4000" dirty="0">
              <a:solidFill>
                <a:srgbClr val="0070C0"/>
              </a:solidFill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98693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2667000"/>
            <a:ext cx="8001000" cy="304698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00B050"/>
                </a:solidFill>
                <a:latin typeface="Nikosh ban"/>
              </a:rPr>
              <a:t>পরিবারে</a:t>
            </a:r>
            <a:r>
              <a:rPr lang="en-US" sz="96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9600" dirty="0" err="1" smtClean="0">
                <a:solidFill>
                  <a:srgbClr val="00B050"/>
                </a:solidFill>
                <a:latin typeface="Nikosh ban"/>
              </a:rPr>
              <a:t>অধিক</a:t>
            </a:r>
            <a:r>
              <a:rPr lang="en-US" sz="96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9600" dirty="0" err="1" smtClean="0">
                <a:solidFill>
                  <a:srgbClr val="00B050"/>
                </a:solidFill>
                <a:latin typeface="Nikosh ban"/>
              </a:rPr>
              <a:t>জনসংখ্যার</a:t>
            </a:r>
            <a:r>
              <a:rPr lang="en-US" sz="96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9600" dirty="0" err="1" smtClean="0">
                <a:solidFill>
                  <a:srgbClr val="00B050"/>
                </a:solidFill>
                <a:latin typeface="Nikosh ban"/>
              </a:rPr>
              <a:t>প্রভাব</a:t>
            </a:r>
            <a:endParaRPr lang="en-US" sz="9600" dirty="0">
              <a:solidFill>
                <a:srgbClr val="00B050"/>
              </a:solidFill>
              <a:latin typeface="Nikosh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2727" y="707088"/>
            <a:ext cx="10965873" cy="156966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আমরা</a:t>
            </a:r>
            <a:r>
              <a:rPr lang="en-US" sz="96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96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আজকে</a:t>
            </a:r>
            <a:r>
              <a:rPr lang="en-US" sz="96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96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শিখব</a:t>
            </a:r>
            <a:r>
              <a:rPr lang="en-US" sz="96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-</a:t>
            </a:r>
            <a:endParaRPr lang="en-US" sz="9600" dirty="0">
              <a:solidFill>
                <a:schemeClr val="bg2">
                  <a:lumMod val="25000"/>
                </a:schemeClr>
              </a:solidFill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285549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838200" y="3737687"/>
            <a:ext cx="10820399" cy="235237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 ban"/>
              </a:rPr>
              <a:t>অধিক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জনসংখ্যার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ফলে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 ban"/>
              </a:rPr>
              <a:t>খাদ্য</a:t>
            </a:r>
            <a:r>
              <a:rPr lang="en-US" sz="3600" dirty="0" smtClean="0">
                <a:solidFill>
                  <a:srgbClr val="C00000"/>
                </a:solidFill>
                <a:latin typeface="Nikosh ban"/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  <a:latin typeface="Nikosh ban"/>
              </a:rPr>
              <a:t>বস্ত্র</a:t>
            </a:r>
            <a:r>
              <a:rPr lang="en-US" sz="3600" dirty="0" smtClean="0">
                <a:solidFill>
                  <a:srgbClr val="C00000"/>
                </a:solidFill>
                <a:latin typeface="Nikosh ban"/>
              </a:rPr>
              <a:t> ও </a:t>
            </a:r>
            <a:r>
              <a:rPr lang="en-US" sz="3600" dirty="0" err="1" smtClean="0">
                <a:solidFill>
                  <a:srgbClr val="C00000"/>
                </a:solidFill>
                <a:latin typeface="Nikosh ban"/>
              </a:rPr>
              <a:t>বাসস্থানের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চাহিদা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পূরণে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পরিবারের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উপর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চাপ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সৃষ্টি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হয়</a:t>
            </a:r>
            <a:r>
              <a:rPr lang="en-US" sz="3600" dirty="0" smtClean="0">
                <a:latin typeface="Nikosh ban"/>
              </a:rPr>
              <a:t>।</a:t>
            </a:r>
            <a:endParaRPr lang="en-US" sz="3600" dirty="0">
              <a:latin typeface="Nikosh ban"/>
            </a:endParaRPr>
          </a:p>
        </p:txBody>
      </p:sp>
      <p:pic>
        <p:nvPicPr>
          <p:cNvPr id="8" name="Picture 27" descr="D:\বার্ষিক পাঠ পরিকল্পনা ২০২০\download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89457"/>
            <a:ext cx="3510051" cy="2123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8" descr="D:\বার্ষিক পাঠ পরিকল্পনা ২০২০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221" y="1282530"/>
            <a:ext cx="3559698" cy="2123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6" descr="D:\বার্ষিক পাঠ পরিকল্পনা ২০২০\download (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289457"/>
            <a:ext cx="2961564" cy="2123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72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99654" y="1752600"/>
            <a:ext cx="1103514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 ban"/>
              </a:rPr>
              <a:t>খাদ্য</a:t>
            </a:r>
            <a:endParaRPr lang="en-US" sz="6000" dirty="0" smtClean="0">
              <a:latin typeface="Nikosh ban"/>
            </a:endParaRPr>
          </a:p>
          <a:p>
            <a:r>
              <a:rPr lang="en-US" sz="3600" dirty="0" err="1" smtClean="0">
                <a:latin typeface="Nikosh ban"/>
              </a:rPr>
              <a:t>বাংলাদেশ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কৃষি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প্রধান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দেশ</a:t>
            </a:r>
            <a:r>
              <a:rPr lang="en-US" sz="3600" dirty="0" smtClean="0">
                <a:latin typeface="Nikosh ban"/>
              </a:rPr>
              <a:t>। </a:t>
            </a:r>
            <a:r>
              <a:rPr lang="en-US" sz="3600" dirty="0" err="1" smtClean="0">
                <a:latin typeface="Nikosh ban"/>
              </a:rPr>
              <a:t>কয়েক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বছর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আগেও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আমরা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সকলের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জন্য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খাদ্য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উৎপাদন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করতে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পারতাম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না</a:t>
            </a:r>
            <a:r>
              <a:rPr lang="en-US" sz="3600" dirty="0" smtClean="0">
                <a:latin typeface="Nikosh ban"/>
              </a:rPr>
              <a:t>। </a:t>
            </a:r>
            <a:r>
              <a:rPr lang="en-US" sz="3600" dirty="0" err="1" smtClean="0">
                <a:latin typeface="Nikosh ban"/>
              </a:rPr>
              <a:t>প্রায়</a:t>
            </a:r>
            <a:r>
              <a:rPr lang="en-US" sz="3600" dirty="0" smtClean="0">
                <a:latin typeface="Nikosh ban"/>
              </a:rPr>
              <a:t> ২৫ </a:t>
            </a:r>
            <a:r>
              <a:rPr lang="en-US" sz="3600" dirty="0" err="1" smtClean="0">
                <a:latin typeface="Nikosh ban"/>
              </a:rPr>
              <a:t>লক্ষ্য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টন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খাদ্য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আমদানী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করতে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হতো</a:t>
            </a:r>
            <a:r>
              <a:rPr lang="en-US" sz="3600" dirty="0" smtClean="0">
                <a:latin typeface="Nikosh ban"/>
              </a:rPr>
              <a:t>। </a:t>
            </a:r>
            <a:r>
              <a:rPr lang="en-US" sz="3600" dirty="0" err="1" smtClean="0">
                <a:latin typeface="Nikosh ban"/>
              </a:rPr>
              <a:t>বর্তমানে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আমরা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সকলের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জন্য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খাদ্য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উৎপাদন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করতে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সক্ষম</a:t>
            </a:r>
            <a:r>
              <a:rPr lang="en-US" sz="3600" dirty="0" smtClean="0">
                <a:latin typeface="Nikosh ban"/>
              </a:rPr>
              <a:t>। </a:t>
            </a:r>
            <a:r>
              <a:rPr lang="en-US" sz="3600" dirty="0" err="1" smtClean="0">
                <a:latin typeface="Nikosh ban"/>
              </a:rPr>
              <a:t>তবে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অতিরিক্ত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জনসংখ্যার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জন্য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বসতি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স্থাপনের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কারণে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কৃষি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জমির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পরিমান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কমে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যাচ্ছে</a:t>
            </a:r>
            <a:r>
              <a:rPr lang="en-US" sz="3600" dirty="0" smtClean="0">
                <a:latin typeface="Nikosh ban"/>
              </a:rPr>
              <a:t>। এ </a:t>
            </a:r>
            <a:r>
              <a:rPr lang="en-US" sz="3600" dirty="0" err="1" smtClean="0">
                <a:latin typeface="Nikosh ban"/>
              </a:rPr>
              <a:t>ব্যাপারে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আমাদের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সতর্ক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হতে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হবে</a:t>
            </a:r>
            <a:r>
              <a:rPr lang="en-US" sz="3600" dirty="0" smtClean="0">
                <a:latin typeface="Nikosh ban"/>
              </a:rPr>
              <a:t>, </a:t>
            </a:r>
            <a:r>
              <a:rPr lang="en-US" sz="3600" dirty="0" err="1" smtClean="0">
                <a:latin typeface="Nikosh ban"/>
              </a:rPr>
              <a:t>তা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না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হলে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ভবিষ্যতে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আবার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খাদ্য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ঘাটতি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দেখা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দিবে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এবং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খাদ্য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আমদানি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করতে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হবে</a:t>
            </a:r>
            <a:r>
              <a:rPr lang="en-US" sz="3600" dirty="0" smtClean="0">
                <a:latin typeface="Nikosh ban"/>
              </a:rPr>
              <a:t>। </a:t>
            </a:r>
          </a:p>
        </p:txBody>
      </p:sp>
      <p:pic>
        <p:nvPicPr>
          <p:cNvPr id="2050" name="Picture 2" descr="D:\বার্ষিক পাঠ পরিকল্পনা ২০২০\n3r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33400"/>
            <a:ext cx="3352800" cy="208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24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5018" y="2743200"/>
            <a:ext cx="10965873" cy="92333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১.কি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কারনে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খাদ্য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ঘাটতি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দেখা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দিতে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পারে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?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Nikosh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2727" y="4343400"/>
            <a:ext cx="10965873" cy="1754326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২.খাদ্যের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ওপর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জনসংখ্যা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বৃদ্ধির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৪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টি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প্রভাব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লেখ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Nikosh ban"/>
              </a:rPr>
              <a:t>।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Nikosh b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1800" y="533399"/>
            <a:ext cx="53415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err="1" smtClean="0">
                <a:solidFill>
                  <a:srgbClr val="00B050"/>
                </a:solidFill>
                <a:latin typeface="Nikosh ban"/>
              </a:rPr>
              <a:t>জোড়ায়</a:t>
            </a:r>
            <a:r>
              <a:rPr lang="en-US" sz="80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 ban"/>
              </a:rPr>
              <a:t>কাজ</a:t>
            </a:r>
            <a:r>
              <a:rPr lang="en-US" sz="8000" dirty="0" smtClean="0">
                <a:solidFill>
                  <a:srgbClr val="00B050"/>
                </a:solidFill>
                <a:latin typeface="Nikosh ban"/>
              </a:rPr>
              <a:t> </a:t>
            </a:r>
            <a:endParaRPr lang="en-US" sz="8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26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338</Words>
  <Application>Microsoft Office PowerPoint</Application>
  <PresentationFormat>Custom</PresentationFormat>
  <Paragraphs>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mkmr</dc:creator>
  <cp:lastModifiedBy>mkmr</cp:lastModifiedBy>
  <cp:revision>245</cp:revision>
  <dcterms:created xsi:type="dcterms:W3CDTF">2020-03-31T07:55:46Z</dcterms:created>
  <dcterms:modified xsi:type="dcterms:W3CDTF">2020-06-10T17:25:23Z</dcterms:modified>
</cp:coreProperties>
</file>