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85" r:id="rId3"/>
    <p:sldId id="284" r:id="rId4"/>
    <p:sldId id="272" r:id="rId5"/>
    <p:sldId id="273" r:id="rId6"/>
    <p:sldId id="278" r:id="rId7"/>
    <p:sldId id="279" r:id="rId8"/>
    <p:sldId id="280" r:id="rId9"/>
    <p:sldId id="281" r:id="rId10"/>
    <p:sldId id="282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49913057742795"/>
          <c:y val="0.17610162401574767"/>
          <c:w val="0.67701902887139165"/>
          <c:h val="0.71483070866141762"/>
        </c:manualLayout>
      </c:layout>
      <c:bubbleChart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43344768"/>
        <c:axId val="143345344"/>
      </c:bubbleChart>
      <c:valAx>
        <c:axId val="143344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3345344"/>
        <c:crosses val="autoZero"/>
        <c:crossBetween val="midCat"/>
      </c:valAx>
      <c:valAx>
        <c:axId val="143345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34476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9A2C8-4E85-47D4-9741-661660ED4821}" type="datetimeFigureOut">
              <a:rPr lang="en-US" smtClean="0"/>
              <a:t>14/6/2020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E7549-D6E2-4983-8BA2-EF9EC96DC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54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DE932-E7FE-474C-B02A-63A401B67E5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E7549-D6E2-4983-8BA2-EF9EC96DC9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84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E7549-D6E2-4983-8BA2-EF9EC96DC9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02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727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25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52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1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85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61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57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8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99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35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6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9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chart" Target="../charts/char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3">
              <a:lumMod val="60000"/>
              <a:lumOff val="40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n-BD" dirty="0" smtClean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981200" y="8001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399" y="16401"/>
            <a:ext cx="9127601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             </a:t>
            </a:r>
            <a:r>
              <a:rPr lang="bn-IN" sz="8000" dirty="0" smtClean="0">
                <a:solidFill>
                  <a:srgbClr val="FF0000"/>
                </a:solidFill>
              </a:rPr>
              <a:t>স্বাগতম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9" name="Picture 8" descr="F:\PHOTO\Computer 9\floral_arrangement-wallpaper-3554x19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71" y="1339840"/>
            <a:ext cx="9127601" cy="5662581"/>
          </a:xfrm>
          <a:prstGeom prst="rect">
            <a:avLst/>
          </a:prstGeom>
          <a:solidFill>
            <a:schemeClr val="bg2"/>
          </a:solidFill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96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463">
        <p14:doors dir="vert"/>
      </p:transition>
    </mc:Choice>
    <mc:Fallback xmlns="">
      <p:transition spd="slow" advTm="64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2" y="39112"/>
            <a:ext cx="9182100" cy="681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34392"/>
            <a:ext cx="28956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7030A0"/>
                </a:solidFill>
              </a:rPr>
              <a:t>ধন্যবাদ</a:t>
            </a:r>
            <a:endParaRPr lang="en-US" sz="8000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82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69">
        <p14:doors dir="vert"/>
      </p:transition>
    </mc:Choice>
    <mc:Fallback xmlns="">
      <p:transition spd="slow" advTm="60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/>
        </p:nvSpPr>
        <p:spPr>
          <a:xfrm>
            <a:off x="4355237" y="2590800"/>
            <a:ext cx="2521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2060"/>
                </a:solidFill>
              </a:rPr>
              <a:t>By: Md. Moshiur Rahman</a:t>
            </a:r>
          </a:p>
          <a:p>
            <a:r>
              <a:rPr lang="en-US" sz="1200" dirty="0" smtClean="0">
                <a:solidFill>
                  <a:srgbClr val="002060"/>
                </a:solidFill>
              </a:rPr>
              <a:t>B.S.S </a:t>
            </a:r>
            <a:r>
              <a:rPr lang="en-US" sz="1200" dirty="0" err="1" smtClean="0">
                <a:solidFill>
                  <a:srgbClr val="002060"/>
                </a:solidFill>
              </a:rPr>
              <a:t>Honours</a:t>
            </a:r>
            <a:r>
              <a:rPr lang="en-US" sz="1200" dirty="0" smtClean="0">
                <a:solidFill>
                  <a:srgbClr val="002060"/>
                </a:solidFill>
              </a:rPr>
              <a:t>( Economics), M.S.S </a:t>
            </a:r>
          </a:p>
          <a:p>
            <a:r>
              <a:rPr lang="en-US" sz="1200" dirty="0" smtClean="0">
                <a:solidFill>
                  <a:srgbClr val="002060"/>
                </a:solidFill>
              </a:rPr>
              <a:t>Dhaka </a:t>
            </a:r>
            <a:r>
              <a:rPr lang="en-US" sz="1200" dirty="0">
                <a:solidFill>
                  <a:srgbClr val="002060"/>
                </a:solidFill>
              </a:rPr>
              <a:t>University</a:t>
            </a:r>
            <a:endParaRPr lang="en-US" sz="1200" dirty="0" smtClean="0">
              <a:solidFill>
                <a:srgbClr val="002060"/>
              </a:solidFill>
            </a:endParaRPr>
          </a:p>
          <a:p>
            <a:r>
              <a:rPr lang="en-US" sz="1200" dirty="0" smtClean="0">
                <a:solidFill>
                  <a:srgbClr val="002060"/>
                </a:solidFill>
              </a:rPr>
              <a:t>Lecturer in Economics</a:t>
            </a:r>
          </a:p>
          <a:p>
            <a:r>
              <a:rPr lang="en-US" sz="1200" dirty="0" smtClean="0">
                <a:solidFill>
                  <a:srgbClr val="002060"/>
                </a:solidFill>
              </a:rPr>
              <a:t>damam,Dhaka-1311</a:t>
            </a:r>
          </a:p>
          <a:p>
            <a:r>
              <a:rPr lang="en-US" sz="1200" dirty="0" smtClean="0">
                <a:solidFill>
                  <a:srgbClr val="002060"/>
                </a:solidFill>
              </a:rPr>
              <a:t>EIIN: 108112, Index No: 837361</a:t>
            </a:r>
          </a:p>
          <a:p>
            <a:r>
              <a:rPr lang="en-US" sz="1200" dirty="0" smtClean="0">
                <a:solidFill>
                  <a:srgbClr val="002060"/>
                </a:solidFill>
              </a:rPr>
              <a:t>Examiner of Dhaka Education Board</a:t>
            </a:r>
          </a:p>
          <a:p>
            <a:r>
              <a:rPr lang="en-US" sz="1200" dirty="0" smtClean="0">
                <a:solidFill>
                  <a:srgbClr val="002060"/>
                </a:solidFill>
              </a:rPr>
              <a:t>Email : mdmoshiurr552@gmail.com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6159579" y="941456"/>
            <a:ext cx="2515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err="1" smtClean="0">
                <a:solidFill>
                  <a:srgbClr val="002060"/>
                </a:solidFill>
              </a:rPr>
              <a:t>অর্থনীতি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99116" y="228600"/>
            <a:ext cx="4558683" cy="170811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bn-IN" b="1" dirty="0">
                <a:solidFill>
                  <a:srgbClr val="002060"/>
                </a:solidFill>
              </a:rPr>
              <a:t>আজকের পাঠ</a:t>
            </a:r>
            <a:r>
              <a:rPr lang="en-US" b="1" dirty="0">
                <a:solidFill>
                  <a:srgbClr val="002060"/>
                </a:solidFill>
              </a:rPr>
              <a:t>:</a:t>
            </a:r>
            <a:endParaRPr lang="bn-IN" b="1" dirty="0">
              <a:solidFill>
                <a:srgbClr val="002060"/>
              </a:solidFill>
            </a:endParaRPr>
          </a:p>
          <a:p>
            <a:r>
              <a:rPr lang="bn-IN" b="1" dirty="0" smtClean="0">
                <a:solidFill>
                  <a:schemeClr val="tx1"/>
                </a:solidFill>
              </a:rPr>
              <a:t>গড় স্থির ব্যয় </a:t>
            </a:r>
            <a:r>
              <a:rPr lang="en-US" b="1" dirty="0" smtClean="0">
                <a:solidFill>
                  <a:schemeClr val="tx1"/>
                </a:solidFill>
              </a:rPr>
              <a:t>(AFC)</a:t>
            </a:r>
            <a:r>
              <a:rPr lang="bn-IN" b="1" dirty="0" smtClean="0">
                <a:solidFill>
                  <a:schemeClr val="tx1"/>
                </a:solidFill>
              </a:rPr>
              <a:t>, গড় পরিবর্তনশীল ব্যয় </a:t>
            </a:r>
            <a:r>
              <a:rPr lang="en-US" b="1" dirty="0" smtClean="0">
                <a:solidFill>
                  <a:schemeClr val="tx1"/>
                </a:solidFill>
              </a:rPr>
              <a:t>(AVC)</a:t>
            </a:r>
            <a:r>
              <a:rPr lang="bn-IN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bn-IN" b="1" dirty="0" smtClean="0">
                <a:solidFill>
                  <a:schemeClr val="tx1"/>
                </a:solidFill>
              </a:rPr>
              <a:t>ও গড় ব্যয় </a:t>
            </a:r>
            <a:r>
              <a:rPr lang="en-US" b="1" dirty="0" smtClean="0">
                <a:solidFill>
                  <a:schemeClr val="tx1"/>
                </a:solidFill>
              </a:rPr>
              <a:t>(AC) </a:t>
            </a:r>
            <a:r>
              <a:rPr lang="bn-IN" b="1" dirty="0" smtClean="0">
                <a:solidFill>
                  <a:schemeClr val="tx1"/>
                </a:solidFill>
              </a:rPr>
              <a:t>রেখা সমূহ</a:t>
            </a:r>
          </a:p>
          <a:p>
            <a:r>
              <a:rPr lang="bn-IN" sz="1400" dirty="0" smtClean="0">
                <a:solidFill>
                  <a:srgbClr val="7030A0"/>
                </a:solidFill>
              </a:rPr>
              <a:t>উচ্চ মাধ্যমিক শ্রেণি </a:t>
            </a:r>
          </a:p>
          <a:p>
            <a:r>
              <a:rPr lang="bn-IN" sz="1400" dirty="0" smtClean="0">
                <a:solidFill>
                  <a:srgbClr val="0070C0"/>
                </a:solidFill>
              </a:rPr>
              <a:t>অর্থনীতি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bn-IN" sz="1400" dirty="0" smtClean="0">
                <a:solidFill>
                  <a:srgbClr val="0070C0"/>
                </a:solidFill>
              </a:rPr>
              <a:t>প্রথম পত্র</a:t>
            </a:r>
          </a:p>
          <a:p>
            <a:r>
              <a:rPr lang="bn-IN" sz="1400" dirty="0" smtClean="0">
                <a:solidFill>
                  <a:srgbClr val="0070C0"/>
                </a:solidFill>
              </a:rPr>
              <a:t>তৃতীয় অধ্যায়</a:t>
            </a:r>
            <a:r>
              <a:rPr lang="en-US" sz="1400" dirty="0" smtClean="0">
                <a:solidFill>
                  <a:srgbClr val="0070C0"/>
                </a:solidFill>
              </a:rPr>
              <a:t>: </a:t>
            </a:r>
            <a:r>
              <a:rPr lang="bn-IN" sz="1400" dirty="0" smtClean="0">
                <a:solidFill>
                  <a:srgbClr val="0070C0"/>
                </a:solidFill>
              </a:rPr>
              <a:t>উৎপাদন, আয় ও ব্যয়</a:t>
            </a:r>
            <a:endParaRPr lang="en-US" sz="1400" dirty="0" smtClean="0">
              <a:solidFill>
                <a:srgbClr val="0070C0"/>
              </a:solidFill>
            </a:endParaRPr>
          </a:p>
          <a:p>
            <a:r>
              <a:rPr lang="bn-IN" dirty="0" smtClean="0">
                <a:solidFill>
                  <a:srgbClr val="C00000"/>
                </a:solidFill>
              </a:rPr>
              <a:t>        </a:t>
            </a:r>
            <a:endParaRPr lang="bn-IN" dirty="0" smtClean="0">
              <a:solidFill>
                <a:srgbClr val="7030A0"/>
              </a:solidFill>
            </a:endParaRPr>
          </a:p>
        </p:txBody>
      </p:sp>
      <p:pic>
        <p:nvPicPr>
          <p:cNvPr id="5" name="Picture 2" descr="C:\Users\Md. Moshiur Rahman\Desktop\FB_IMG_15896448427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920" y="2209800"/>
            <a:ext cx="1924279" cy="2713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121782"/>
            <a:ext cx="3894185" cy="25984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35" y="2023285"/>
            <a:ext cx="3511550" cy="18528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489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8053">
        <p14:gallery dir="l"/>
      </p:transition>
    </mc:Choice>
    <mc:Fallback xmlns="">
      <p:transition spd="slow" advTm="180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053" y="0"/>
            <a:ext cx="9175687" cy="68634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bn-IN" sz="4000" dirty="0" smtClean="0">
              <a:solidFill>
                <a:srgbClr val="7030A0"/>
              </a:solidFill>
            </a:endParaRPr>
          </a:p>
          <a:p>
            <a:endParaRPr lang="bn-IN" sz="4000" dirty="0">
              <a:solidFill>
                <a:srgbClr val="7030A0"/>
              </a:solidFill>
            </a:endParaRPr>
          </a:p>
          <a:p>
            <a:endParaRPr lang="bn-IN" sz="4000" dirty="0" smtClean="0">
              <a:solidFill>
                <a:srgbClr val="7030A0"/>
              </a:solidFill>
            </a:endParaRPr>
          </a:p>
          <a:p>
            <a:r>
              <a:rPr lang="bn-IN" sz="4000" dirty="0" smtClean="0">
                <a:solidFill>
                  <a:srgbClr val="7030A0"/>
                </a:solidFill>
              </a:rPr>
              <a:t>           অর্থনীতি প্রথম পত্র</a:t>
            </a:r>
          </a:p>
          <a:p>
            <a:r>
              <a:rPr lang="bn-IN" sz="4000" dirty="0" smtClean="0">
                <a:solidFill>
                  <a:srgbClr val="7030A0"/>
                </a:solidFill>
              </a:rPr>
              <a:t>           একাদশ- দ্বাদশ শ্রেণি</a:t>
            </a:r>
          </a:p>
          <a:p>
            <a:r>
              <a:rPr lang="bn-IN" sz="4000" dirty="0" smtClean="0">
                <a:solidFill>
                  <a:srgbClr val="7030A0"/>
                </a:solidFill>
              </a:rPr>
              <a:t> তৃতীয় অধ্যায়</a:t>
            </a:r>
            <a:r>
              <a:rPr lang="en-US" sz="4000" dirty="0" smtClean="0">
                <a:solidFill>
                  <a:srgbClr val="7030A0"/>
                </a:solidFill>
              </a:rPr>
              <a:t>:</a:t>
            </a:r>
            <a:r>
              <a:rPr lang="bn-IN" sz="4000" dirty="0" smtClean="0">
                <a:solidFill>
                  <a:srgbClr val="7030A0"/>
                </a:solidFill>
              </a:rPr>
              <a:t> উৎপাদন,</a:t>
            </a:r>
            <a:r>
              <a:rPr lang="bn-IN" sz="4000" dirty="0">
                <a:solidFill>
                  <a:srgbClr val="7030A0"/>
                </a:solidFill>
              </a:rPr>
              <a:t> </a:t>
            </a:r>
            <a:r>
              <a:rPr lang="bn-IN" sz="4000" dirty="0" smtClean="0">
                <a:solidFill>
                  <a:srgbClr val="7030A0"/>
                </a:solidFill>
              </a:rPr>
              <a:t>উৎপাদন ব্যয় ও আয়</a:t>
            </a:r>
          </a:p>
          <a:p>
            <a:r>
              <a:rPr lang="bn-IN" sz="4000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Production, Production Cost &amp; Revenue</a:t>
            </a:r>
          </a:p>
          <a:p>
            <a:r>
              <a:rPr lang="bn-IN" sz="4000" dirty="0" smtClean="0">
                <a:solidFill>
                  <a:srgbClr val="7030A0"/>
                </a:solidFill>
              </a:rPr>
              <a:t>      আজকের পাঠ</a:t>
            </a:r>
            <a:r>
              <a:rPr lang="en-US" sz="4000" dirty="0" smtClean="0">
                <a:solidFill>
                  <a:srgbClr val="7030A0"/>
                </a:solidFill>
              </a:rPr>
              <a:t>:</a:t>
            </a:r>
            <a:r>
              <a:rPr lang="bn-IN" sz="4000" dirty="0" smtClean="0">
                <a:solidFill>
                  <a:srgbClr val="7030A0"/>
                </a:solidFill>
              </a:rPr>
              <a:t> ব্যয় রেখা সমূহ</a:t>
            </a:r>
          </a:p>
          <a:p>
            <a:r>
              <a:rPr lang="bn-IN" sz="4000" dirty="0" smtClean="0">
                <a:solidFill>
                  <a:srgbClr val="7030A0"/>
                </a:solidFill>
              </a:rPr>
              <a:t>            সময়</a:t>
            </a:r>
            <a:r>
              <a:rPr lang="en-US" sz="4000" dirty="0" smtClean="0">
                <a:solidFill>
                  <a:srgbClr val="7030A0"/>
                </a:solidFill>
              </a:rPr>
              <a:t>:</a:t>
            </a:r>
            <a:r>
              <a:rPr lang="bn-IN" sz="4000" dirty="0" smtClean="0">
                <a:solidFill>
                  <a:srgbClr val="7030A0"/>
                </a:solidFill>
              </a:rPr>
              <a:t> ৪৫ মিনিট</a:t>
            </a:r>
          </a:p>
          <a:p>
            <a:endParaRPr lang="bn-IN" sz="4000" dirty="0">
              <a:solidFill>
                <a:srgbClr val="7030A0"/>
              </a:solidFill>
            </a:endParaRPr>
          </a:p>
          <a:p>
            <a:endParaRPr lang="bn-IN" sz="4000" dirty="0" smtClean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55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3516">
        <p14:prism/>
      </p:transition>
    </mc:Choice>
    <mc:Fallback xmlns="">
      <p:transition spd="slow" advTm="135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35" y="70919"/>
            <a:ext cx="9144000" cy="65556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             </a:t>
            </a:r>
            <a:r>
              <a:rPr lang="en-US" sz="6000" dirty="0" err="1" smtClean="0">
                <a:solidFill>
                  <a:srgbClr val="7030A0"/>
                </a:solidFill>
              </a:rPr>
              <a:t>শিখনফল</a:t>
            </a:r>
            <a:r>
              <a:rPr lang="en-US" sz="6000" dirty="0" smtClean="0">
                <a:solidFill>
                  <a:srgbClr val="7030A0"/>
                </a:solidFill>
              </a:rPr>
              <a:t>:</a:t>
            </a:r>
            <a:endParaRPr lang="bn-IN" sz="4000" dirty="0" smtClean="0"/>
          </a:p>
          <a:p>
            <a:endParaRPr lang="en-US" sz="4000" dirty="0" smtClean="0"/>
          </a:p>
          <a:p>
            <a:r>
              <a:rPr lang="bn-IN" sz="4000" dirty="0" smtClean="0"/>
              <a:t>১। গড় স্থির ব্যয়</a:t>
            </a:r>
            <a:r>
              <a:rPr lang="en-US" sz="4000" dirty="0" smtClean="0">
                <a:solidFill>
                  <a:srgbClr val="002060"/>
                </a:solidFill>
              </a:rPr>
              <a:t>(AFC)</a:t>
            </a:r>
            <a:r>
              <a:rPr lang="en-US" sz="4000" dirty="0"/>
              <a:t> </a:t>
            </a:r>
            <a:r>
              <a:rPr lang="bn-IN" sz="4000" dirty="0" smtClean="0"/>
              <a:t>ব্যাখ্যা করতে পারবে।</a:t>
            </a:r>
          </a:p>
          <a:p>
            <a:endParaRPr lang="en-US" sz="4000" dirty="0" smtClean="0"/>
          </a:p>
          <a:p>
            <a:r>
              <a:rPr lang="bn-IN" sz="4000" dirty="0" smtClean="0"/>
              <a:t>২। গড় পরিবর্তনশীল ব্যয় </a:t>
            </a:r>
            <a:r>
              <a:rPr lang="en-US" sz="4000" dirty="0" smtClean="0">
                <a:solidFill>
                  <a:srgbClr val="002060"/>
                </a:solidFill>
              </a:rPr>
              <a:t>(AVC)</a:t>
            </a:r>
            <a:r>
              <a:rPr lang="bn-IN" sz="4000" dirty="0" smtClean="0"/>
              <a:t>ব্যাখ্যা করতে পারবে।</a:t>
            </a:r>
            <a:endParaRPr lang="en-US" sz="4000" dirty="0"/>
          </a:p>
          <a:p>
            <a:endParaRPr lang="en-US" sz="4000" dirty="0" smtClean="0"/>
          </a:p>
          <a:p>
            <a:r>
              <a:rPr lang="bn-IN" sz="4000" dirty="0" smtClean="0"/>
              <a:t>৩। গড় </a:t>
            </a:r>
            <a:r>
              <a:rPr lang="bn-IN" sz="4000" dirty="0"/>
              <a:t>ব্যয়</a:t>
            </a:r>
            <a:r>
              <a:rPr lang="en-US" sz="4000" dirty="0" smtClean="0">
                <a:solidFill>
                  <a:srgbClr val="002060"/>
                </a:solidFill>
              </a:rPr>
              <a:t>(</a:t>
            </a:r>
            <a:r>
              <a:rPr lang="en-US" sz="4000" dirty="0">
                <a:solidFill>
                  <a:srgbClr val="002060"/>
                </a:solidFill>
              </a:rPr>
              <a:t>A</a:t>
            </a:r>
            <a:r>
              <a:rPr lang="en-US" sz="4000" dirty="0" smtClean="0">
                <a:solidFill>
                  <a:srgbClr val="002060"/>
                </a:solidFill>
              </a:rPr>
              <a:t>C</a:t>
            </a:r>
            <a:r>
              <a:rPr lang="en-US" sz="4000" dirty="0">
                <a:solidFill>
                  <a:srgbClr val="002060"/>
                </a:solidFill>
              </a:rPr>
              <a:t>)</a:t>
            </a:r>
            <a:r>
              <a:rPr lang="bn-IN" sz="4000" dirty="0"/>
              <a:t> ব্যাখ্যা করতে পারবে</a:t>
            </a:r>
            <a:r>
              <a:rPr lang="bn-IN" sz="4000" dirty="0" smtClean="0"/>
              <a:t>।</a:t>
            </a:r>
          </a:p>
          <a:p>
            <a:endParaRPr lang="bn-IN" sz="4000" dirty="0" smtClean="0"/>
          </a:p>
          <a:p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351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4702">
        <p14:prism/>
      </p:transition>
    </mc:Choice>
    <mc:Fallback xmlns="">
      <p:transition spd="slow" advTm="147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chemeClr val="bg1"/>
                </a:solidFill>
              </a:rPr>
              <a:t>স্বল্পকালীন গড় খরচ রেখাসমূহ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r>
              <a:rPr lang="bn-IN" sz="2000" b="1" dirty="0" smtClean="0">
                <a:solidFill>
                  <a:schemeClr val="bg1"/>
                </a:solidFill>
              </a:rPr>
              <a:t> গড় স্থির ব্যয়</a:t>
            </a:r>
            <a:r>
              <a:rPr lang="en-US" sz="2000" b="1" dirty="0" smtClean="0">
                <a:solidFill>
                  <a:schemeClr val="bg1"/>
                </a:solidFill>
              </a:rPr>
              <a:t>(AFC), </a:t>
            </a:r>
            <a:r>
              <a:rPr lang="bn-IN" sz="2000" b="1" dirty="0" smtClean="0">
                <a:solidFill>
                  <a:schemeClr val="bg1"/>
                </a:solidFill>
              </a:rPr>
              <a:t>গড় পরিবর্তনশীল ব্যয়</a:t>
            </a:r>
            <a:r>
              <a:rPr lang="en-US" sz="2000" b="1" dirty="0" smtClean="0">
                <a:solidFill>
                  <a:schemeClr val="bg1"/>
                </a:solidFill>
              </a:rPr>
              <a:t>(AVC), </a:t>
            </a:r>
            <a:r>
              <a:rPr lang="bn-IN" sz="2000" b="1" dirty="0" smtClean="0">
                <a:solidFill>
                  <a:schemeClr val="bg1"/>
                </a:solidFill>
              </a:rPr>
              <a:t>গড় ব্যয় </a:t>
            </a:r>
            <a:r>
              <a:rPr lang="en-US" sz="2000" b="1" dirty="0" smtClean="0">
                <a:solidFill>
                  <a:schemeClr val="bg1"/>
                </a:solidFill>
              </a:rPr>
              <a:t>(AC)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                                         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Short-run Average Cost Curve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7546" y="716338"/>
            <a:ext cx="915154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IN" dirty="0"/>
              <a:t>গড় স্থির ব্যয়</a:t>
            </a:r>
            <a:r>
              <a:rPr lang="en-US" dirty="0"/>
              <a:t>(AFC</a:t>
            </a:r>
            <a:r>
              <a:rPr lang="en-US" dirty="0" smtClean="0"/>
              <a:t>):</a:t>
            </a:r>
            <a:r>
              <a:rPr lang="bn-IN" dirty="0" smtClean="0"/>
              <a:t> মোট স্থির ব্যয়কে উৎপাদনের পরিমাণ দ্বারা ভাগ করলে</a:t>
            </a:r>
            <a:r>
              <a:rPr lang="bn-IN" dirty="0"/>
              <a:t> গড় স্থির ব্যয়</a:t>
            </a:r>
            <a:r>
              <a:rPr lang="en-US" dirty="0"/>
              <a:t>(AFC</a:t>
            </a:r>
            <a:r>
              <a:rPr lang="en-US" dirty="0" smtClean="0"/>
              <a:t>)</a:t>
            </a:r>
            <a:r>
              <a:rPr lang="bn-IN" dirty="0" smtClean="0"/>
              <a:t> পাওয়া যায়।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62300" y="1219200"/>
            <a:ext cx="20574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TFC/q=AFC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774" y="1905000"/>
            <a:ext cx="9144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n-IN" dirty="0"/>
              <a:t>উৎপাদনের </a:t>
            </a:r>
            <a:r>
              <a:rPr lang="bn-IN" dirty="0" smtClean="0"/>
              <a:t>পরিমাণ</a:t>
            </a:r>
            <a:r>
              <a:rPr lang="en-US" dirty="0" smtClean="0"/>
              <a:t> </a:t>
            </a:r>
            <a:r>
              <a:rPr lang="bn-IN" dirty="0" smtClean="0"/>
              <a:t>যতই বাড়ে</a:t>
            </a:r>
            <a:r>
              <a:rPr lang="bn-IN" dirty="0"/>
              <a:t> গড় স্থির ব্যয়</a:t>
            </a:r>
            <a:r>
              <a:rPr lang="en-US" dirty="0"/>
              <a:t>(AFC)</a:t>
            </a:r>
            <a:r>
              <a:rPr lang="bn-IN" dirty="0"/>
              <a:t> </a:t>
            </a:r>
            <a:r>
              <a:rPr lang="bn-IN" dirty="0" smtClean="0"/>
              <a:t>কমতে থাকে।</a:t>
            </a:r>
            <a:r>
              <a:rPr lang="en-US" dirty="0" smtClean="0"/>
              <a:t> </a:t>
            </a:r>
            <a:r>
              <a:rPr lang="bn-IN" dirty="0" smtClean="0"/>
              <a:t>কারণ </a:t>
            </a:r>
            <a:r>
              <a:rPr lang="bn-IN" dirty="0"/>
              <a:t>উৎপাদনের পরিমাণ </a:t>
            </a:r>
            <a:r>
              <a:rPr lang="bn-IN" dirty="0" smtClean="0"/>
              <a:t>বৃদ্ধির সাথে </a:t>
            </a:r>
            <a:r>
              <a:rPr lang="bn-IN" dirty="0"/>
              <a:t>মোট স্থির </a:t>
            </a:r>
            <a:r>
              <a:rPr lang="bn-IN" dirty="0" smtClean="0"/>
              <a:t>ব্যয় ছড়িয়ে পড়ে।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503358"/>
              </p:ext>
            </p:extLst>
          </p:nvPr>
        </p:nvGraphicFramePr>
        <p:xfrm>
          <a:off x="5149743" y="2895600"/>
          <a:ext cx="378619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596"/>
                <a:gridCol w="1447800"/>
                <a:gridCol w="1447800"/>
              </a:tblGrid>
              <a:tr h="383078"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উৎপাদন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(Q)</a:t>
                      </a:r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মোট </a:t>
                      </a:r>
                      <a:r>
                        <a:rPr lang="bn-IN" baseline="0" dirty="0" smtClean="0">
                          <a:solidFill>
                            <a:schemeClr val="tx1"/>
                          </a:solidFill>
                        </a:rPr>
                        <a:t>স্থির ব্যয়</a:t>
                      </a:r>
                    </a:p>
                    <a:p>
                      <a:r>
                        <a:rPr lang="bn-IN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(TFC)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গড় স্থির</a:t>
                      </a:r>
                      <a:r>
                        <a:rPr lang="bn-IN" baseline="0" dirty="0" smtClean="0">
                          <a:solidFill>
                            <a:schemeClr val="tx1"/>
                          </a:solidFill>
                        </a:rPr>
                        <a:t> ব্যয়  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TFC/Q=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(AFC)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০৫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২০০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৪০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১০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২</a:t>
                      </a:r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০০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২</a:t>
                      </a:r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২০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২</a:t>
                      </a:r>
                      <a:r>
                        <a:rPr lang="bn-IN" dirty="0" smtClean="0">
                          <a:solidFill>
                            <a:schemeClr val="tx1"/>
                          </a:solidFill>
                        </a:rPr>
                        <a:t>০০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১০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1229121" y="3200400"/>
            <a:ext cx="30555" cy="27237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229121" y="5922098"/>
            <a:ext cx="2907509" cy="20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59676" y="5652920"/>
            <a:ext cx="17526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33547" y="5396794"/>
            <a:ext cx="89535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965859" y="5677701"/>
            <a:ext cx="0" cy="25253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149140" y="5396794"/>
            <a:ext cx="3565" cy="51340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747690" y="5924158"/>
            <a:ext cx="3529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২০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927425" y="592209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200" b="1" dirty="0"/>
              <a:t>১০</a:t>
            </a:r>
            <a:endParaRPr lang="en-US" sz="1200" b="1" dirty="0"/>
          </a:p>
        </p:txBody>
      </p:sp>
      <p:sp>
        <p:nvSpPr>
          <p:cNvPr id="34" name="Rectangle 33"/>
          <p:cNvSpPr/>
          <p:nvPr/>
        </p:nvSpPr>
        <p:spPr>
          <a:xfrm>
            <a:off x="1479184" y="5930240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200" b="1" dirty="0" smtClean="0"/>
              <a:t>৫</a:t>
            </a:r>
            <a:endParaRPr lang="en-US" sz="1200" b="1" dirty="0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1229121" y="4919601"/>
            <a:ext cx="4191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941605" y="5541886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১০</a:t>
            </a:r>
            <a:endParaRPr lang="en-US" sz="1200" b="1" dirty="0"/>
          </a:p>
        </p:txBody>
      </p:sp>
      <p:sp>
        <p:nvSpPr>
          <p:cNvPr id="38" name="Rectangle 37"/>
          <p:cNvSpPr/>
          <p:nvPr/>
        </p:nvSpPr>
        <p:spPr>
          <a:xfrm>
            <a:off x="927177" y="5235808"/>
            <a:ext cx="3529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২</a:t>
            </a:r>
            <a:r>
              <a:rPr lang="bn-IN" sz="1200" b="1" dirty="0" smtClean="0"/>
              <a:t>০</a:t>
            </a:r>
            <a:endParaRPr lang="en-US" sz="1200" b="1" dirty="0"/>
          </a:p>
        </p:txBody>
      </p:sp>
      <p:sp>
        <p:nvSpPr>
          <p:cNvPr id="39" name="Rectangle 38"/>
          <p:cNvSpPr/>
          <p:nvPr/>
        </p:nvSpPr>
        <p:spPr>
          <a:xfrm>
            <a:off x="924919" y="4768570"/>
            <a:ext cx="3481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৪</a:t>
            </a:r>
            <a:r>
              <a:rPr lang="bn-IN" sz="1200" b="1" dirty="0" smtClean="0"/>
              <a:t>০</a:t>
            </a:r>
            <a:endParaRPr lang="en-US" sz="1200" b="1" dirty="0"/>
          </a:p>
        </p:txBody>
      </p:sp>
      <p:sp>
        <p:nvSpPr>
          <p:cNvPr id="40" name="Rectangle 39"/>
          <p:cNvSpPr/>
          <p:nvPr/>
        </p:nvSpPr>
        <p:spPr>
          <a:xfrm>
            <a:off x="941605" y="5027462"/>
            <a:ext cx="3593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৩০</a:t>
            </a:r>
            <a:endParaRPr lang="en-US" sz="1200" b="1" dirty="0"/>
          </a:p>
        </p:txBody>
      </p:sp>
      <p:sp>
        <p:nvSpPr>
          <p:cNvPr id="41" name="Rectangle 40"/>
          <p:cNvSpPr/>
          <p:nvPr/>
        </p:nvSpPr>
        <p:spPr>
          <a:xfrm>
            <a:off x="962896" y="5818885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 smtClean="0"/>
              <a:t>০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344527" y="5903814"/>
            <a:ext cx="3401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200" b="1" dirty="0" smtClean="0"/>
              <a:t>১৫</a:t>
            </a:r>
            <a:endParaRPr lang="en-US" sz="1200" b="1" dirty="0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1680468" y="4897705"/>
            <a:ext cx="27358" cy="102153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60"/>
          <p:cNvSpPr/>
          <p:nvPr/>
        </p:nvSpPr>
        <p:spPr>
          <a:xfrm>
            <a:off x="1508270" y="3978606"/>
            <a:ext cx="2038200" cy="1674891"/>
          </a:xfrm>
          <a:custGeom>
            <a:avLst/>
            <a:gdLst>
              <a:gd name="connsiteX0" fmla="*/ 0 w 2038200"/>
              <a:gd name="connsiteY0" fmla="*/ 0 h 1674891"/>
              <a:gd name="connsiteX1" fmla="*/ 190123 w 2038200"/>
              <a:gd name="connsiteY1" fmla="*/ 914400 h 1674891"/>
              <a:gd name="connsiteX2" fmla="*/ 633742 w 2038200"/>
              <a:gd name="connsiteY2" fmla="*/ 1394233 h 1674891"/>
              <a:gd name="connsiteX3" fmla="*/ 633742 w 2038200"/>
              <a:gd name="connsiteY3" fmla="*/ 1394233 h 1674891"/>
              <a:gd name="connsiteX4" fmla="*/ 1539089 w 2038200"/>
              <a:gd name="connsiteY4" fmla="*/ 1665837 h 1674891"/>
              <a:gd name="connsiteX5" fmla="*/ 1539089 w 2038200"/>
              <a:gd name="connsiteY5" fmla="*/ 1665837 h 1674891"/>
              <a:gd name="connsiteX6" fmla="*/ 2000816 w 2038200"/>
              <a:gd name="connsiteY6" fmla="*/ 1674891 h 1674891"/>
              <a:gd name="connsiteX7" fmla="*/ 2009869 w 2038200"/>
              <a:gd name="connsiteY7" fmla="*/ 1665837 h 1674891"/>
              <a:gd name="connsiteX8" fmla="*/ 2000816 w 2038200"/>
              <a:gd name="connsiteY8" fmla="*/ 1647730 h 167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8200" h="1674891">
                <a:moveTo>
                  <a:pt x="0" y="0"/>
                </a:moveTo>
                <a:cubicBezTo>
                  <a:pt x="42249" y="341014"/>
                  <a:pt x="84499" y="682028"/>
                  <a:pt x="190123" y="914400"/>
                </a:cubicBezTo>
                <a:cubicBezTo>
                  <a:pt x="295747" y="1146772"/>
                  <a:pt x="633742" y="1394233"/>
                  <a:pt x="633742" y="1394233"/>
                </a:cubicBezTo>
                <a:lnTo>
                  <a:pt x="633742" y="1394233"/>
                </a:lnTo>
                <a:lnTo>
                  <a:pt x="1539089" y="1665837"/>
                </a:lnTo>
                <a:lnTo>
                  <a:pt x="1539089" y="1665837"/>
                </a:lnTo>
                <a:lnTo>
                  <a:pt x="2000816" y="1674891"/>
                </a:lnTo>
                <a:cubicBezTo>
                  <a:pt x="2079279" y="1674891"/>
                  <a:pt x="2009869" y="1670364"/>
                  <a:pt x="2009869" y="1665837"/>
                </a:cubicBezTo>
                <a:cubicBezTo>
                  <a:pt x="2009869" y="1661310"/>
                  <a:pt x="2005342" y="1654520"/>
                  <a:pt x="2000816" y="1647730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348496" y="6218571"/>
            <a:ext cx="1247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উৎপাদন</a:t>
            </a:r>
            <a:r>
              <a:rPr lang="en-US" dirty="0"/>
              <a:t>(Q)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3591737" y="5434639"/>
            <a:ext cx="544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AFC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55485" y="3620253"/>
            <a:ext cx="1445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/>
              <a:t>গড় স্থির ব্যয় </a:t>
            </a:r>
            <a:r>
              <a:rPr lang="en-US" dirty="0" smtClean="0"/>
              <a:t>   (</a:t>
            </a:r>
            <a:r>
              <a:rPr lang="en-US" dirty="0"/>
              <a:t>AFC)</a:t>
            </a:r>
          </a:p>
        </p:txBody>
      </p:sp>
      <p:sp>
        <p:nvSpPr>
          <p:cNvPr id="92" name="Oval 91"/>
          <p:cNvSpPr/>
          <p:nvPr/>
        </p:nvSpPr>
        <p:spPr>
          <a:xfrm>
            <a:off x="1659177" y="4846635"/>
            <a:ext cx="101314" cy="13165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100265" y="5326944"/>
            <a:ext cx="101314" cy="13165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2915202" y="5553480"/>
            <a:ext cx="101314" cy="13165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1709834" y="4608953"/>
            <a:ext cx="26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110663" y="5045569"/>
            <a:ext cx="31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2888419" y="5212128"/>
            <a:ext cx="256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99" name="Straight Arrow Connector 98"/>
          <p:cNvCxnSpPr/>
          <p:nvPr/>
        </p:nvCxnSpPr>
        <p:spPr>
          <a:xfrm flipV="1">
            <a:off x="1991537" y="4608953"/>
            <a:ext cx="433607" cy="5034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2201579" y="4296920"/>
            <a:ext cx="1205779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IN" sz="1200" dirty="0"/>
              <a:t>গড় স্থির </a:t>
            </a:r>
            <a:r>
              <a:rPr lang="bn-IN" sz="1200" dirty="0" smtClean="0"/>
              <a:t>ব্যয়</a:t>
            </a:r>
            <a:r>
              <a:rPr lang="en-US" sz="1200" dirty="0" smtClean="0"/>
              <a:t> </a:t>
            </a:r>
            <a:r>
              <a:rPr lang="bn-IN" sz="1200" dirty="0" smtClean="0"/>
              <a:t>রেখা </a:t>
            </a:r>
            <a:endParaRPr lang="en-US" sz="1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4191000" y="571914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825716" y="3231884"/>
            <a:ext cx="44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85441" y="4958281"/>
            <a:ext cx="4114800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IN" sz="1400" dirty="0" smtClean="0">
                <a:solidFill>
                  <a:schemeClr val="bg1"/>
                </a:solidFill>
              </a:rPr>
              <a:t>গড় স্থির ব্যয় রেখা </a:t>
            </a:r>
            <a:r>
              <a:rPr lang="bn-IN" sz="1400" dirty="0" smtClean="0">
                <a:solidFill>
                  <a:srgbClr val="FFC000"/>
                </a:solidFill>
              </a:rPr>
              <a:t>সমপরাবৃত্তাকার </a:t>
            </a:r>
            <a:r>
              <a:rPr lang="en-US" sz="1400" dirty="0" smtClean="0">
                <a:solidFill>
                  <a:srgbClr val="FFC000"/>
                </a:solidFill>
              </a:rPr>
              <a:t>(Rectangular Hyperbola)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bn-IN" sz="1400" dirty="0" smtClean="0">
                <a:solidFill>
                  <a:schemeClr val="bg1"/>
                </a:solidFill>
              </a:rPr>
              <a:t>। কারণ এই রেখার প্রতিটি বিন্দুতে </a:t>
            </a:r>
            <a:r>
              <a:rPr lang="bn-IN" sz="1400" dirty="0">
                <a:solidFill>
                  <a:schemeClr val="bg1"/>
                </a:solidFill>
              </a:rPr>
              <a:t>গড় স্থির ব্যয়</a:t>
            </a:r>
            <a:r>
              <a:rPr lang="en-US" sz="1400" dirty="0" smtClean="0">
                <a:solidFill>
                  <a:schemeClr val="bg1"/>
                </a:solidFill>
              </a:rPr>
              <a:t>(AFC)</a:t>
            </a:r>
            <a:r>
              <a:rPr lang="bn-IN" sz="1400" dirty="0" smtClean="0">
                <a:solidFill>
                  <a:schemeClr val="bg1"/>
                </a:solidFill>
              </a:rPr>
              <a:t>এর পরিমাণ ও</a:t>
            </a:r>
            <a:r>
              <a:rPr lang="bn-IN" sz="1400" dirty="0">
                <a:solidFill>
                  <a:schemeClr val="bg1"/>
                </a:solidFill>
              </a:rPr>
              <a:t> উৎপাদনের </a:t>
            </a:r>
            <a:r>
              <a:rPr lang="bn-IN" sz="1400" dirty="0" smtClean="0">
                <a:solidFill>
                  <a:schemeClr val="bg1"/>
                </a:solidFill>
              </a:rPr>
              <a:t>পরিমাণ এই দুইয়ের গুণফলের দ্বারা প্রাপ্ত মোট স্থির ব্যয় সকল ক্ষেত্রে একই। 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5930240"/>
            <a:ext cx="2371725" cy="90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05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66232">
        <p14:gallery dir="l"/>
      </p:transition>
    </mc:Choice>
    <mc:Fallback xmlns="">
      <p:transition spd="slow" advTm="3662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32" grpId="0"/>
      <p:bldP spid="33" grpId="0"/>
      <p:bldP spid="34" grpId="0"/>
      <p:bldP spid="37" grpId="0"/>
      <p:bldP spid="38" grpId="0"/>
      <p:bldP spid="39" grpId="0"/>
      <p:bldP spid="40" grpId="0"/>
      <p:bldP spid="41" grpId="0"/>
      <p:bldP spid="42" grpId="0"/>
      <p:bldP spid="61" grpId="0" animBg="1"/>
      <p:bldP spid="80" grpId="0"/>
      <p:bldP spid="81" grpId="0"/>
      <p:bldP spid="91" grpId="0"/>
      <p:bldP spid="92" grpId="0" animBg="1"/>
      <p:bldP spid="93" grpId="0" animBg="1"/>
      <p:bldP spid="94" grpId="0" animBg="1"/>
      <p:bldP spid="95" grpId="0"/>
      <p:bldP spid="96" grpId="0"/>
      <p:bldP spid="97" grpId="0"/>
      <p:bldP spid="100" grpId="0" animBg="1"/>
      <p:bldP spid="102" grpId="0"/>
      <p:bldP spid="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054" y="0"/>
            <a:ext cx="9153053" cy="67710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                                                    </a:t>
            </a:r>
            <a:r>
              <a:rPr lang="bn-IN" sz="2000" dirty="0" smtClean="0">
                <a:solidFill>
                  <a:schemeClr val="bg1"/>
                </a:solidFill>
              </a:rPr>
              <a:t>গড় পরিবর্তনশীল ব্যয় </a:t>
            </a:r>
            <a:r>
              <a:rPr lang="en-US" sz="2000" dirty="0" smtClean="0">
                <a:solidFill>
                  <a:schemeClr val="bg1"/>
                </a:solidFill>
              </a:rPr>
              <a:t>(AVC):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                                                          Average Variable Cost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20898"/>
            <a:ext cx="914400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n-IN" sz="1600" dirty="0" smtClean="0"/>
              <a:t>গড় </a:t>
            </a:r>
            <a:r>
              <a:rPr lang="bn-IN" sz="1600" dirty="0"/>
              <a:t>পরিবর্তনশীল ব্যয় </a:t>
            </a:r>
            <a:r>
              <a:rPr lang="en-US" sz="1600" dirty="0"/>
              <a:t>(AVC</a:t>
            </a:r>
            <a:r>
              <a:rPr lang="en-US" sz="1600" dirty="0" smtClean="0"/>
              <a:t>): </a:t>
            </a:r>
            <a:r>
              <a:rPr lang="bn-IN" sz="1600" dirty="0" smtClean="0"/>
              <a:t>মোট </a:t>
            </a:r>
            <a:r>
              <a:rPr lang="bn-IN" sz="1600" dirty="0"/>
              <a:t>স্থির ব্যয়কে উৎপাদনের পরিমাণ দ্বারা ভাগ করলে </a:t>
            </a:r>
            <a:r>
              <a:rPr lang="bn-IN" sz="1600" dirty="0" smtClean="0"/>
              <a:t>গড়</a:t>
            </a:r>
            <a:r>
              <a:rPr lang="bn-IN" sz="1600" dirty="0"/>
              <a:t> পরিবর্তনশীল ব্যয়</a:t>
            </a:r>
            <a:r>
              <a:rPr lang="bn-IN" sz="1600" dirty="0" smtClean="0"/>
              <a:t>  </a:t>
            </a:r>
            <a:r>
              <a:rPr lang="bn-IN" sz="1600" dirty="0"/>
              <a:t>পাওয়া যায়।  </a:t>
            </a:r>
            <a:r>
              <a:rPr lang="en-US" sz="16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8536" y="1371600"/>
            <a:ext cx="1834741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TVC/Q= AVC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485" y="1956451"/>
            <a:ext cx="9088514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1600" dirty="0"/>
              <a:t>উৎপাদনের </a:t>
            </a:r>
            <a:r>
              <a:rPr lang="bn-IN" sz="1600" dirty="0" smtClean="0"/>
              <a:t>প্রাথমিক অবস্থায় স্থির ব্যয়ের প্রভাবে ক্রমবর্ধমান প্রান্তিক বিধি কার্যকর হলে স্বাভাবিক উৎপাদন ক্ষমতার পূর্ব পর্যন্ত এই </a:t>
            </a:r>
            <a:r>
              <a:rPr lang="bn-IN" sz="1600" dirty="0"/>
              <a:t>ক্রমবর্ধমান প্রান্তিক উৎপাদন </a:t>
            </a:r>
            <a:r>
              <a:rPr lang="bn-IN" sz="1600" dirty="0" smtClean="0"/>
              <a:t>বিধি দেখা যায় বলে, তখন</a:t>
            </a:r>
            <a:r>
              <a:rPr lang="bn-IN" sz="1600" dirty="0"/>
              <a:t> গড় পরিবর্তনশীল </a:t>
            </a:r>
            <a:r>
              <a:rPr lang="bn-IN" sz="1600" dirty="0" smtClean="0"/>
              <a:t>ব্যয় হ্রাস পায় এবং রেখাটিও নিম্নগামী হয়। কিন্তু স্বাভাবিক</a:t>
            </a:r>
            <a:r>
              <a:rPr lang="bn-IN" sz="1600" dirty="0"/>
              <a:t> উৎপাদন</a:t>
            </a:r>
            <a:r>
              <a:rPr lang="bn-IN" sz="1600" dirty="0" smtClean="0"/>
              <a:t> ক্ষমতার পরবর্তী অবস্থায় </a:t>
            </a:r>
            <a:r>
              <a:rPr lang="bn-IN" sz="1600" dirty="0"/>
              <a:t>গড় পরিবর্তনশীল </a:t>
            </a:r>
            <a:r>
              <a:rPr lang="bn-IN" sz="1600" dirty="0" smtClean="0"/>
              <a:t>ব্যয় বৃদ্ধি পায়, তখন ক্রমহ্রাসমান </a:t>
            </a:r>
            <a:r>
              <a:rPr lang="bn-IN" sz="1600" dirty="0"/>
              <a:t>প্রান্তিক উৎপাদন </a:t>
            </a:r>
            <a:r>
              <a:rPr lang="bn-IN" sz="1600" dirty="0" smtClean="0"/>
              <a:t>বিধি কার্যকর হয়। </a:t>
            </a:r>
            <a:r>
              <a:rPr lang="en-US" sz="1600" dirty="0" smtClean="0"/>
              <a:t>AVC </a:t>
            </a:r>
            <a:r>
              <a:rPr lang="bn-IN" sz="1600" dirty="0" smtClean="0"/>
              <a:t>রেখাটি তাই প্রথমে নীচের দিকে নামে, সর্বনিম্ন বিন্দুতে পৌঁছায় এবং তারপর </a:t>
            </a:r>
            <a:r>
              <a:rPr lang="en-US" sz="1600" dirty="0" smtClean="0"/>
              <a:t>AVC </a:t>
            </a:r>
            <a:r>
              <a:rPr lang="bn-IN" sz="1600" dirty="0" smtClean="0"/>
              <a:t>রেখাটি তুলনামূলক খাড়া হয়ে উপরের দিকে ওঠে। 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823875"/>
              </p:ext>
            </p:extLst>
          </p:nvPr>
        </p:nvGraphicFramePr>
        <p:xfrm>
          <a:off x="5257800" y="3810000"/>
          <a:ext cx="3505200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371600"/>
                <a:gridCol w="1295400"/>
              </a:tblGrid>
              <a:tr h="383078">
                <a:tc>
                  <a:txBody>
                    <a:bodyPr/>
                    <a:lstStyle/>
                    <a:p>
                      <a:r>
                        <a:rPr lang="bn-IN" sz="1200" dirty="0" smtClean="0">
                          <a:solidFill>
                            <a:schemeClr val="tx1"/>
                          </a:solidFill>
                        </a:rPr>
                        <a:t>উৎপাদন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(Q)</a:t>
                      </a:r>
                      <a:r>
                        <a:rPr lang="bn-IN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200" dirty="0" smtClean="0">
                          <a:solidFill>
                            <a:schemeClr val="tx1"/>
                          </a:solidFill>
                        </a:rPr>
                        <a:t>মোট </a:t>
                      </a:r>
                      <a:r>
                        <a:rPr lang="bn-IN" sz="1200" baseline="0" dirty="0" smtClean="0">
                          <a:solidFill>
                            <a:schemeClr val="tx1"/>
                          </a:solidFill>
                        </a:rPr>
                        <a:t>পরিবর্তনীয় ব্যয়</a:t>
                      </a:r>
                    </a:p>
                    <a:p>
                      <a:r>
                        <a:rPr lang="bn-IN" sz="12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(TVC)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200" dirty="0" smtClean="0">
                          <a:solidFill>
                            <a:schemeClr val="tx1"/>
                          </a:solidFill>
                        </a:rPr>
                        <a:t>গড় </a:t>
                      </a:r>
                      <a:r>
                        <a:rPr lang="bn-IN" sz="1200" baseline="0" dirty="0" smtClean="0">
                          <a:solidFill>
                            <a:schemeClr val="tx1"/>
                          </a:solidFill>
                        </a:rPr>
                        <a:t>পরিবর্তনীয় ব্যয় 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TVC/Q=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(AVC)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০৫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" b="1" dirty="0" smtClean="0">
                          <a:solidFill>
                            <a:schemeClr val="tx1"/>
                          </a:solidFill>
                        </a:rPr>
                        <a:t>৭৫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" b="1" dirty="0" smtClean="0">
                          <a:solidFill>
                            <a:schemeClr val="tx1"/>
                          </a:solidFill>
                        </a:rPr>
                        <a:t>১৫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1400" b="1" dirty="0" smtClean="0">
                          <a:solidFill>
                            <a:schemeClr val="tx1"/>
                          </a:solidFill>
                        </a:rPr>
                        <a:t>১০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" b="1" dirty="0" smtClean="0">
                          <a:solidFill>
                            <a:schemeClr val="tx1"/>
                          </a:solidFill>
                        </a:rPr>
                        <a:t>১০০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" b="1" dirty="0" smtClean="0">
                          <a:solidFill>
                            <a:schemeClr val="tx1"/>
                          </a:solidFill>
                        </a:rPr>
                        <a:t>১০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1400" b="1" dirty="0" smtClean="0">
                          <a:solidFill>
                            <a:schemeClr val="tx1"/>
                          </a:solidFill>
                        </a:rPr>
                        <a:t>১৫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" b="1" dirty="0" smtClean="0">
                          <a:solidFill>
                            <a:schemeClr val="tx1"/>
                          </a:solidFill>
                        </a:rPr>
                        <a:t>২২৫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" b="1" dirty="0" smtClean="0">
                          <a:solidFill>
                            <a:schemeClr val="tx1"/>
                          </a:solidFill>
                        </a:rPr>
                        <a:t>১৫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1400" b="1" dirty="0" smtClean="0">
                          <a:solidFill>
                            <a:schemeClr val="tx1"/>
                          </a:solidFill>
                        </a:rPr>
                        <a:t>২০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" b="1" dirty="0" smtClean="0">
                          <a:solidFill>
                            <a:schemeClr val="tx1"/>
                          </a:solidFill>
                        </a:rPr>
                        <a:t>৪০০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" b="1" dirty="0" smtClean="0">
                          <a:solidFill>
                            <a:schemeClr val="tx1"/>
                          </a:solidFill>
                        </a:rPr>
                        <a:t>২০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1237556" y="3429000"/>
            <a:ext cx="22120" cy="24951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29121" y="5924158"/>
            <a:ext cx="2666372" cy="60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516663" y="4752794"/>
            <a:ext cx="32864" cy="115102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279669" y="5152618"/>
            <a:ext cx="849130" cy="335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891330" y="4288407"/>
            <a:ext cx="32851" cy="164116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082400" y="5150551"/>
            <a:ext cx="14302" cy="75326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747690" y="5924158"/>
            <a:ext cx="3529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২০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27425" y="592209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200" b="1" dirty="0"/>
              <a:t>১০</a:t>
            </a:r>
            <a:endParaRPr lang="en-US" sz="1200" b="1" dirty="0"/>
          </a:p>
        </p:txBody>
      </p:sp>
      <p:sp>
        <p:nvSpPr>
          <p:cNvPr id="16" name="Rectangle 15"/>
          <p:cNvSpPr/>
          <p:nvPr/>
        </p:nvSpPr>
        <p:spPr>
          <a:xfrm>
            <a:off x="1479184" y="5930240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200" b="1" dirty="0" smtClean="0"/>
              <a:t>৫</a:t>
            </a:r>
            <a:endParaRPr lang="en-US" sz="1200" b="1" dirty="0"/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1265731" y="4724400"/>
            <a:ext cx="1248875" cy="2584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64994" y="5408131"/>
            <a:ext cx="27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200" b="1" dirty="0"/>
              <a:t>৫</a:t>
            </a:r>
            <a:endParaRPr lang="en-US" sz="1200" b="1" dirty="0"/>
          </a:p>
        </p:txBody>
      </p:sp>
      <p:sp>
        <p:nvSpPr>
          <p:cNvPr id="19" name="Rectangle 18"/>
          <p:cNvSpPr/>
          <p:nvPr/>
        </p:nvSpPr>
        <p:spPr>
          <a:xfrm>
            <a:off x="927177" y="5045569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200" b="1" dirty="0" smtClean="0"/>
              <a:t>১০</a:t>
            </a:r>
            <a:endParaRPr lang="en-US" sz="1200" b="1" dirty="0"/>
          </a:p>
        </p:txBody>
      </p:sp>
      <p:sp>
        <p:nvSpPr>
          <p:cNvPr id="20" name="Rectangle 19"/>
          <p:cNvSpPr/>
          <p:nvPr/>
        </p:nvSpPr>
        <p:spPr>
          <a:xfrm>
            <a:off x="924919" y="4149907"/>
            <a:ext cx="3529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200" b="1" dirty="0"/>
              <a:t>২</a:t>
            </a:r>
            <a:r>
              <a:rPr lang="bn-IN" sz="1200" b="1" dirty="0" smtClean="0"/>
              <a:t>০</a:t>
            </a:r>
            <a:endParaRPr lang="en-US" sz="1200" b="1" dirty="0"/>
          </a:p>
        </p:txBody>
      </p:sp>
      <p:sp>
        <p:nvSpPr>
          <p:cNvPr id="21" name="Rectangle 20"/>
          <p:cNvSpPr/>
          <p:nvPr/>
        </p:nvSpPr>
        <p:spPr>
          <a:xfrm>
            <a:off x="924919" y="4611742"/>
            <a:ext cx="3401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200" b="1" dirty="0" smtClean="0"/>
              <a:t>১৫</a:t>
            </a:r>
            <a:endParaRPr lang="en-US" sz="1200" b="1" dirty="0"/>
          </a:p>
        </p:txBody>
      </p:sp>
      <p:sp>
        <p:nvSpPr>
          <p:cNvPr id="22" name="Rectangle 21"/>
          <p:cNvSpPr/>
          <p:nvPr/>
        </p:nvSpPr>
        <p:spPr>
          <a:xfrm>
            <a:off x="962896" y="5818885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 smtClean="0"/>
              <a:t>০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344527" y="5903814"/>
            <a:ext cx="3401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200" b="1" dirty="0" smtClean="0"/>
              <a:t>১৫</a:t>
            </a:r>
            <a:endParaRPr lang="en-US" sz="1200" b="1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629572" y="4708996"/>
            <a:ext cx="24911" cy="119481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262073" y="6106764"/>
            <a:ext cx="8938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200" b="1" dirty="0"/>
              <a:t>উৎপাদন</a:t>
            </a:r>
            <a:r>
              <a:rPr lang="en-US" sz="1200" b="1" dirty="0"/>
              <a:t>(Q)</a:t>
            </a:r>
            <a:r>
              <a:rPr lang="bn-IN" sz="1200" b="1" dirty="0"/>
              <a:t> </a:t>
            </a:r>
            <a:endParaRPr lang="en-US" sz="1200" b="1" dirty="0"/>
          </a:p>
        </p:txBody>
      </p:sp>
      <p:sp>
        <p:nvSpPr>
          <p:cNvPr id="28" name="Rectangle 27"/>
          <p:cNvSpPr/>
          <p:nvPr/>
        </p:nvSpPr>
        <p:spPr>
          <a:xfrm>
            <a:off x="45897" y="3788001"/>
            <a:ext cx="1179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1200" dirty="0"/>
              <a:t>গড় </a:t>
            </a:r>
            <a:r>
              <a:rPr lang="bn-IN" sz="1200" dirty="0" smtClean="0"/>
              <a:t>পরিবর্তনীয়ব্যয় </a:t>
            </a:r>
            <a:r>
              <a:rPr lang="en-US" sz="1200" dirty="0" smtClean="0"/>
              <a:t>     </a:t>
            </a:r>
            <a:r>
              <a:rPr lang="en-US" sz="1200" b="1" dirty="0" smtClean="0"/>
              <a:t>(AVC</a:t>
            </a:r>
            <a:r>
              <a:rPr lang="en-US" sz="1200" b="1" dirty="0"/>
              <a:t>)</a:t>
            </a:r>
          </a:p>
        </p:txBody>
      </p:sp>
      <p:sp>
        <p:nvSpPr>
          <p:cNvPr id="29" name="Oval 28"/>
          <p:cNvSpPr/>
          <p:nvPr/>
        </p:nvSpPr>
        <p:spPr>
          <a:xfrm>
            <a:off x="1596352" y="4659150"/>
            <a:ext cx="101314" cy="13165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046045" y="5045863"/>
            <a:ext cx="101314" cy="148189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873524" y="4215564"/>
            <a:ext cx="101314" cy="13165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596352" y="4397570"/>
            <a:ext cx="26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45093" y="5109003"/>
            <a:ext cx="31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522216" y="4676237"/>
            <a:ext cx="32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732778" y="4557155"/>
            <a:ext cx="678445" cy="1091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448576" y="4385129"/>
            <a:ext cx="1576072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bn-IN" sz="1200" dirty="0"/>
              <a:t>গড় </a:t>
            </a:r>
            <a:r>
              <a:rPr lang="bn-IN" sz="1200" dirty="0" smtClean="0"/>
              <a:t>পরিবর্তনীয় ব্যয়</a:t>
            </a:r>
            <a:r>
              <a:rPr lang="en-US" sz="1200" dirty="0" smtClean="0"/>
              <a:t> </a:t>
            </a:r>
            <a:r>
              <a:rPr lang="bn-IN" sz="1200" dirty="0" smtClean="0"/>
              <a:t>রেখা 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4002764" y="5737432"/>
            <a:ext cx="376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869304" y="3316622"/>
            <a:ext cx="35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1265077" y="4252740"/>
            <a:ext cx="1635202" cy="2864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2981804" y="3482222"/>
            <a:ext cx="560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AVC</a:t>
            </a:r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2493893" y="4708995"/>
            <a:ext cx="111267" cy="103037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51506" y="4203388"/>
            <a:ext cx="374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</a:t>
            </a:r>
            <a:endParaRPr lang="en-US" sz="1600" b="1" dirty="0"/>
          </a:p>
        </p:txBody>
      </p:sp>
      <p:sp>
        <p:nvSpPr>
          <p:cNvPr id="39" name="Freeform 38"/>
          <p:cNvSpPr/>
          <p:nvPr/>
        </p:nvSpPr>
        <p:spPr>
          <a:xfrm rot="20666487">
            <a:off x="1570609" y="4096585"/>
            <a:ext cx="1743153" cy="919856"/>
          </a:xfrm>
          <a:custGeom>
            <a:avLst/>
            <a:gdLst>
              <a:gd name="connsiteX0" fmla="*/ 0 w 1686758"/>
              <a:gd name="connsiteY0" fmla="*/ 319596 h 1229183"/>
              <a:gd name="connsiteX1" fmla="*/ 488272 w 1686758"/>
              <a:gd name="connsiteY1" fmla="*/ 1225119 h 1229183"/>
              <a:gd name="connsiteX2" fmla="*/ 1686758 w 1686758"/>
              <a:gd name="connsiteY2" fmla="*/ 0 h 122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6758" h="1229183">
                <a:moveTo>
                  <a:pt x="0" y="319596"/>
                </a:moveTo>
                <a:cubicBezTo>
                  <a:pt x="103573" y="798990"/>
                  <a:pt x="207146" y="1278385"/>
                  <a:pt x="488272" y="1225119"/>
                </a:cubicBezTo>
                <a:cubicBezTo>
                  <a:pt x="769398" y="1171853"/>
                  <a:pt x="1228078" y="585926"/>
                  <a:pt x="1686758" y="0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394" y="5924159"/>
            <a:ext cx="2524125" cy="95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239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2884">
        <p14:gallery dir="l"/>
      </p:transition>
    </mc:Choice>
    <mc:Fallback xmlns="">
      <p:transition spd="slow" advTm="5028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6" grpId="0"/>
      <p:bldP spid="28" grpId="0"/>
      <p:bldP spid="29" grpId="0" animBg="1"/>
      <p:bldP spid="30" grpId="0" animBg="1"/>
      <p:bldP spid="31" grpId="0" animBg="1"/>
      <p:bldP spid="32" grpId="0"/>
      <p:bldP spid="33" grpId="0"/>
      <p:bldP spid="34" grpId="0"/>
      <p:bldP spid="36" grpId="0"/>
      <p:bldP spid="37" grpId="0"/>
      <p:bldP spid="38" grpId="0"/>
      <p:bldP spid="76" grpId="0"/>
      <p:bldP spid="90" grpId="0" animBg="1"/>
      <p:bldP spid="3" grpId="0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Arrow Connector 62"/>
          <p:cNvCxnSpPr/>
          <p:nvPr/>
        </p:nvCxnSpPr>
        <p:spPr>
          <a:xfrm flipV="1">
            <a:off x="1511898" y="2243249"/>
            <a:ext cx="34966" cy="34934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1498579" y="5717585"/>
            <a:ext cx="2907509" cy="20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232354" y="5614372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 smtClean="0"/>
              <a:t>০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3662107" y="5856003"/>
            <a:ext cx="567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(Q</a:t>
            </a:r>
            <a:r>
              <a:rPr lang="en-US" dirty="0"/>
              <a:t>)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4246484" y="5007383"/>
            <a:ext cx="544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AFC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218783" y="2752129"/>
            <a:ext cx="1237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/>
              <a:t> </a:t>
            </a:r>
            <a:r>
              <a:rPr lang="en-US" dirty="0" smtClean="0"/>
              <a:t>   </a:t>
            </a:r>
            <a:r>
              <a:rPr lang="en-US" sz="1200" dirty="0" smtClean="0"/>
              <a:t>AFC,AVC&amp;AC</a:t>
            </a:r>
            <a:endParaRPr lang="en-US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4333969" y="579903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1008714" y="2286000"/>
            <a:ext cx="44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95" name="Freeform 94"/>
          <p:cNvSpPr/>
          <p:nvPr/>
        </p:nvSpPr>
        <p:spPr>
          <a:xfrm>
            <a:off x="2095332" y="2795291"/>
            <a:ext cx="2343145" cy="1506719"/>
          </a:xfrm>
          <a:custGeom>
            <a:avLst/>
            <a:gdLst>
              <a:gd name="connsiteX0" fmla="*/ 0 w 2091351"/>
              <a:gd name="connsiteY0" fmla="*/ 778598 h 1569067"/>
              <a:gd name="connsiteX1" fmla="*/ 760491 w 2091351"/>
              <a:gd name="connsiteY1" fmla="*/ 1548142 h 1569067"/>
              <a:gd name="connsiteX2" fmla="*/ 2037030 w 2091351"/>
              <a:gd name="connsiteY2" fmla="*/ 36214 h 1569067"/>
              <a:gd name="connsiteX3" fmla="*/ 2037030 w 2091351"/>
              <a:gd name="connsiteY3" fmla="*/ 36214 h 1569067"/>
              <a:gd name="connsiteX4" fmla="*/ 2091351 w 2091351"/>
              <a:gd name="connsiteY4" fmla="*/ 0 h 156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1351" h="1569067">
                <a:moveTo>
                  <a:pt x="0" y="778598"/>
                </a:moveTo>
                <a:cubicBezTo>
                  <a:pt x="210493" y="1225235"/>
                  <a:pt x="420986" y="1671873"/>
                  <a:pt x="760491" y="1548142"/>
                </a:cubicBezTo>
                <a:cubicBezTo>
                  <a:pt x="1099996" y="1424411"/>
                  <a:pt x="2037030" y="36214"/>
                  <a:pt x="2037030" y="36214"/>
                </a:cubicBezTo>
                <a:lnTo>
                  <a:pt x="2037030" y="36214"/>
                </a:lnTo>
                <a:lnTo>
                  <a:pt x="2091351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2329457" y="2427915"/>
            <a:ext cx="1917027" cy="1301607"/>
          </a:xfrm>
          <a:custGeom>
            <a:avLst/>
            <a:gdLst>
              <a:gd name="connsiteX0" fmla="*/ 0 w 2091351"/>
              <a:gd name="connsiteY0" fmla="*/ 778598 h 1569067"/>
              <a:gd name="connsiteX1" fmla="*/ 760491 w 2091351"/>
              <a:gd name="connsiteY1" fmla="*/ 1548142 h 1569067"/>
              <a:gd name="connsiteX2" fmla="*/ 2037030 w 2091351"/>
              <a:gd name="connsiteY2" fmla="*/ 36214 h 1569067"/>
              <a:gd name="connsiteX3" fmla="*/ 2037030 w 2091351"/>
              <a:gd name="connsiteY3" fmla="*/ 36214 h 1569067"/>
              <a:gd name="connsiteX4" fmla="*/ 2091351 w 2091351"/>
              <a:gd name="connsiteY4" fmla="*/ 0 h 156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1351" h="1569067">
                <a:moveTo>
                  <a:pt x="0" y="778598"/>
                </a:moveTo>
                <a:cubicBezTo>
                  <a:pt x="210493" y="1225235"/>
                  <a:pt x="420986" y="1671873"/>
                  <a:pt x="760491" y="1548142"/>
                </a:cubicBezTo>
                <a:cubicBezTo>
                  <a:pt x="1099996" y="1424411"/>
                  <a:pt x="2037030" y="36214"/>
                  <a:pt x="2037030" y="36214"/>
                </a:cubicBezTo>
                <a:lnTo>
                  <a:pt x="2037030" y="36214"/>
                </a:lnTo>
                <a:lnTo>
                  <a:pt x="2091351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4430299" y="2610625"/>
            <a:ext cx="705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AVC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158398" y="2075760"/>
            <a:ext cx="56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</a:t>
            </a:r>
            <a:endParaRPr lang="en-US" dirty="0"/>
          </a:p>
        </p:txBody>
      </p:sp>
      <p:graphicFrame>
        <p:nvGraphicFramePr>
          <p:cNvPr id="103" name="Table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383292"/>
              </p:ext>
            </p:extLst>
          </p:nvPr>
        </p:nvGraphicFramePr>
        <p:xfrm>
          <a:off x="5107736" y="3660671"/>
          <a:ext cx="378619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244"/>
                <a:gridCol w="1047317"/>
                <a:gridCol w="1047317"/>
                <a:gridCol w="1047317"/>
              </a:tblGrid>
              <a:tr h="383078">
                <a:tc>
                  <a:txBody>
                    <a:bodyPr/>
                    <a:lstStyle/>
                    <a:p>
                      <a:r>
                        <a:rPr lang="bn-IN" sz="1200" dirty="0" smtClean="0">
                          <a:solidFill>
                            <a:schemeClr val="tx1"/>
                          </a:solidFill>
                        </a:rPr>
                        <a:t>উৎপাদন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(Q)</a:t>
                      </a:r>
                      <a:r>
                        <a:rPr lang="bn-IN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200" baseline="0" dirty="0" smtClean="0">
                          <a:solidFill>
                            <a:schemeClr val="tx1"/>
                          </a:solidFill>
                        </a:rPr>
                        <a:t>গড় স্থির ব্যয়</a:t>
                      </a:r>
                    </a:p>
                    <a:p>
                      <a:r>
                        <a:rPr lang="bn-IN" sz="12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(AFC)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200" dirty="0" smtClean="0">
                          <a:solidFill>
                            <a:schemeClr val="tx1"/>
                          </a:solidFill>
                        </a:rPr>
                        <a:t>গড় </a:t>
                      </a:r>
                      <a:r>
                        <a:rPr lang="bn-IN" sz="1200" baseline="0" dirty="0" smtClean="0">
                          <a:solidFill>
                            <a:schemeClr val="tx1"/>
                          </a:solidFill>
                        </a:rPr>
                        <a:t>পরিবর্তনীয় ব্যয় 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TVC/Q=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(AVC)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200" dirty="0" smtClean="0">
                          <a:solidFill>
                            <a:schemeClr val="tx1"/>
                          </a:solidFill>
                        </a:rPr>
                        <a:t>গড়</a:t>
                      </a:r>
                      <a:r>
                        <a:rPr lang="bn-IN" sz="1200" baseline="0" dirty="0" smtClean="0">
                          <a:solidFill>
                            <a:schemeClr val="tx1"/>
                          </a:solidFill>
                        </a:rPr>
                        <a:t> ব্যয়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AC= AFC+AVC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০৫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৪০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" b="1" dirty="0" smtClean="0">
                          <a:solidFill>
                            <a:schemeClr val="tx1"/>
                          </a:solidFill>
                        </a:rPr>
                        <a:t>১৫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" b="1" dirty="0" smtClean="0">
                          <a:solidFill>
                            <a:schemeClr val="tx1"/>
                          </a:solidFill>
                        </a:rPr>
                        <a:t>৫৫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1400" b="1" dirty="0" smtClean="0">
                          <a:solidFill>
                            <a:schemeClr val="tx1"/>
                          </a:solidFill>
                        </a:rPr>
                        <a:t>১০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২</a:t>
                      </a:r>
                      <a:r>
                        <a:rPr lang="bn-IN" sz="1400" b="1" dirty="0" smtClean="0">
                          <a:solidFill>
                            <a:schemeClr val="tx1"/>
                          </a:solidFill>
                        </a:rPr>
                        <a:t>০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" b="1" dirty="0" smtClean="0">
                          <a:solidFill>
                            <a:schemeClr val="tx1"/>
                          </a:solidFill>
                        </a:rPr>
                        <a:t>১০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" b="1" dirty="0" smtClean="0">
                          <a:solidFill>
                            <a:schemeClr val="tx1"/>
                          </a:solidFill>
                        </a:rPr>
                        <a:t>৩০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1400" b="1" dirty="0" smtClean="0">
                          <a:solidFill>
                            <a:schemeClr val="tx1"/>
                          </a:solidFill>
                        </a:rPr>
                        <a:t>১৫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" b="1" dirty="0" smtClean="0">
                          <a:solidFill>
                            <a:schemeClr val="tx1"/>
                          </a:solidFill>
                        </a:rPr>
                        <a:t>১৩.৩৩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" b="1" dirty="0" smtClean="0">
                          <a:solidFill>
                            <a:schemeClr val="tx1"/>
                          </a:solidFill>
                        </a:rPr>
                        <a:t>১৫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" b="1" dirty="0" smtClean="0">
                          <a:solidFill>
                            <a:schemeClr val="tx1"/>
                          </a:solidFill>
                        </a:rPr>
                        <a:t>২৮.৩৩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1400" b="1" dirty="0" smtClean="0">
                          <a:solidFill>
                            <a:schemeClr val="tx1"/>
                          </a:solidFill>
                        </a:rPr>
                        <a:t>২০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" b="1" dirty="0" smtClean="0">
                          <a:solidFill>
                            <a:schemeClr val="tx1"/>
                          </a:solidFill>
                        </a:rPr>
                        <a:t>১০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" b="1" dirty="0" smtClean="0">
                          <a:solidFill>
                            <a:schemeClr val="tx1"/>
                          </a:solidFill>
                        </a:rPr>
                        <a:t>২০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" b="1" dirty="0" smtClean="0">
                          <a:solidFill>
                            <a:schemeClr val="tx1"/>
                          </a:solidFill>
                        </a:rPr>
                        <a:t>৩০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4" name="TextBox 103"/>
          <p:cNvSpPr txBox="1"/>
          <p:nvPr/>
        </p:nvSpPr>
        <p:spPr>
          <a:xfrm>
            <a:off x="0" y="0"/>
            <a:ext cx="9137392" cy="73866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                                               </a:t>
            </a:r>
            <a:r>
              <a:rPr lang="bn-IN" sz="2400" dirty="0" smtClean="0">
                <a:solidFill>
                  <a:schemeClr val="bg1"/>
                </a:solidFill>
              </a:rPr>
              <a:t>রেখা চিত্রে গড় ব্যয় রেখা </a:t>
            </a:r>
            <a:r>
              <a:rPr lang="en-US" sz="2400" dirty="0" smtClean="0">
                <a:solidFill>
                  <a:schemeClr val="bg1"/>
                </a:solidFill>
              </a:rPr>
              <a:t>(AC):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                                                       Average Cost Curve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62600" y="2795291"/>
            <a:ext cx="3119927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 AC=</a:t>
            </a:r>
            <a:r>
              <a:rPr lang="bn-IN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AFC+AVC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OR</a:t>
            </a:r>
            <a:r>
              <a:rPr lang="en-US" dirty="0">
                <a:solidFill>
                  <a:srgbClr val="FFC000"/>
                </a:solidFill>
              </a:rPr>
              <a:t>, AC= TC/Q= </a:t>
            </a:r>
            <a:r>
              <a:rPr lang="en-US" dirty="0" smtClean="0">
                <a:solidFill>
                  <a:srgbClr val="FFC000"/>
                </a:solidFill>
              </a:rPr>
              <a:t>TFC/Q+TVC/Q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641767" y="3398460"/>
            <a:ext cx="2604717" cy="1874491"/>
          </a:xfrm>
          <a:custGeom>
            <a:avLst/>
            <a:gdLst>
              <a:gd name="connsiteX0" fmla="*/ 0 w 2163778"/>
              <a:gd name="connsiteY0" fmla="*/ 0 h 1756856"/>
              <a:gd name="connsiteX1" fmla="*/ 307818 w 2163778"/>
              <a:gd name="connsiteY1" fmla="*/ 1023042 h 1756856"/>
              <a:gd name="connsiteX2" fmla="*/ 1113576 w 2163778"/>
              <a:gd name="connsiteY2" fmla="*/ 1674891 h 1756856"/>
              <a:gd name="connsiteX3" fmla="*/ 2163778 w 2163778"/>
              <a:gd name="connsiteY3" fmla="*/ 1747319 h 1756856"/>
              <a:gd name="connsiteX4" fmla="*/ 2163778 w 2163778"/>
              <a:gd name="connsiteY4" fmla="*/ 1747319 h 1756856"/>
              <a:gd name="connsiteX5" fmla="*/ 2163778 w 2163778"/>
              <a:gd name="connsiteY5" fmla="*/ 1747319 h 175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3778" h="1756856">
                <a:moveTo>
                  <a:pt x="0" y="0"/>
                </a:moveTo>
                <a:cubicBezTo>
                  <a:pt x="61111" y="371947"/>
                  <a:pt x="122222" y="743894"/>
                  <a:pt x="307818" y="1023042"/>
                </a:cubicBezTo>
                <a:cubicBezTo>
                  <a:pt x="493414" y="1302190"/>
                  <a:pt x="804249" y="1554178"/>
                  <a:pt x="1113576" y="1674891"/>
                </a:cubicBezTo>
                <a:cubicBezTo>
                  <a:pt x="1422903" y="1795604"/>
                  <a:pt x="2163778" y="1747319"/>
                  <a:pt x="2163778" y="1747319"/>
                </a:cubicBezTo>
                <a:lnTo>
                  <a:pt x="2163778" y="1747319"/>
                </a:lnTo>
                <a:lnTo>
                  <a:pt x="2163778" y="1747319"/>
                </a:ln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5651" y="881956"/>
            <a:ext cx="9150036" cy="113877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rgbClr val="FFC000"/>
                </a:solidFill>
              </a:rPr>
              <a:t>AFC </a:t>
            </a:r>
            <a:r>
              <a:rPr lang="bn-IN" sz="1200" dirty="0">
                <a:solidFill>
                  <a:srgbClr val="FFC000"/>
                </a:solidFill>
              </a:rPr>
              <a:t>ও </a:t>
            </a:r>
            <a:r>
              <a:rPr lang="en-US" sz="1200" dirty="0">
                <a:solidFill>
                  <a:srgbClr val="FFC000"/>
                </a:solidFill>
              </a:rPr>
              <a:t>AVC </a:t>
            </a:r>
            <a:r>
              <a:rPr lang="bn-IN" sz="1200" dirty="0">
                <a:solidFill>
                  <a:srgbClr val="FFC000"/>
                </a:solidFill>
              </a:rPr>
              <a:t>এর প্রকৃতির ওপর নির্ভর করে </a:t>
            </a:r>
            <a:r>
              <a:rPr lang="en-US" sz="1200" dirty="0">
                <a:solidFill>
                  <a:srgbClr val="FFC000"/>
                </a:solidFill>
              </a:rPr>
              <a:t>AC-</a:t>
            </a:r>
            <a:r>
              <a:rPr lang="bn-IN" sz="1200" dirty="0">
                <a:solidFill>
                  <a:srgbClr val="FFC000"/>
                </a:solidFill>
              </a:rPr>
              <a:t>এর প্রকৃতি</a:t>
            </a:r>
            <a:r>
              <a:rPr lang="bn-IN" sz="1200" dirty="0" smtClean="0">
                <a:solidFill>
                  <a:srgbClr val="FFC000"/>
                </a:solidFill>
              </a:rPr>
              <a:t>। </a:t>
            </a:r>
            <a:r>
              <a:rPr lang="en-US" sz="1200" dirty="0" smtClean="0">
                <a:solidFill>
                  <a:srgbClr val="FFC000"/>
                </a:solidFill>
              </a:rPr>
              <a:t>AFC </a:t>
            </a:r>
            <a:r>
              <a:rPr lang="bn-IN" sz="1200" dirty="0" smtClean="0">
                <a:solidFill>
                  <a:srgbClr val="FFC000"/>
                </a:solidFill>
              </a:rPr>
              <a:t>ও </a:t>
            </a:r>
            <a:r>
              <a:rPr lang="en-US" sz="1200" dirty="0" smtClean="0">
                <a:solidFill>
                  <a:srgbClr val="FFC000"/>
                </a:solidFill>
              </a:rPr>
              <a:t>AVC</a:t>
            </a:r>
            <a:r>
              <a:rPr lang="bn-IN" sz="1200" dirty="0" smtClean="0">
                <a:solidFill>
                  <a:srgbClr val="FFC000"/>
                </a:solidFill>
              </a:rPr>
              <a:t> রেখার আকৃতির সমন্বিত রূপই </a:t>
            </a:r>
            <a:r>
              <a:rPr lang="en-US" sz="1200" dirty="0" smtClean="0">
                <a:solidFill>
                  <a:srgbClr val="FFC000"/>
                </a:solidFill>
              </a:rPr>
              <a:t>AC </a:t>
            </a:r>
            <a:r>
              <a:rPr lang="bn-IN" sz="1200" dirty="0" smtClean="0">
                <a:solidFill>
                  <a:srgbClr val="FFC000"/>
                </a:solidFill>
              </a:rPr>
              <a:t>রেখার আকৃতি। উৎপাদনের প্রাথমিক অবস্থায় </a:t>
            </a:r>
            <a:r>
              <a:rPr lang="en-US" sz="1200" dirty="0" smtClean="0">
                <a:solidFill>
                  <a:srgbClr val="FFC000"/>
                </a:solidFill>
              </a:rPr>
              <a:t>AFC </a:t>
            </a:r>
            <a:r>
              <a:rPr lang="bn-IN" sz="1200" dirty="0" smtClean="0">
                <a:solidFill>
                  <a:srgbClr val="FFC000"/>
                </a:solidFill>
              </a:rPr>
              <a:t>ও </a:t>
            </a:r>
            <a:r>
              <a:rPr lang="en-US" sz="1200" dirty="0" smtClean="0">
                <a:solidFill>
                  <a:srgbClr val="FFC000"/>
                </a:solidFill>
              </a:rPr>
              <a:t>AVC </a:t>
            </a:r>
            <a:r>
              <a:rPr lang="bn-IN" sz="1200" dirty="0" smtClean="0">
                <a:solidFill>
                  <a:srgbClr val="FFC000"/>
                </a:solidFill>
              </a:rPr>
              <a:t>উভয়েই</a:t>
            </a:r>
            <a:r>
              <a:rPr lang="en-US" sz="1200" dirty="0" smtClean="0">
                <a:solidFill>
                  <a:srgbClr val="FFC000"/>
                </a:solidFill>
              </a:rPr>
              <a:t> </a:t>
            </a:r>
            <a:r>
              <a:rPr lang="bn-IN" sz="1200" dirty="0" smtClean="0">
                <a:solidFill>
                  <a:srgbClr val="FFC000"/>
                </a:solidFill>
              </a:rPr>
              <a:t>নীচের দিকে নামে। সমষ্টিগত ফলস্বরূপ </a:t>
            </a:r>
            <a:r>
              <a:rPr lang="en-US" sz="1200" dirty="0" smtClean="0">
                <a:solidFill>
                  <a:srgbClr val="FFC000"/>
                </a:solidFill>
              </a:rPr>
              <a:t>AC </a:t>
            </a:r>
            <a:r>
              <a:rPr lang="bn-IN" sz="1200" dirty="0" smtClean="0">
                <a:solidFill>
                  <a:srgbClr val="FFC000"/>
                </a:solidFill>
              </a:rPr>
              <a:t>ও নীচের দিকে নামে। যখন </a:t>
            </a:r>
            <a:r>
              <a:rPr lang="en-US" sz="1200" dirty="0" smtClean="0">
                <a:solidFill>
                  <a:srgbClr val="FFC000"/>
                </a:solidFill>
              </a:rPr>
              <a:t>AVC </a:t>
            </a:r>
            <a:r>
              <a:rPr lang="bn-IN" sz="1200" dirty="0" smtClean="0">
                <a:solidFill>
                  <a:srgbClr val="FFC000"/>
                </a:solidFill>
              </a:rPr>
              <a:t>উপরের দিকে ওঠে কিন্তু </a:t>
            </a:r>
            <a:r>
              <a:rPr lang="en-US" sz="1200" dirty="0" smtClean="0">
                <a:solidFill>
                  <a:srgbClr val="FFC000"/>
                </a:solidFill>
              </a:rPr>
              <a:t>AFC </a:t>
            </a:r>
            <a:r>
              <a:rPr lang="bn-IN" sz="1200" dirty="0" smtClean="0">
                <a:solidFill>
                  <a:srgbClr val="FFC000"/>
                </a:solidFill>
              </a:rPr>
              <a:t>নীচের দিকে খাড়াভাবে নেমে আসে, তখনও </a:t>
            </a:r>
            <a:r>
              <a:rPr lang="en-US" sz="1200" dirty="0" smtClean="0">
                <a:solidFill>
                  <a:srgbClr val="FFC000"/>
                </a:solidFill>
              </a:rPr>
              <a:t>AC </a:t>
            </a:r>
            <a:r>
              <a:rPr lang="bn-IN" sz="1200" dirty="0" smtClean="0">
                <a:solidFill>
                  <a:srgbClr val="FFC000"/>
                </a:solidFill>
              </a:rPr>
              <a:t>নীচের দিকে নামে। যখন </a:t>
            </a:r>
            <a:r>
              <a:rPr lang="en-US" sz="1200" dirty="0" smtClean="0">
                <a:solidFill>
                  <a:srgbClr val="FFC000"/>
                </a:solidFill>
              </a:rPr>
              <a:t>AVC</a:t>
            </a:r>
            <a:r>
              <a:rPr lang="bn-IN" sz="1200" dirty="0" smtClean="0">
                <a:solidFill>
                  <a:srgbClr val="FFC000"/>
                </a:solidFill>
              </a:rPr>
              <a:t> দ্রততার সংগে উপরের দিকে ওঠে ( অথচ </a:t>
            </a:r>
            <a:r>
              <a:rPr lang="en-US" sz="1200" dirty="0" smtClean="0">
                <a:solidFill>
                  <a:srgbClr val="FFC000"/>
                </a:solidFill>
              </a:rPr>
              <a:t>AFC </a:t>
            </a:r>
            <a:r>
              <a:rPr lang="bn-IN" sz="1200" dirty="0" smtClean="0">
                <a:solidFill>
                  <a:srgbClr val="FFC000"/>
                </a:solidFill>
              </a:rPr>
              <a:t>কমে আসার গতি মন্থর), এই অবস্থায় </a:t>
            </a:r>
            <a:r>
              <a:rPr lang="en-US" sz="1200" dirty="0" smtClean="0">
                <a:solidFill>
                  <a:srgbClr val="FFC000"/>
                </a:solidFill>
              </a:rPr>
              <a:t>AC </a:t>
            </a:r>
            <a:r>
              <a:rPr lang="bn-IN" sz="1200" dirty="0" smtClean="0">
                <a:solidFill>
                  <a:srgbClr val="FFC000"/>
                </a:solidFill>
              </a:rPr>
              <a:t>রেখা উপরের দিকে ওঠে। সুতরাং উৎপাদনের প্রাথমিক অবস্থায় </a:t>
            </a:r>
            <a:r>
              <a:rPr lang="en-US" sz="1200" dirty="0" smtClean="0">
                <a:solidFill>
                  <a:srgbClr val="FFC000"/>
                </a:solidFill>
              </a:rPr>
              <a:t>AC </a:t>
            </a:r>
            <a:r>
              <a:rPr lang="bn-IN" sz="1200" dirty="0" smtClean="0">
                <a:solidFill>
                  <a:srgbClr val="FFC000"/>
                </a:solidFill>
              </a:rPr>
              <a:t>রেখা নীচের দিকে নামে, সর্বনিম্ন বিন্দুতে পৌঁছে এবং তারপর ঊর্ধ্বগামী হয়। </a:t>
            </a:r>
          </a:p>
          <a:p>
            <a:pPr algn="just"/>
            <a:r>
              <a:rPr lang="bn-IN" sz="1200" dirty="0" smtClean="0">
                <a:solidFill>
                  <a:srgbClr val="FFC000"/>
                </a:solidFill>
              </a:rPr>
              <a:t>সুতরাং </a:t>
            </a:r>
            <a:r>
              <a:rPr lang="en-US" sz="2000" dirty="0" smtClean="0">
                <a:solidFill>
                  <a:srgbClr val="FFC000"/>
                </a:solidFill>
              </a:rPr>
              <a:t>AVC </a:t>
            </a:r>
            <a:r>
              <a:rPr lang="bn-IN" sz="2000" dirty="0" smtClean="0">
                <a:solidFill>
                  <a:srgbClr val="FFC000"/>
                </a:solidFill>
              </a:rPr>
              <a:t>ও </a:t>
            </a:r>
            <a:r>
              <a:rPr lang="en-US" sz="2000" dirty="0" smtClean="0">
                <a:solidFill>
                  <a:srgbClr val="FFC000"/>
                </a:solidFill>
              </a:rPr>
              <a:t>AFC </a:t>
            </a:r>
            <a:r>
              <a:rPr lang="bn-IN" sz="1200" dirty="0" smtClean="0">
                <a:solidFill>
                  <a:srgbClr val="FFC000"/>
                </a:solidFill>
              </a:rPr>
              <a:t>–এর সম্মিলিত প্রভাবে </a:t>
            </a:r>
            <a:r>
              <a:rPr lang="en-US" sz="1200" dirty="0" smtClean="0">
                <a:solidFill>
                  <a:srgbClr val="FFC000"/>
                </a:solidFill>
              </a:rPr>
              <a:t>AC </a:t>
            </a:r>
            <a:r>
              <a:rPr lang="bn-IN" sz="1200" dirty="0" smtClean="0">
                <a:solidFill>
                  <a:srgbClr val="FFC000"/>
                </a:solidFill>
              </a:rPr>
              <a:t>রেখার আকৃতি ইংরেজী </a:t>
            </a:r>
            <a:r>
              <a:rPr lang="en-US" sz="2000" dirty="0" smtClean="0">
                <a:solidFill>
                  <a:srgbClr val="FFC000"/>
                </a:solidFill>
              </a:rPr>
              <a:t>‘U’-</a:t>
            </a:r>
            <a:r>
              <a:rPr lang="bn-IN" sz="1200" dirty="0" smtClean="0">
                <a:solidFill>
                  <a:srgbClr val="FFC000"/>
                </a:solidFill>
              </a:rPr>
              <a:t>এর মত দেখা যায়।</a:t>
            </a:r>
            <a:endParaRPr lang="en-US" sz="1200" dirty="0">
              <a:solidFill>
                <a:srgbClr val="FFC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604840" y="5062454"/>
            <a:ext cx="1" cy="1800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04840" y="5484743"/>
            <a:ext cx="0" cy="2097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492721" y="5238216"/>
            <a:ext cx="4253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AFC</a:t>
            </a:r>
            <a:endParaRPr lang="en-US" sz="1200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604840" y="3615222"/>
            <a:ext cx="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590800" y="4005137"/>
            <a:ext cx="0" cy="2097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392154" y="3777250"/>
            <a:ext cx="4253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AFC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523714" y="4720597"/>
            <a:ext cx="0" cy="97393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593688" y="4302010"/>
            <a:ext cx="0" cy="221416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364092" y="4447340"/>
            <a:ext cx="434734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AVC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170" y="5890582"/>
            <a:ext cx="2524125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89002" y="3536420"/>
            <a:ext cx="629553" cy="123110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400" b="1" dirty="0" smtClean="0"/>
              <a:t>AC</a:t>
            </a:r>
            <a:endParaRPr lang="en-US" sz="1400" b="1" dirty="0"/>
          </a:p>
          <a:p>
            <a:r>
              <a:rPr lang="en-US" sz="1400" b="1" dirty="0" smtClean="0"/>
              <a:t>   =</a:t>
            </a:r>
          </a:p>
          <a:p>
            <a:r>
              <a:rPr lang="en-US" sz="1400" b="1" dirty="0" smtClean="0"/>
              <a:t> AFC </a:t>
            </a:r>
          </a:p>
          <a:p>
            <a:r>
              <a:rPr lang="en-US" sz="1400" b="1" dirty="0" smtClean="0"/>
              <a:t>   +</a:t>
            </a:r>
            <a:endParaRPr lang="en-US" sz="1400" b="1" dirty="0"/>
          </a:p>
          <a:p>
            <a:r>
              <a:rPr lang="en-US" sz="1400" b="1" dirty="0" smtClean="0"/>
              <a:t> AVC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151588" y="3615223"/>
            <a:ext cx="6810" cy="110537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5401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16679">
        <p14:gallery dir="l"/>
      </p:transition>
    </mc:Choice>
    <mc:Fallback xmlns="">
      <p:transition spd="slow" advTm="5166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1" grpId="0"/>
      <p:bldP spid="82" grpId="0"/>
      <p:bldP spid="83" grpId="0"/>
      <p:bldP spid="92" grpId="0"/>
      <p:bldP spid="93" grpId="0"/>
      <p:bldP spid="95" grpId="0" animBg="1"/>
      <p:bldP spid="96" grpId="0" animBg="1"/>
      <p:bldP spid="97" grpId="0"/>
      <p:bldP spid="98" grpId="0"/>
      <p:bldP spid="104" grpId="0" animBg="1"/>
      <p:bldP spid="2" grpId="0" animBg="1"/>
      <p:bldP spid="3" grpId="0" animBg="1"/>
      <p:bldP spid="42" grpId="0" animBg="1"/>
      <p:bldP spid="12" grpId="0"/>
      <p:bldP spid="18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bg1"/>
                </a:solidFill>
              </a:rPr>
              <a:t>            </a:t>
            </a:r>
            <a:r>
              <a:rPr lang="en-US" sz="6000" dirty="0" err="1" smtClean="0">
                <a:solidFill>
                  <a:schemeClr val="bg1"/>
                </a:solidFill>
              </a:rPr>
              <a:t>মূল্যায়ন</a:t>
            </a:r>
            <a:r>
              <a:rPr lang="en-US" sz="6000" dirty="0" smtClean="0">
                <a:solidFill>
                  <a:schemeClr val="bg1"/>
                </a:solidFill>
              </a:rPr>
              <a:t>: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43000"/>
            <a:ext cx="9136455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১৷ </a:t>
            </a:r>
            <a:r>
              <a:rPr lang="en-US" sz="4000" dirty="0" err="1" smtClean="0"/>
              <a:t>স্হির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ব্যয়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কী</a:t>
            </a:r>
            <a:r>
              <a:rPr lang="en-US" sz="4000" dirty="0" smtClean="0"/>
              <a:t>?</a:t>
            </a:r>
          </a:p>
          <a:p>
            <a:r>
              <a:rPr lang="en-US" sz="4000" dirty="0" smtClean="0"/>
              <a:t>২</a:t>
            </a:r>
            <a:r>
              <a:rPr lang="bn-IN" sz="4000" dirty="0" smtClean="0"/>
              <a:t>। পরিবর্তনীয় ব্যয় কী?</a:t>
            </a:r>
          </a:p>
          <a:p>
            <a:r>
              <a:rPr lang="bn-IN" sz="4000" dirty="0" smtClean="0"/>
              <a:t>৩। উৎপাদন ব্যয় কী?</a:t>
            </a:r>
          </a:p>
          <a:p>
            <a:r>
              <a:rPr lang="bn-IN" sz="4000" dirty="0" smtClean="0"/>
              <a:t>৪। স্বল্পকালীন উৎপাদন অপেক্ষক কাকে বলে?</a:t>
            </a:r>
          </a:p>
          <a:p>
            <a:r>
              <a:rPr lang="bn-IN" sz="4000" dirty="0" smtClean="0"/>
              <a:t>৫। উৎপাদনকারীকে কখন স্থির ব্যয় বহন করতে হয়?</a:t>
            </a:r>
          </a:p>
          <a:p>
            <a:r>
              <a:rPr lang="bn-IN" sz="4000" dirty="0" smtClean="0"/>
              <a:t>৬। গড় ব্যয় কী?</a:t>
            </a:r>
          </a:p>
          <a:p>
            <a:r>
              <a:rPr lang="bn-IN" sz="4000" dirty="0" smtClean="0"/>
              <a:t>৭। প্রান্তিক ব্যয় কী?</a:t>
            </a:r>
          </a:p>
          <a:p>
            <a:r>
              <a:rPr lang="bn-IN" sz="4000" dirty="0" smtClean="0"/>
              <a:t>৮। সমপরাবৃত্তাকার কোন ব্যয় রেখাকে বলা হয়?</a:t>
            </a:r>
            <a:endParaRPr lang="en-US" sz="4000" dirty="0" smtClean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869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9487">
        <p14:glitter pattern="hexagon"/>
      </p:transition>
    </mc:Choice>
    <mc:Fallback xmlns="">
      <p:transition spd="slow" advTm="94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0" y="35355"/>
            <a:ext cx="9102505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</a:rPr>
              <a:t>                  বাড়ীর কাজ</a:t>
            </a:r>
            <a:r>
              <a:rPr lang="en-US" sz="4000" dirty="0" smtClean="0">
                <a:solidFill>
                  <a:schemeClr val="bg1"/>
                </a:solidFill>
              </a:rPr>
              <a:t>: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934941"/>
              </p:ext>
            </p:extLst>
          </p:nvPr>
        </p:nvGraphicFramePr>
        <p:xfrm>
          <a:off x="609600" y="1447800"/>
          <a:ext cx="6324600" cy="5104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609600"/>
                <a:gridCol w="762000"/>
                <a:gridCol w="762000"/>
                <a:gridCol w="838200"/>
                <a:gridCol w="762000"/>
                <a:gridCol w="914400"/>
                <a:gridCol w="914400"/>
              </a:tblGrid>
              <a:tr h="1196698">
                <a:tc>
                  <a:txBody>
                    <a:bodyPr/>
                    <a:lstStyle/>
                    <a:p>
                      <a:r>
                        <a:rPr lang="bn-IN" sz="1200" b="1" dirty="0" smtClean="0">
                          <a:solidFill>
                            <a:srgbClr val="00B0F0"/>
                          </a:solidFill>
                        </a:rPr>
                        <a:t>   (১)</a:t>
                      </a:r>
                    </a:p>
                    <a:p>
                      <a:endParaRPr lang="en-US" sz="1200" b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bn-IN" sz="1200" b="1" dirty="0" smtClean="0">
                          <a:solidFill>
                            <a:srgbClr val="00B0F0"/>
                          </a:solidFill>
                        </a:rPr>
                        <a:t>উৎপাদন</a:t>
                      </a:r>
                      <a:r>
                        <a:rPr lang="bn-IN" sz="1200" b="1" baseline="0" dirty="0" smtClean="0">
                          <a:solidFill>
                            <a:srgbClr val="00B0F0"/>
                          </a:solidFill>
                        </a:rPr>
                        <a:t> প্রতিদিন একক</a:t>
                      </a:r>
                      <a:r>
                        <a:rPr lang="en-US" sz="1200" b="1" baseline="0" dirty="0" smtClean="0">
                          <a:solidFill>
                            <a:srgbClr val="00B0F0"/>
                          </a:solidFill>
                        </a:rPr>
                        <a:t>(Q)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200" b="1" dirty="0" smtClean="0">
                          <a:solidFill>
                            <a:srgbClr val="00B0F0"/>
                          </a:solidFill>
                        </a:rPr>
                        <a:t> (২)</a:t>
                      </a:r>
                    </a:p>
                    <a:p>
                      <a:endParaRPr lang="en-US" sz="1200" b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bn-IN" sz="1200" b="1" dirty="0" smtClean="0">
                          <a:solidFill>
                            <a:srgbClr val="00B0F0"/>
                          </a:solidFill>
                        </a:rPr>
                        <a:t>মোট </a:t>
                      </a:r>
                      <a:r>
                        <a:rPr lang="bn-IN" sz="1200" b="1" baseline="0" dirty="0" smtClean="0">
                          <a:solidFill>
                            <a:srgbClr val="00B0F0"/>
                          </a:solidFill>
                        </a:rPr>
                        <a:t>স্থির ব্যয় </a:t>
                      </a:r>
                      <a:r>
                        <a:rPr lang="en-US" sz="1200" b="1" baseline="0" dirty="0" smtClean="0">
                          <a:solidFill>
                            <a:srgbClr val="00B0F0"/>
                          </a:solidFill>
                        </a:rPr>
                        <a:t>(TFC)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200" b="1" dirty="0" smtClean="0">
                          <a:solidFill>
                            <a:srgbClr val="00B0F0"/>
                          </a:solidFill>
                        </a:rPr>
                        <a:t>(৩)</a:t>
                      </a:r>
                    </a:p>
                    <a:p>
                      <a:endParaRPr lang="en-US" sz="1200" b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bn-IN" sz="1200" b="1" dirty="0" smtClean="0">
                          <a:solidFill>
                            <a:srgbClr val="00B0F0"/>
                          </a:solidFill>
                        </a:rPr>
                        <a:t>মোট পরিবর্তনীয়</a:t>
                      </a:r>
                      <a:r>
                        <a:rPr lang="bn-IN" sz="1200" b="1" baseline="0" dirty="0" smtClean="0">
                          <a:solidFill>
                            <a:srgbClr val="00B0F0"/>
                          </a:solidFill>
                        </a:rPr>
                        <a:t> ব্যয়</a:t>
                      </a:r>
                    </a:p>
                    <a:p>
                      <a:r>
                        <a:rPr lang="en-US" sz="1200" b="1" baseline="0" dirty="0" smtClean="0">
                          <a:solidFill>
                            <a:srgbClr val="00B0F0"/>
                          </a:solidFill>
                        </a:rPr>
                        <a:t>(TVC)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200" b="1" dirty="0" smtClean="0">
                          <a:solidFill>
                            <a:srgbClr val="00B0F0"/>
                          </a:solidFill>
                        </a:rPr>
                        <a:t>   (৪)</a:t>
                      </a:r>
                    </a:p>
                    <a:p>
                      <a:endParaRPr lang="en-US" sz="1200" b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bn-IN" sz="1200" b="1" dirty="0" smtClean="0">
                          <a:solidFill>
                            <a:srgbClr val="00B0F0"/>
                          </a:solidFill>
                        </a:rPr>
                        <a:t>মোট</a:t>
                      </a:r>
                      <a:r>
                        <a:rPr lang="bn-IN" sz="1200" b="1" baseline="0" dirty="0" smtClean="0">
                          <a:solidFill>
                            <a:srgbClr val="00B0F0"/>
                          </a:solidFill>
                        </a:rPr>
                        <a:t> ব্যয় </a:t>
                      </a:r>
                    </a:p>
                    <a:p>
                      <a:r>
                        <a:rPr lang="bn-IN" sz="1200" b="1" baseline="0" dirty="0" smtClean="0">
                          <a:solidFill>
                            <a:srgbClr val="00B0F0"/>
                          </a:solidFill>
                        </a:rPr>
                        <a:t>  </a:t>
                      </a:r>
                      <a:r>
                        <a:rPr lang="en-US" sz="1200" b="1" baseline="0" dirty="0" smtClean="0">
                          <a:solidFill>
                            <a:srgbClr val="00B0F0"/>
                          </a:solidFill>
                        </a:rPr>
                        <a:t>(TC)</a:t>
                      </a:r>
                      <a:endParaRPr lang="bn-IN" sz="1200" b="1" baseline="0" dirty="0" smtClean="0">
                        <a:solidFill>
                          <a:srgbClr val="00B0F0"/>
                        </a:solidFill>
                      </a:endParaRPr>
                    </a:p>
                    <a:p>
                      <a:endParaRPr lang="bn-IN" sz="1200" b="1" baseline="0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bn-IN" sz="1200" b="1" baseline="0" dirty="0" smtClean="0">
                          <a:solidFill>
                            <a:srgbClr val="00B0F0"/>
                          </a:solidFill>
                        </a:rPr>
                        <a:t>(২)+(৩)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200" b="1" dirty="0" smtClean="0">
                          <a:solidFill>
                            <a:srgbClr val="00B0F0"/>
                          </a:solidFill>
                        </a:rPr>
                        <a:t>  (৫)</a:t>
                      </a:r>
                    </a:p>
                    <a:p>
                      <a:r>
                        <a:rPr lang="bn-IN" sz="1200" b="1" dirty="0" smtClean="0">
                          <a:solidFill>
                            <a:srgbClr val="00B0F0"/>
                          </a:solidFill>
                        </a:rPr>
                        <a:t>  </a:t>
                      </a:r>
                      <a:endParaRPr lang="en-US" sz="1200" b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bn-IN" sz="1200" b="1" dirty="0" smtClean="0">
                          <a:solidFill>
                            <a:srgbClr val="00B0F0"/>
                          </a:solidFill>
                        </a:rPr>
                        <a:t>  </a:t>
                      </a:r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AFC</a:t>
                      </a:r>
                    </a:p>
                    <a:p>
                      <a:endParaRPr lang="bn-IN" sz="1200" b="1" dirty="0" smtClean="0">
                        <a:solidFill>
                          <a:srgbClr val="00B0F0"/>
                        </a:solidFill>
                      </a:endParaRPr>
                    </a:p>
                    <a:p>
                      <a:endParaRPr lang="bn-IN" sz="1200" b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bn-IN" sz="1200" b="1" dirty="0" smtClean="0">
                          <a:solidFill>
                            <a:srgbClr val="00B0F0"/>
                          </a:solidFill>
                        </a:rPr>
                        <a:t>(২)/(১)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200" b="1" dirty="0" smtClean="0">
                          <a:solidFill>
                            <a:srgbClr val="00B0F0"/>
                          </a:solidFill>
                        </a:rPr>
                        <a:t>  (৬)</a:t>
                      </a:r>
                    </a:p>
                    <a:p>
                      <a:r>
                        <a:rPr lang="bn-IN" sz="1200" b="1" dirty="0" smtClean="0">
                          <a:solidFill>
                            <a:srgbClr val="00B0F0"/>
                          </a:solidFill>
                        </a:rPr>
                        <a:t>  </a:t>
                      </a:r>
                      <a:endParaRPr lang="en-US" sz="1200" b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AVC</a:t>
                      </a:r>
                      <a:endParaRPr lang="bn-IN" sz="1200" b="1" dirty="0" smtClean="0">
                        <a:solidFill>
                          <a:srgbClr val="00B0F0"/>
                        </a:solidFill>
                      </a:endParaRPr>
                    </a:p>
                    <a:p>
                      <a:endParaRPr lang="bn-IN" sz="1200" b="1" dirty="0" smtClean="0">
                        <a:solidFill>
                          <a:srgbClr val="00B0F0"/>
                        </a:solidFill>
                      </a:endParaRPr>
                    </a:p>
                    <a:p>
                      <a:endParaRPr lang="bn-IN" sz="1200" b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bn-IN" sz="1200" b="1" dirty="0" smtClean="0">
                          <a:solidFill>
                            <a:srgbClr val="00B0F0"/>
                          </a:solidFill>
                        </a:rPr>
                        <a:t>(৩)/(১)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200" b="1" dirty="0" smtClean="0">
                          <a:solidFill>
                            <a:srgbClr val="00B0F0"/>
                          </a:solidFill>
                        </a:rPr>
                        <a:t>   (৭)</a:t>
                      </a:r>
                    </a:p>
                    <a:p>
                      <a:r>
                        <a:rPr lang="bn-IN" sz="1200" b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en-US" sz="1200" b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bn-IN" sz="1200" b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ATC</a:t>
                      </a:r>
                    </a:p>
                    <a:p>
                      <a:endParaRPr lang="bn-IN" sz="1200" b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bn-IN" sz="1200" b="1" dirty="0" smtClean="0">
                          <a:solidFill>
                            <a:srgbClr val="00B0F0"/>
                          </a:solidFill>
                        </a:rPr>
                        <a:t>(৫)+(৬)</a:t>
                      </a:r>
                    </a:p>
                    <a:p>
                      <a:r>
                        <a:rPr lang="bn-IN" sz="1200" b="1" dirty="0" smtClean="0">
                          <a:solidFill>
                            <a:srgbClr val="00B0F0"/>
                          </a:solidFill>
                        </a:rPr>
                        <a:t>বা,(৪)/(১)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200" b="1" dirty="0" smtClean="0">
                          <a:solidFill>
                            <a:srgbClr val="00B0F0"/>
                          </a:solidFill>
                        </a:rPr>
                        <a:t>   (৮)</a:t>
                      </a:r>
                      <a:endParaRPr lang="en-US" sz="1200" b="1" dirty="0" smtClean="0">
                        <a:solidFill>
                          <a:srgbClr val="00B0F0"/>
                        </a:solidFill>
                      </a:endParaRPr>
                    </a:p>
                    <a:p>
                      <a:endParaRPr lang="en-US" sz="1200" b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bn-IN" sz="1200" b="1" dirty="0" smtClean="0">
                          <a:solidFill>
                            <a:srgbClr val="00B0F0"/>
                          </a:solidFill>
                        </a:rPr>
                        <a:t>  </a:t>
                      </a:r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MC</a:t>
                      </a:r>
                    </a:p>
                    <a:p>
                      <a:endParaRPr lang="bn-IN" sz="1200" b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d</a:t>
                      </a:r>
                      <a:r>
                        <a:rPr lang="bn-IN" sz="1200" b="1" dirty="0" smtClean="0">
                          <a:solidFill>
                            <a:srgbClr val="00B0F0"/>
                          </a:solidFill>
                        </a:rPr>
                        <a:t>(৩)</a:t>
                      </a:r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/d</a:t>
                      </a:r>
                      <a:r>
                        <a:rPr lang="bn-IN" sz="1200" b="1" dirty="0" smtClean="0">
                          <a:solidFill>
                            <a:srgbClr val="00B0F0"/>
                          </a:solidFill>
                        </a:rPr>
                        <a:t>(১)</a:t>
                      </a:r>
                    </a:p>
                    <a:p>
                      <a:r>
                        <a:rPr lang="bn-IN" sz="1200" b="1" dirty="0" smtClean="0">
                          <a:solidFill>
                            <a:srgbClr val="00B0F0"/>
                          </a:solidFill>
                        </a:rPr>
                        <a:t>বা,</a:t>
                      </a:r>
                    </a:p>
                    <a:p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d</a:t>
                      </a:r>
                      <a:r>
                        <a:rPr lang="bn-IN" sz="1200" b="1" dirty="0" smtClean="0">
                          <a:solidFill>
                            <a:srgbClr val="00B0F0"/>
                          </a:solidFill>
                        </a:rPr>
                        <a:t>(৪)/</a:t>
                      </a:r>
                      <a:r>
                        <a:rPr lang="en-US" sz="1200" b="1" dirty="0" smtClean="0">
                          <a:solidFill>
                            <a:srgbClr val="00B0F0"/>
                          </a:solidFill>
                        </a:rPr>
                        <a:t>d</a:t>
                      </a:r>
                      <a:r>
                        <a:rPr lang="bn-IN" sz="1200" b="1" dirty="0" smtClean="0">
                          <a:solidFill>
                            <a:srgbClr val="00B0F0"/>
                          </a:solidFill>
                        </a:rPr>
                        <a:t>(১)</a:t>
                      </a:r>
                      <a:endParaRPr lang="en-US" sz="12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3329"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----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২০০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----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৳২০০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----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----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----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----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3329"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১০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২০০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১০০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৩০০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৳২০.০০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৳১০.০০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৳৩০.০০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৳ </a:t>
                      </a:r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১০.০০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3329"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২৬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২০০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২০০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৪০০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 ৭.৬৯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 ৭.৬৯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 ১৫.৩৮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 ৬.২৫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3329"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৪০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২০০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৩০০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৫০০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  ৫.০০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 ৭.৫০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 ১২.৫০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 ৭.১৪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3329"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৫২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২০০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৪০০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৬০০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  ৩.৮৪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 ৭.৬৯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 ১১.৫৩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 ৮.৩৩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3329"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৬২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২০০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৫০০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৭০০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  ৩.২২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৮.০৬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 ১১.২৬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 ১০.০০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3329"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৬৮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২০০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৬০০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৮০০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  ২.৯৪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 ৮.৮২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 ১১.৭৬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 ১৬.৬৬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3329"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৭২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২০০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৭০০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৯০০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  ২.৭৭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 ৯.৭২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 ১২.৪৯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 ২৫.০০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3329"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৭৪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২০০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৮০০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১০০০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  ২.৭০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 ১০.৮১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 ১৩.৫১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 ৫০.০০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3329"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৭৪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২০০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৯০০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১১০০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  ২.৭০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 ১২.১৬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smtClean="0">
                          <a:solidFill>
                            <a:schemeClr val="bg1"/>
                          </a:solidFill>
                        </a:rPr>
                        <a:t>  ১৪.৮৬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1400" dirty="0" smtClean="0">
                          <a:solidFill>
                            <a:schemeClr val="bg1"/>
                          </a:solidFill>
                        </a:rPr>
                        <a:t>  অসীম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934241"/>
            <a:ext cx="9137210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00B0F0"/>
                </a:solidFill>
              </a:rPr>
              <a:t>নিম্নের তালিকাটি</a:t>
            </a:r>
            <a:r>
              <a:rPr lang="en-US" dirty="0" smtClean="0">
                <a:solidFill>
                  <a:srgbClr val="00B0F0"/>
                </a:solidFill>
              </a:rPr>
              <a:t> (Table)</a:t>
            </a:r>
            <a:r>
              <a:rPr lang="bn-IN" dirty="0" smtClean="0">
                <a:solidFill>
                  <a:srgbClr val="00B0F0"/>
                </a:solidFill>
              </a:rPr>
              <a:t> ভালো করে লক্ষ্য করে</a:t>
            </a:r>
            <a:r>
              <a:rPr lang="en-US" dirty="0" smtClean="0">
                <a:solidFill>
                  <a:srgbClr val="00B0F0"/>
                </a:solidFill>
              </a:rPr>
              <a:t> AFC,AVC,AC</a:t>
            </a:r>
            <a:r>
              <a:rPr lang="bn-IN" dirty="0" smtClean="0">
                <a:solidFill>
                  <a:srgbClr val="00B0F0"/>
                </a:solidFill>
              </a:rPr>
              <a:t> এবং </a:t>
            </a:r>
            <a:r>
              <a:rPr lang="en-US" dirty="0" smtClean="0">
                <a:solidFill>
                  <a:srgbClr val="00B0F0"/>
                </a:solidFill>
              </a:rPr>
              <a:t>ATC,MC </a:t>
            </a:r>
            <a:r>
              <a:rPr lang="bn-IN" dirty="0" smtClean="0">
                <a:solidFill>
                  <a:srgbClr val="00B0F0"/>
                </a:solidFill>
              </a:rPr>
              <a:t>রেখা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bn-IN" dirty="0" smtClean="0">
                <a:solidFill>
                  <a:srgbClr val="00B0F0"/>
                </a:solidFill>
              </a:rPr>
              <a:t>অঙ্কন কর। 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12691"/>
            <a:ext cx="2098895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640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7249">
        <p14:switch dir="r"/>
      </p:transition>
    </mc:Choice>
    <mc:Fallback xmlns="">
      <p:transition spd="slow" advTm="3572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4.1|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1.5|11.7|21|11.8|123.8|6.2|1.9|3.5|1.7|1.1|2.7|5.4|4.8|21.8|1.3|1.7|2.6|2|5|5.8|2.5|9.1|1.8|2.7|1.4|3.4|1.1|7.7|1.6|3.5|1.8|1.5|1.5|1.9|3.2|14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6|10.3|69.4|60.1|132.6|4.6|1.9|2.7|3.8|2.3|2.8|2.5|1.6|1.1|11.3|5.9|2.5|2.8|1.3|6.7|8.8|2.2|16.5|7.1|1.2|1.6|1.7|47.3|2.2|8.4|12|10.3|2.7|4|1.7|3.9|2|3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4.3|154.2|76.9|116.6|16.3|2.9|12.5|1.6|2.1|5.2|1.9|11.5|9.3|1.2|1.6|1.4|5.5|1.2|13.7|2.3|4|25.8|14.3|1.5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0|29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1002</Words>
  <Application>Microsoft Office PowerPoint</Application>
  <PresentationFormat>On-screen Show (4:3)</PresentationFormat>
  <Paragraphs>291</Paragraphs>
  <Slides>10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Moshiur Rahman</dc:creator>
  <cp:lastModifiedBy>Md. Moshiur Rahman</cp:lastModifiedBy>
  <cp:revision>201</cp:revision>
  <dcterms:created xsi:type="dcterms:W3CDTF">2006-08-16T00:00:00Z</dcterms:created>
  <dcterms:modified xsi:type="dcterms:W3CDTF">2020-06-14T03:56:20Z</dcterms:modified>
</cp:coreProperties>
</file>