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16" r:id="rId1"/>
  </p:sldMasterIdLst>
  <p:notesMasterIdLst>
    <p:notesMasterId r:id="rId14"/>
  </p:notesMasterIdLst>
  <p:sldIdLst>
    <p:sldId id="329" r:id="rId2"/>
    <p:sldId id="328" r:id="rId3"/>
    <p:sldId id="317" r:id="rId4"/>
    <p:sldId id="318" r:id="rId5"/>
    <p:sldId id="327" r:id="rId6"/>
    <p:sldId id="316" r:id="rId7"/>
    <p:sldId id="337" r:id="rId8"/>
    <p:sldId id="334" r:id="rId9"/>
    <p:sldId id="330" r:id="rId10"/>
    <p:sldId id="335" r:id="rId11"/>
    <p:sldId id="33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2020-06-14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2020-06-14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7" r:id="rId1"/>
    <p:sldLayoutId id="2147485918" r:id="rId2"/>
    <p:sldLayoutId id="2147485919" r:id="rId3"/>
    <p:sldLayoutId id="2147485920" r:id="rId4"/>
    <p:sldLayoutId id="2147485921" r:id="rId5"/>
    <p:sldLayoutId id="2147485922" r:id="rId6"/>
    <p:sldLayoutId id="2147485923" r:id="rId7"/>
    <p:sldLayoutId id="2147485924" r:id="rId8"/>
    <p:sldLayoutId id="2147485925" r:id="rId9"/>
    <p:sldLayoutId id="2147485926" r:id="rId10"/>
    <p:sldLayoutId id="2147485927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9718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0668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(ii) f(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/>
              </a:rPr>
              <a:t>2y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)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নির্ণয়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87701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bn-IN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dirty="0" smtClean="0">
                <a:latin typeface="Tw Cen MT" pitchFamily="34" charset="0"/>
              </a:rPr>
              <a:t>f(x)=6x³+x+1 </a:t>
            </a:r>
          </a:p>
          <a:p>
            <a:r>
              <a:rPr lang="en-US" sz="4000" dirty="0" smtClean="0">
                <a:latin typeface="Tw Cen MT" pitchFamily="34" charset="0"/>
              </a:rPr>
              <a:t>     f(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2y</a:t>
            </a:r>
            <a:r>
              <a:rPr lang="en-US" sz="4000" dirty="0" smtClean="0">
                <a:latin typeface="Tw Cen MT" pitchFamily="34" charset="0"/>
              </a:rPr>
              <a:t>)=6(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2y</a:t>
            </a:r>
            <a:r>
              <a:rPr lang="en-US" sz="4000" dirty="0" smtClean="0">
                <a:latin typeface="Tw Cen MT" pitchFamily="34" charset="0"/>
              </a:rPr>
              <a:t>)³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+(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2y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)+1</a:t>
            </a: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     </a:t>
            </a:r>
            <a:r>
              <a:rPr lang="en-US" sz="4000" dirty="0" smtClean="0">
                <a:latin typeface="Tw Cen MT" pitchFamily="34" charset="0"/>
              </a:rPr>
              <a:t>=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48y</a:t>
            </a:r>
            <a:r>
              <a:rPr lang="en-US" sz="4000" dirty="0" smtClean="0">
                <a:latin typeface="Tw Cen MT" pitchFamily="34" charset="0"/>
              </a:rPr>
              <a:t>³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+2y+1Ans.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9144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dirty="0" smtClean="0">
                <a:latin typeface="Tw Cen MT" pitchFamily="34" charset="0"/>
              </a:rPr>
              <a:t>f(x)=x²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–4</a:t>
            </a:r>
            <a:r>
              <a:rPr lang="en-US" sz="4000" dirty="0" smtClean="0">
                <a:latin typeface="Tw Cen MT" pitchFamily="34" charset="0"/>
              </a:rPr>
              <a:t>x+3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হলে-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	 (</a:t>
            </a:r>
            <a:r>
              <a:rPr lang="en-US" sz="4000" dirty="0" err="1" smtClean="0">
                <a:latin typeface="Tw Cen MT" pitchFamily="34" charset="0"/>
              </a:rPr>
              <a:t>i</a:t>
            </a:r>
            <a:r>
              <a:rPr lang="en-US" sz="4000" dirty="0" smtClean="0">
                <a:latin typeface="Tw Cen MT" pitchFamily="34" charset="0"/>
              </a:rPr>
              <a:t>) f(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–½</a:t>
            </a:r>
            <a:r>
              <a:rPr lang="en-US" sz="4000" dirty="0" smtClean="0">
                <a:latin typeface="Tw Cen MT" pitchFamily="34" charset="0"/>
              </a:rPr>
              <a:t>)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এর মান 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	(ii) f(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2x+1)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মান 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867399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6607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শিক্ষক পরিচিতি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1752600"/>
            <a:ext cx="8839200" cy="3785652"/>
            <a:chOff x="0" y="1143000"/>
            <a:chExt cx="8839200" cy="3785652"/>
          </a:xfrm>
        </p:grpSpPr>
        <p:sp>
          <p:nvSpPr>
            <p:cNvPr id="9" name="TextBox 8"/>
            <p:cNvSpPr txBox="1"/>
            <p:nvPr/>
          </p:nvSpPr>
          <p:spPr>
            <a:xfrm>
              <a:off x="0" y="1143000"/>
              <a:ext cx="88392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কামিল </a:t>
              </a:r>
            </a:p>
            <a:p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মাদরাসা,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GB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alt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12192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0" y="6096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বিষয় পরিচিতি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730038"/>
            <a:ext cx="8382000" cy="3785652"/>
            <a:chOff x="0" y="1143000"/>
            <a:chExt cx="8382000" cy="3785652"/>
          </a:xfrm>
        </p:grpSpPr>
        <p:sp>
          <p:nvSpPr>
            <p:cNvPr id="8" name="TextBox 7"/>
            <p:cNvSpPr txBox="1"/>
            <p:nvPr/>
          </p:nvSpPr>
          <p:spPr>
            <a:xfrm>
              <a:off x="0" y="1143000"/>
              <a:ext cx="83820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ণি- নবম</a:t>
              </a:r>
            </a:p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বিষয়- গণিত 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	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		অধ্যায়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 দ্বিতীয় </a:t>
              </a:r>
              <a:endParaRPr lang="en-US" sz="4000" dirty="0" smtClean="0">
                <a:ln/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সময়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40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- 22/03/2020ইং</a:t>
              </a:r>
            </a:p>
            <a:p>
              <a:pPr>
                <a:defRPr/>
              </a:pPr>
              <a:endPara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 descr="images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1" y="1165562"/>
              <a:ext cx="2133599" cy="18859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8131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8382000" cy="3962400"/>
          </a:xfrm>
          <a:prstGeom prst="rect">
            <a:avLst/>
          </a:prstGeom>
          <a:ln w="38100">
            <a:noFill/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	Function</a:t>
            </a:r>
            <a:endParaRPr lang="en-US" sz="7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1179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2133600"/>
            <a:ext cx="7543800" cy="193899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marL="857250" indent="-857250"/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	 </a:t>
            </a:r>
            <a:r>
              <a:rPr lang="en-US" sz="4000" spc="-15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ফাংশন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	ii.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ফাংশনের মান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4"/>
          <p:cNvSpPr txBox="1">
            <a:spLocks/>
          </p:cNvSpPr>
          <p:nvPr/>
        </p:nvSpPr>
        <p:spPr>
          <a:xfrm>
            <a:off x="0" y="5083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ফাংশন/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Function</a:t>
            </a:r>
            <a:endParaRPr lang="bn-IN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536442"/>
            <a:ext cx="9144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A</a:t>
            </a:r>
            <a:r>
              <a:rPr lang="bn-IN" sz="4000" dirty="0" smtClean="0"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 B </a:t>
            </a:r>
            <a:r>
              <a:rPr lang="bn-IN" sz="4000" dirty="0" smtClean="0">
                <a:latin typeface="Tw Cen MT" pitchFamily="34" charset="0"/>
                <a:cs typeface="NikoshBAN" panose="02000000000000000000" pitchFamily="2" charset="0"/>
              </a:rPr>
              <a:t>সেটের অন্বয়/ সম্পর্ক লক্ষ্য করি-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y=x+1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Tw Cen MT" pitchFamily="34" charset="0"/>
              </a:rPr>
              <a:t> x=1,2,3,4…</a:t>
            </a:r>
            <a:endParaRPr lang="bn-IN" sz="4000" dirty="0" smtClean="0">
              <a:latin typeface="Tw Cen MT" pitchFamily="34" charset="0"/>
            </a:endParaRPr>
          </a:p>
          <a:p>
            <a:r>
              <a:rPr lang="bn-IN" sz="4000" dirty="0" smtClean="0">
                <a:latin typeface="Tw Cen MT" pitchFamily="34" charset="0"/>
              </a:rPr>
              <a:t> </a:t>
            </a:r>
          </a:p>
          <a:p>
            <a:endParaRPr lang="bn-IN" sz="4000" dirty="0" smtClean="0">
              <a:latin typeface="Tw Cen MT" pitchFamily="34" charset="0"/>
            </a:endParaRPr>
          </a:p>
          <a:p>
            <a:endParaRPr lang="bn-IN" sz="4000" dirty="0" smtClean="0">
              <a:latin typeface="Tw Cen MT" pitchFamily="34" charset="0"/>
            </a:endParaRPr>
          </a:p>
          <a:p>
            <a:endParaRPr lang="bn-IN" sz="4000" dirty="0" smtClean="0">
              <a:latin typeface="Tw Cen MT" pitchFamily="34" charset="0"/>
            </a:endParaRPr>
          </a:p>
          <a:p>
            <a:endParaRPr lang="en-US" sz="4000" dirty="0" smtClean="0"/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7200" y="2590800"/>
            <a:ext cx="2819398" cy="3908286"/>
            <a:chOff x="609602" y="1981200"/>
            <a:chExt cx="2819398" cy="3908286"/>
          </a:xfrm>
        </p:grpSpPr>
        <p:grpSp>
          <p:nvGrpSpPr>
            <p:cNvPr id="29" name="Group 26"/>
            <p:cNvGrpSpPr/>
            <p:nvPr/>
          </p:nvGrpSpPr>
          <p:grpSpPr>
            <a:xfrm>
              <a:off x="914401" y="2743200"/>
              <a:ext cx="2324836" cy="2330710"/>
              <a:chOff x="3863804" y="1600200"/>
              <a:chExt cx="3081680" cy="2407657"/>
            </a:xfrm>
          </p:grpSpPr>
          <p:grpSp>
            <p:nvGrpSpPr>
              <p:cNvPr id="39" name="Group 13"/>
              <p:cNvGrpSpPr/>
              <p:nvPr/>
            </p:nvGrpSpPr>
            <p:grpSpPr>
              <a:xfrm>
                <a:off x="3875002" y="1600200"/>
                <a:ext cx="3070482" cy="731256"/>
                <a:chOff x="3875002" y="1676400"/>
                <a:chExt cx="3070482" cy="731256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3875002" y="1676400"/>
                  <a:ext cx="468398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1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324600" y="1676400"/>
                  <a:ext cx="620884" cy="7312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2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>
                <a:xfrm>
                  <a:off x="4267200" y="2057400"/>
                  <a:ext cx="2133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14"/>
              <p:cNvGrpSpPr/>
              <p:nvPr/>
            </p:nvGrpSpPr>
            <p:grpSpPr>
              <a:xfrm>
                <a:off x="3863804" y="2438400"/>
                <a:ext cx="3070482" cy="731256"/>
                <a:chOff x="3875002" y="1676400"/>
                <a:chExt cx="3070482" cy="73125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3875002" y="1676400"/>
                  <a:ext cx="468398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2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6324600" y="1676400"/>
                  <a:ext cx="620884" cy="7312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3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4267200" y="2057400"/>
                  <a:ext cx="2133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18"/>
              <p:cNvGrpSpPr/>
              <p:nvPr/>
            </p:nvGrpSpPr>
            <p:grpSpPr>
              <a:xfrm>
                <a:off x="3863804" y="3276600"/>
                <a:ext cx="3070482" cy="731257"/>
                <a:chOff x="3875002" y="1676400"/>
                <a:chExt cx="3070482" cy="731257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3875002" y="1676400"/>
                  <a:ext cx="468398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3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324600" y="1676401"/>
                  <a:ext cx="620884" cy="7312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latin typeface="Tw Cen MT" pitchFamily="34" charset="0"/>
                    </a:rPr>
                    <a:t>4</a:t>
                  </a:r>
                  <a:endParaRPr lang="en-US" sz="4000" dirty="0">
                    <a:latin typeface="Tw Cen MT" pitchFamily="34" charset="0"/>
                  </a:endParaRP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4267200" y="2057400"/>
                  <a:ext cx="2133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Group 38"/>
            <p:cNvGrpSpPr/>
            <p:nvPr/>
          </p:nvGrpSpPr>
          <p:grpSpPr>
            <a:xfrm>
              <a:off x="2362201" y="1981200"/>
              <a:ext cx="1066799" cy="3908286"/>
              <a:chOff x="2362201" y="1981200"/>
              <a:chExt cx="1066799" cy="390828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362201" y="2667000"/>
                <a:ext cx="1066799" cy="26670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697122" y="1981200"/>
                <a:ext cx="4411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w Cen MT" pitchFamily="34" charset="0"/>
                  </a:rPr>
                  <a:t>B</a:t>
                </a:r>
                <a:endParaRPr lang="en-US" sz="4000" dirty="0">
                  <a:latin typeface="Tw Cen MT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706354" y="5181600"/>
                <a:ext cx="4411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w Cen MT" pitchFamily="34" charset="0"/>
                  </a:rPr>
                  <a:t>y</a:t>
                </a:r>
                <a:endParaRPr lang="en-US" sz="4000" dirty="0">
                  <a:latin typeface="Tw Cen MT" pitchFamily="34" charset="0"/>
                </a:endParaRPr>
              </a:p>
            </p:txBody>
          </p:sp>
        </p:grpSp>
        <p:grpSp>
          <p:nvGrpSpPr>
            <p:cNvPr id="31" name="Group 37"/>
            <p:cNvGrpSpPr/>
            <p:nvPr/>
          </p:nvGrpSpPr>
          <p:grpSpPr>
            <a:xfrm>
              <a:off x="609602" y="1981200"/>
              <a:ext cx="1066799" cy="3908286"/>
              <a:chOff x="609602" y="1981200"/>
              <a:chExt cx="1066799" cy="3908286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609602" y="2667000"/>
                <a:ext cx="1066799" cy="26670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25618" y="1981200"/>
                <a:ext cx="4940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w Cen MT" pitchFamily="34" charset="0"/>
                  </a:rPr>
                  <a:t>A</a:t>
                </a:r>
                <a:endParaRPr lang="en-US" sz="4000" dirty="0">
                  <a:latin typeface="Tw Cen MT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4400" y="5181600"/>
                <a:ext cx="4411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w Cen MT" pitchFamily="34" charset="0"/>
                  </a:rPr>
                  <a:t>x</a:t>
                </a:r>
                <a:endParaRPr lang="en-US" sz="4000" dirty="0">
                  <a:latin typeface="Tw Cen MT" pitchFamily="34" charset="0"/>
                </a:endParaRPr>
              </a:p>
            </p:txBody>
          </p:sp>
        </p:grpSp>
      </p:grpSp>
      <p:sp>
        <p:nvSpPr>
          <p:cNvPr id="51" name="Flowchart: Manual Input 50"/>
          <p:cNvSpPr/>
          <p:nvPr/>
        </p:nvSpPr>
        <p:spPr>
          <a:xfrm>
            <a:off x="3657600" y="2743200"/>
            <a:ext cx="5486400" cy="38100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এখানে, দুইটি চলক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x </a:t>
            </a:r>
            <a:r>
              <a:rPr lang="bn-IN" sz="32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y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এভাবে 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সম্পর্কিত যে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,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x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এর একটি মানের জন্য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y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এর একটি মাত্র মান পাওয়া যায়, তবে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y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কে 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x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এর ফাংশন বলা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হয়। </a:t>
            </a:r>
            <a:endParaRPr lang="en-US" sz="3200" b="1" u="sng" dirty="0" smtClean="0">
              <a:solidFill>
                <a:schemeClr val="tx1"/>
              </a:solidFill>
              <a:latin typeface="Tw Cen MT" pitchFamily="34" charset="0"/>
              <a:cs typeface="NikoshBAN" panose="02000000000000000000" pitchFamily="2" charset="0"/>
            </a:endParaRPr>
          </a:p>
          <a:p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x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এর ফাংশনকে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y/f(x)/F(x)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ইত্যাদি  </a:t>
            </a:r>
          </a:p>
          <a:p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দ্বারা প্রকাশ করা</a:t>
            </a:r>
            <a:r>
              <a:rPr lang="en-US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bn-IN" sz="3200" b="1" u="sng" dirty="0" smtClean="0">
                <a:solidFill>
                  <a:schemeClr val="tx1"/>
                </a:solidFill>
                <a:latin typeface="Tw Cen MT" pitchFamily="34" charset="0"/>
                <a:cs typeface="NikoshBAN" panose="02000000000000000000" pitchFamily="2" charset="0"/>
              </a:rPr>
              <a:t>হয়। </a:t>
            </a:r>
            <a:r>
              <a:rPr lang="bn-IN" sz="32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build="allAtOnce" animBg="1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9655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সমস্যা- ফাংশনের মান নির্ণয়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981200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dirty="0" smtClean="0">
                <a:latin typeface="Tw Cen MT" pitchFamily="34" charset="0"/>
              </a:rPr>
              <a:t> f(x)=6x³+x+1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হলে-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latin typeface="Tw Cen MT" pitchFamily="34" charset="0"/>
              </a:rPr>
              <a:t>  </a:t>
            </a:r>
            <a:r>
              <a:rPr lang="en-US" sz="4000" dirty="0" smtClean="0">
                <a:latin typeface="Tw Cen MT" pitchFamily="34" charset="0"/>
              </a:rPr>
              <a:t>(</a:t>
            </a:r>
            <a:r>
              <a:rPr lang="en-US" sz="4000" dirty="0" err="1" smtClean="0">
                <a:latin typeface="Tw Cen MT" pitchFamily="34" charset="0"/>
              </a:rPr>
              <a:t>i</a:t>
            </a:r>
            <a:r>
              <a:rPr lang="en-US" sz="4000" dirty="0" smtClean="0">
                <a:latin typeface="Tw Cen MT" pitchFamily="34" charset="0"/>
              </a:rPr>
              <a:t>) f(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dirty="0" smtClean="0">
                <a:latin typeface="Tw Cen MT" pitchFamily="34" charset="0"/>
              </a:rPr>
              <a:t>1)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এর মান 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 (ii) f(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2y)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মান 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Tw Cen MT" pitchFamily="34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8382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(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i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) f(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/>
              </a:rPr>
              <a:t>–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1)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নির্ণয়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53148"/>
            <a:ext cx="91440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bn-IN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dirty="0" smtClean="0">
                <a:latin typeface="Tw Cen MT" pitchFamily="34" charset="0"/>
              </a:rPr>
              <a:t>f(x)=6x³+x+1 </a:t>
            </a:r>
          </a:p>
          <a:p>
            <a:r>
              <a:rPr lang="en-US" sz="4000" dirty="0" smtClean="0">
                <a:latin typeface="Tw Cen MT" pitchFamily="34" charset="0"/>
              </a:rPr>
              <a:t>     f(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dirty="0" smtClean="0">
                <a:latin typeface="Tw Cen MT" pitchFamily="34" charset="0"/>
              </a:rPr>
              <a:t>1)=6(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dirty="0" smtClean="0">
                <a:latin typeface="Tw Cen MT" pitchFamily="34" charset="0"/>
              </a:rPr>
              <a:t>1)³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+(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1)+1</a:t>
            </a: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     </a:t>
            </a:r>
            <a:r>
              <a:rPr lang="en-US" sz="4000" dirty="0" smtClean="0">
                <a:latin typeface="Tw Cen MT" pitchFamily="34" charset="0"/>
              </a:rPr>
              <a:t>=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–6 –1+1</a:t>
            </a:r>
          </a:p>
          <a:p>
            <a:r>
              <a:rPr lang="en-US" sz="4000" dirty="0" smtClean="0">
                <a:latin typeface="Tw Cen MT" pitchFamily="34" charset="0"/>
                <a:cs typeface="Times New Roman"/>
              </a:rPr>
              <a:t>	     =–6 Ans.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5657</TotalTime>
  <Words>145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1541</cp:revision>
  <dcterms:created xsi:type="dcterms:W3CDTF">2006-08-16T00:00:00Z</dcterms:created>
  <dcterms:modified xsi:type="dcterms:W3CDTF">2020-06-13T19:46:43Z</dcterms:modified>
</cp:coreProperties>
</file>