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78" r:id="rId4"/>
    <p:sldId id="257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74" r:id="rId13"/>
    <p:sldId id="27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21" autoAdjust="0"/>
    <p:restoredTop sz="94660"/>
  </p:normalViewPr>
  <p:slideViewPr>
    <p:cSldViewPr>
      <p:cViewPr varScale="1">
        <p:scale>
          <a:sx n="69" d="100"/>
          <a:sy n="69" d="100"/>
        </p:scale>
        <p:origin x="-13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28FB7-1025-41BE-BEF2-5E9C40788F6A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74F27D-6F38-49AD-90D7-7F8C901BB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480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			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4F27D-6F38-49AD-90D7-7F8C901BB75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911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F186-C888-4F84-9E90-1F76AA66A6AD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D54A1-8FF0-442C-92DB-89AD2DBE4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08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F186-C888-4F84-9E90-1F76AA66A6AD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D54A1-8FF0-442C-92DB-89AD2DBE4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8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F186-C888-4F84-9E90-1F76AA66A6AD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D54A1-8FF0-442C-92DB-89AD2DBE4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962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F186-C888-4F84-9E90-1F76AA66A6AD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D54A1-8FF0-442C-92DB-89AD2DBE4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87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F186-C888-4F84-9E90-1F76AA66A6AD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D54A1-8FF0-442C-92DB-89AD2DBE4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876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F186-C888-4F84-9E90-1F76AA66A6AD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D54A1-8FF0-442C-92DB-89AD2DBE4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600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F186-C888-4F84-9E90-1F76AA66A6AD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D54A1-8FF0-442C-92DB-89AD2DBE4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27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F186-C888-4F84-9E90-1F76AA66A6AD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D54A1-8FF0-442C-92DB-89AD2DBE4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10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F186-C888-4F84-9E90-1F76AA66A6AD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D54A1-8FF0-442C-92DB-89AD2DBE4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4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F186-C888-4F84-9E90-1F76AA66A6AD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D54A1-8FF0-442C-92DB-89AD2DBE4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0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F186-C888-4F84-9E90-1F76AA66A6AD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D54A1-8FF0-442C-92DB-89AD2DBE4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91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8F186-C888-4F84-9E90-1F76AA66A6AD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D54A1-8FF0-442C-92DB-89AD2DBE4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761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b="1" i="1" spc="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স্বাগতম</a:t>
            </a:r>
            <a:endParaRPr lang="en-US" sz="8000" b="1" i="1" spc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55367"/>
            <a:ext cx="7898499" cy="4939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834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188640"/>
            <a:ext cx="5040560" cy="1470025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শ্রেণির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কাজ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1628800"/>
            <a:ext cx="6696744" cy="4752528"/>
          </a:xfrm>
        </p:spPr>
        <p:txBody>
          <a:bodyPr>
            <a:noAutofit/>
          </a:bodyPr>
          <a:lstStyle/>
          <a:p>
            <a:pPr algn="l"/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প্রশ্নগুলোর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উত্তর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দাও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b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১.বিশ্ব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শান্তি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ও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নিরাপত্তা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রক্ষার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দায়িত্ব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কার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b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২.জাতিসংঘের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শাখা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কয়টি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b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৩.জাতিসংঘের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প্রশাসনিক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শাখার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নাম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কী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b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৪.জাতিসংঘ কত সালে গঠিত হয়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b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b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৫.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বিশ্ব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ব্যাংকের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সদর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দপ্তর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কোথায়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অবস্থিত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b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solidFill>
                  <a:schemeClr val="accent2"/>
                </a:solidFill>
              </a:rPr>
              <a:t/>
            </a:r>
            <a:br>
              <a:rPr lang="en-US" sz="2800" b="1" dirty="0" smtClean="0">
                <a:solidFill>
                  <a:schemeClr val="accent2"/>
                </a:solidFill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6690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b="1" dirty="0" smtClean="0">
                <a:solidFill>
                  <a:srgbClr val="FF0000"/>
                </a:solidFill>
              </a:rPr>
              <a:t>উত্তর সমূহ: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১.নিরাপত্তা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পরিষদের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৷</a:t>
            </a:r>
            <a:b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২.৬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টি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৷</a:t>
            </a:r>
            <a:b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৩.সচিবালয়৷</a:t>
            </a:r>
            <a:b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৪.১৯৪৫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সালের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২৪শে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অক্টোবর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৷</a:t>
            </a:r>
            <a:b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৫.যুক্তরাষ্ট্রের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ওয়াশিংটনে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৷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759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3111"/>
            <a:ext cx="7772400" cy="1470025"/>
          </a:xfrm>
        </p:spPr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বাড়ির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কাজ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340768"/>
            <a:ext cx="8568952" cy="5400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১.দ্বিতীয়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বিশ্বযুদ্ধের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পরিপ্রেক্ষিতে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বিশ্ব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শান্তি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প্রতিষ্ঠার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লক্ষ্যে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একটি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আন্তর্জাতিক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সংস্থা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গঠন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করা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হয়৷এর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নাম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কী?এর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৫টি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উদ্দেশ্য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লিখ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৷</a:t>
            </a:r>
            <a:b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২. </a:t>
            </a:r>
            <a:r>
              <a:rPr lang="bn-BD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জাতিসংঘের নিরাপত্তা পরিষদ সম্পর্কে ব্যাখ্যা কর৷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650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0648" y="260649"/>
            <a:ext cx="7772400" cy="792088"/>
          </a:xfrm>
        </p:spPr>
        <p:txBody>
          <a:bodyPr>
            <a:noAutofit/>
          </a:bodyPr>
          <a:lstStyle/>
          <a:p>
            <a:r>
              <a:rPr lang="en-US" sz="6600" b="1" dirty="0" err="1" smtClean="0"/>
              <a:t>ধন্যবাদ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93985"/>
            <a:ext cx="6924347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1169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>
            <a:normAutofit/>
          </a:bodyPr>
          <a:lstStyle/>
          <a:p>
            <a:r>
              <a:rPr lang="bn-BD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শিক্ষক পরিচিতি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47664" y="4797152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bn-BD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নাম-সেলিনা আক্তার পিয়াস</a:t>
            </a:r>
            <a:br>
              <a:rPr lang="bn-BD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n-BD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(সহকারী শিক্ষক)</a:t>
            </a:r>
            <a:br>
              <a:rPr lang="bn-BD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n-BD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মণিপুর উচ্চ বিদ্যালয় ও কলেজ</a:t>
            </a:r>
            <a:br>
              <a:rPr lang="bn-BD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n-BD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ব্রাঞ্চ-২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 descr="C:\Users\Momota\Downloads\mubc b2\51172489_608824369540734_3981719813385879552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628799"/>
            <a:ext cx="4032448" cy="302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5775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276872"/>
            <a:ext cx="8206680" cy="2090663"/>
          </a:xfrm>
        </p:spPr>
        <p:txBody>
          <a:bodyPr/>
          <a:lstStyle/>
          <a:p>
            <a:r>
              <a:rPr lang="b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বাড়ির কাজ উত্তোলন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97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bn-IN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আজকের পাঠ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n-IN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bn-IN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n-B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অধ্যায় </a:t>
            </a:r>
            <a:r>
              <a:rPr lang="bn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১২</a:t>
            </a:r>
            <a:br>
              <a:rPr lang="bn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n-B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বাংলাদেশ ও </a:t>
            </a:r>
            <a:r>
              <a:rPr lang="bn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বি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শ্ব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পাঠ্যাংশ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১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জাতিসংঘ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n-BD" dirty="0" smtClean="0"/>
              <a:t/>
            </a:r>
            <a:br>
              <a:rPr lang="bn-BD" dirty="0" smtClean="0"/>
            </a:b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005064"/>
            <a:ext cx="3257858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788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260648"/>
            <a:ext cx="7054552" cy="1470025"/>
          </a:xfrm>
        </p:spPr>
        <p:txBody>
          <a:bodyPr>
            <a:noAutofit/>
          </a:bodyPr>
          <a:lstStyle/>
          <a:p>
            <a:r>
              <a:rPr lang="bn-IN" sz="6000" b="1" spc="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শিখনফল</a:t>
            </a:r>
            <a:r>
              <a:rPr lang="en-US" sz="6000" b="1" spc="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6000" b="1" spc="6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spc="6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6000" b="1" spc="6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1484784"/>
            <a:ext cx="7416824" cy="568863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                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এই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পাঠ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শেষে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শিক্ষার্থীরা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</a:t>
            </a:r>
            <a:b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জাতিসংঘ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কী,তা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গঠনের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কারণ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ও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উদ্দেশ্য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ব্যাখ্যা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করতে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পারবে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৷</a:t>
            </a:r>
            <a:b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জাতিসংঘ,এর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৬টি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শাখা</a:t>
            </a:r>
            <a:r>
              <a:rPr lang="bn-BD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ও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৬টি </a:t>
            </a:r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শাখার কাজ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ব্যাখ্যা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করতে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পারবে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৷</a:t>
            </a:r>
            <a:b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95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8028384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জাতিসংঘ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কী?এর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মূল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লক্ষ্য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কী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733256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জাতিসংঘ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হলো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বিশ্ব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শান্তি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রক্ষায়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একটি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উন্নয়ন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মূলক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সংস্থা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৷</a:t>
            </a:r>
            <a:r>
              <a:rPr lang="bn-B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bn-B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এর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মূল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লক্ষ্য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হলো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বিশ্ব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শান্তি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প্রতিষ্ঠা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করা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৷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0110" y="2924944"/>
            <a:ext cx="6408712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004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19" y="-243408"/>
            <a:ext cx="6984776" cy="11430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  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bn-BD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জাতিসংঘ কেন গঠিত হয়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20688"/>
            <a:ext cx="8568952" cy="5688632"/>
          </a:xfrm>
        </p:spPr>
        <p:txBody>
          <a:bodyPr>
            <a:normAutofit fontScale="25000" lnSpcReduction="20000"/>
          </a:bodyPr>
          <a:lstStyle/>
          <a:p>
            <a:r>
              <a:rPr lang="en-US" sz="9600" b="1" dirty="0" err="1" smtClean="0">
                <a:solidFill>
                  <a:srgbClr val="7030A0"/>
                </a:solidFill>
              </a:rPr>
              <a:t>যুদ্ধ</a:t>
            </a:r>
            <a:r>
              <a:rPr lang="en-US" sz="9600" b="1" dirty="0" smtClean="0">
                <a:solidFill>
                  <a:srgbClr val="7030A0"/>
                </a:solidFill>
              </a:rPr>
              <a:t> </a:t>
            </a:r>
            <a:r>
              <a:rPr lang="en-US" sz="9600" b="1" dirty="0" err="1" smtClean="0">
                <a:solidFill>
                  <a:srgbClr val="7030A0"/>
                </a:solidFill>
              </a:rPr>
              <a:t>কখনো</a:t>
            </a:r>
            <a:r>
              <a:rPr lang="en-US" sz="9600" b="1" dirty="0" smtClean="0">
                <a:solidFill>
                  <a:srgbClr val="7030A0"/>
                </a:solidFill>
              </a:rPr>
              <a:t> </a:t>
            </a:r>
            <a:r>
              <a:rPr lang="en-US" sz="9600" b="1" dirty="0" err="1" smtClean="0">
                <a:solidFill>
                  <a:srgbClr val="7030A0"/>
                </a:solidFill>
              </a:rPr>
              <a:t>জাতিতে</a:t>
            </a:r>
            <a:r>
              <a:rPr lang="en-US" sz="9600" b="1" dirty="0" smtClean="0">
                <a:solidFill>
                  <a:srgbClr val="7030A0"/>
                </a:solidFill>
              </a:rPr>
              <a:t> </a:t>
            </a:r>
            <a:r>
              <a:rPr lang="en-US" sz="9600" b="1" dirty="0" err="1" smtClean="0">
                <a:solidFill>
                  <a:srgbClr val="7030A0"/>
                </a:solidFill>
              </a:rPr>
              <a:t>জাতিতে</a:t>
            </a:r>
            <a:r>
              <a:rPr lang="en-US" sz="9600" b="1" dirty="0" smtClean="0">
                <a:solidFill>
                  <a:srgbClr val="7030A0"/>
                </a:solidFill>
              </a:rPr>
              <a:t> </a:t>
            </a:r>
            <a:r>
              <a:rPr lang="en-US" sz="9600" b="1" dirty="0" err="1" smtClean="0">
                <a:solidFill>
                  <a:srgbClr val="7030A0"/>
                </a:solidFill>
              </a:rPr>
              <a:t>সংকট</a:t>
            </a:r>
            <a:r>
              <a:rPr lang="en-US" sz="9600" b="1" dirty="0" smtClean="0">
                <a:solidFill>
                  <a:srgbClr val="7030A0"/>
                </a:solidFill>
              </a:rPr>
              <a:t> </a:t>
            </a:r>
            <a:r>
              <a:rPr lang="en-US" sz="9600" b="1" dirty="0" err="1" smtClean="0">
                <a:solidFill>
                  <a:srgbClr val="7030A0"/>
                </a:solidFill>
              </a:rPr>
              <a:t>নিরসনের</a:t>
            </a:r>
            <a:r>
              <a:rPr lang="en-US" sz="9600" b="1" dirty="0" smtClean="0">
                <a:solidFill>
                  <a:srgbClr val="7030A0"/>
                </a:solidFill>
              </a:rPr>
              <a:t> </a:t>
            </a:r>
            <a:r>
              <a:rPr lang="en-US" sz="9600" b="1" dirty="0" err="1" smtClean="0">
                <a:solidFill>
                  <a:srgbClr val="7030A0"/>
                </a:solidFill>
              </a:rPr>
              <a:t>পথ</a:t>
            </a:r>
            <a:r>
              <a:rPr lang="en-US" sz="9600" b="1" dirty="0" smtClean="0">
                <a:solidFill>
                  <a:srgbClr val="7030A0"/>
                </a:solidFill>
              </a:rPr>
              <a:t> </a:t>
            </a:r>
            <a:r>
              <a:rPr lang="en-US" sz="9600" b="1" dirty="0" err="1" smtClean="0">
                <a:solidFill>
                  <a:srgbClr val="7030A0"/>
                </a:solidFill>
              </a:rPr>
              <a:t>হতে</a:t>
            </a:r>
            <a:r>
              <a:rPr lang="en-US" sz="9600" b="1" dirty="0" smtClean="0">
                <a:solidFill>
                  <a:srgbClr val="7030A0"/>
                </a:solidFill>
              </a:rPr>
              <a:t> </a:t>
            </a:r>
            <a:r>
              <a:rPr lang="en-US" sz="9600" b="1" dirty="0" err="1" smtClean="0">
                <a:solidFill>
                  <a:srgbClr val="7030A0"/>
                </a:solidFill>
              </a:rPr>
              <a:t>পারে</a:t>
            </a:r>
            <a:r>
              <a:rPr lang="en-US" sz="9600" b="1" dirty="0" smtClean="0">
                <a:solidFill>
                  <a:srgbClr val="7030A0"/>
                </a:solidFill>
              </a:rPr>
              <a:t> </a:t>
            </a:r>
            <a:r>
              <a:rPr lang="en-US" sz="9600" b="1" dirty="0" err="1" smtClean="0">
                <a:solidFill>
                  <a:srgbClr val="7030A0"/>
                </a:solidFill>
              </a:rPr>
              <a:t>না</a:t>
            </a:r>
            <a:r>
              <a:rPr lang="en-US" sz="9600" b="1" dirty="0" smtClean="0">
                <a:solidFill>
                  <a:srgbClr val="7030A0"/>
                </a:solidFill>
              </a:rPr>
              <a:t>৷</a:t>
            </a:r>
            <a:r>
              <a:rPr lang="bn-BD" sz="9600" b="1" dirty="0" smtClean="0">
                <a:solidFill>
                  <a:srgbClr val="7030A0"/>
                </a:solidFill>
              </a:rPr>
              <a:t> </a:t>
            </a:r>
            <a:r>
              <a:rPr lang="en-US" sz="9600" b="1" dirty="0" err="1" smtClean="0">
                <a:solidFill>
                  <a:srgbClr val="7030A0"/>
                </a:solidFill>
              </a:rPr>
              <a:t>যুদ্ধ</a:t>
            </a:r>
            <a:r>
              <a:rPr lang="en-US" sz="9600" b="1" dirty="0" smtClean="0">
                <a:solidFill>
                  <a:srgbClr val="7030A0"/>
                </a:solidFill>
              </a:rPr>
              <a:t> </a:t>
            </a:r>
            <a:r>
              <a:rPr lang="en-US" sz="9600" b="1" dirty="0" err="1" smtClean="0">
                <a:solidFill>
                  <a:srgbClr val="7030A0"/>
                </a:solidFill>
              </a:rPr>
              <a:t>ডেকে</a:t>
            </a:r>
            <a:r>
              <a:rPr lang="en-US" sz="9600" b="1" dirty="0" smtClean="0">
                <a:solidFill>
                  <a:srgbClr val="7030A0"/>
                </a:solidFill>
              </a:rPr>
              <a:t> </a:t>
            </a:r>
            <a:r>
              <a:rPr lang="en-US" sz="9600" b="1" dirty="0" err="1" smtClean="0">
                <a:solidFill>
                  <a:srgbClr val="7030A0"/>
                </a:solidFill>
              </a:rPr>
              <a:t>আনে</a:t>
            </a:r>
            <a:r>
              <a:rPr lang="en-US" sz="9600" b="1" dirty="0" smtClean="0">
                <a:solidFill>
                  <a:srgbClr val="7030A0"/>
                </a:solidFill>
              </a:rPr>
              <a:t> </a:t>
            </a:r>
            <a:r>
              <a:rPr lang="en-US" sz="9600" b="1" dirty="0" err="1" smtClean="0">
                <a:solidFill>
                  <a:srgbClr val="7030A0"/>
                </a:solidFill>
              </a:rPr>
              <a:t>ভয়ংকর</a:t>
            </a:r>
            <a:r>
              <a:rPr lang="en-US" sz="9600" b="1" dirty="0" smtClean="0">
                <a:solidFill>
                  <a:srgbClr val="7030A0"/>
                </a:solidFill>
              </a:rPr>
              <a:t> </a:t>
            </a:r>
            <a:r>
              <a:rPr lang="en-US" sz="9600" b="1" dirty="0" err="1" smtClean="0">
                <a:solidFill>
                  <a:srgbClr val="7030A0"/>
                </a:solidFill>
              </a:rPr>
              <a:t>ধ্বংসলীলাও</a:t>
            </a:r>
            <a:r>
              <a:rPr lang="en-US" sz="9600" b="1" dirty="0" smtClean="0">
                <a:solidFill>
                  <a:srgbClr val="7030A0"/>
                </a:solidFill>
              </a:rPr>
              <a:t> </a:t>
            </a:r>
            <a:r>
              <a:rPr lang="en-US" sz="9600" b="1" dirty="0" err="1" smtClean="0">
                <a:solidFill>
                  <a:srgbClr val="7030A0"/>
                </a:solidFill>
              </a:rPr>
              <a:t>মানবজাতির</a:t>
            </a:r>
            <a:r>
              <a:rPr lang="en-US" sz="9600" b="1" dirty="0" smtClean="0">
                <a:solidFill>
                  <a:srgbClr val="7030A0"/>
                </a:solidFill>
              </a:rPr>
              <a:t> </a:t>
            </a:r>
            <a:r>
              <a:rPr lang="en-US" sz="9600" b="1" dirty="0" err="1" smtClean="0">
                <a:solidFill>
                  <a:srgbClr val="7030A0"/>
                </a:solidFill>
              </a:rPr>
              <a:t>জন্য</a:t>
            </a:r>
            <a:r>
              <a:rPr lang="en-US" sz="9600" b="1" dirty="0" smtClean="0">
                <a:solidFill>
                  <a:srgbClr val="7030A0"/>
                </a:solidFill>
              </a:rPr>
              <a:t> </a:t>
            </a:r>
            <a:r>
              <a:rPr lang="en-US" sz="9600" b="1" dirty="0" err="1" smtClean="0">
                <a:solidFill>
                  <a:srgbClr val="7030A0"/>
                </a:solidFill>
              </a:rPr>
              <a:t>অবর্ণনীয়</a:t>
            </a:r>
            <a:r>
              <a:rPr lang="en-US" sz="9600" b="1" dirty="0" smtClean="0">
                <a:solidFill>
                  <a:srgbClr val="7030A0"/>
                </a:solidFill>
              </a:rPr>
              <a:t> </a:t>
            </a:r>
            <a:r>
              <a:rPr lang="en-US" sz="9600" b="1" dirty="0" err="1" smtClean="0">
                <a:solidFill>
                  <a:srgbClr val="7030A0"/>
                </a:solidFill>
              </a:rPr>
              <a:t>দুর্ভোগ</a:t>
            </a:r>
            <a:r>
              <a:rPr lang="en-US" sz="9600" b="1" dirty="0" smtClean="0">
                <a:solidFill>
                  <a:srgbClr val="7030A0"/>
                </a:solidFill>
              </a:rPr>
              <a:t>৷</a:t>
            </a:r>
            <a:r>
              <a:rPr lang="bn-BD" sz="9600" b="1" dirty="0" smtClean="0">
                <a:solidFill>
                  <a:srgbClr val="7030A0"/>
                </a:solidFill>
              </a:rPr>
              <a:t> </a:t>
            </a:r>
            <a:r>
              <a:rPr lang="en-US" sz="9600" b="1" dirty="0" err="1" smtClean="0">
                <a:solidFill>
                  <a:srgbClr val="7030A0"/>
                </a:solidFill>
              </a:rPr>
              <a:t>প্রথম</a:t>
            </a:r>
            <a:r>
              <a:rPr lang="en-US" sz="9600" b="1" dirty="0" smtClean="0">
                <a:solidFill>
                  <a:srgbClr val="7030A0"/>
                </a:solidFill>
              </a:rPr>
              <a:t> </a:t>
            </a:r>
            <a:r>
              <a:rPr lang="en-US" sz="9600" b="1" dirty="0" err="1" smtClean="0">
                <a:solidFill>
                  <a:srgbClr val="7030A0"/>
                </a:solidFill>
              </a:rPr>
              <a:t>বিশ্বযুদ্ধের</a:t>
            </a:r>
            <a:r>
              <a:rPr lang="en-US" sz="9600" b="1" dirty="0" smtClean="0">
                <a:solidFill>
                  <a:srgbClr val="7030A0"/>
                </a:solidFill>
              </a:rPr>
              <a:t>(১৯১৪-১৯১৮)</a:t>
            </a:r>
            <a:r>
              <a:rPr lang="en-US" sz="9600" b="1" dirty="0" err="1" smtClean="0">
                <a:solidFill>
                  <a:srgbClr val="7030A0"/>
                </a:solidFill>
              </a:rPr>
              <a:t>পর</a:t>
            </a:r>
            <a:r>
              <a:rPr lang="en-US" sz="9600" b="1" dirty="0" smtClean="0">
                <a:solidFill>
                  <a:srgbClr val="7030A0"/>
                </a:solidFill>
              </a:rPr>
              <a:t> </a:t>
            </a:r>
            <a:r>
              <a:rPr lang="en-US" sz="9600" b="1" dirty="0" err="1" smtClean="0">
                <a:solidFill>
                  <a:srgbClr val="7030A0"/>
                </a:solidFill>
              </a:rPr>
              <a:t>বিশ্বে</a:t>
            </a:r>
            <a:r>
              <a:rPr lang="en-US" sz="9600" b="1" dirty="0" smtClean="0">
                <a:solidFill>
                  <a:srgbClr val="7030A0"/>
                </a:solidFill>
              </a:rPr>
              <a:t> </a:t>
            </a:r>
            <a:r>
              <a:rPr lang="en-US" sz="9600" b="1" dirty="0" err="1" smtClean="0">
                <a:solidFill>
                  <a:srgbClr val="7030A0"/>
                </a:solidFill>
              </a:rPr>
              <a:t>শান্তি</a:t>
            </a:r>
            <a:r>
              <a:rPr lang="en-US" sz="9600" b="1" dirty="0" smtClean="0">
                <a:solidFill>
                  <a:srgbClr val="7030A0"/>
                </a:solidFill>
              </a:rPr>
              <a:t> </a:t>
            </a:r>
            <a:r>
              <a:rPr lang="en-US" sz="9600" b="1" dirty="0" err="1" smtClean="0">
                <a:solidFill>
                  <a:srgbClr val="7030A0"/>
                </a:solidFill>
              </a:rPr>
              <a:t>প্রতিষ্ঠার</a:t>
            </a:r>
            <a:r>
              <a:rPr lang="en-US" sz="9600" b="1" dirty="0" smtClean="0">
                <a:solidFill>
                  <a:srgbClr val="7030A0"/>
                </a:solidFill>
              </a:rPr>
              <a:t> </a:t>
            </a:r>
            <a:r>
              <a:rPr lang="en-US" sz="9600" b="1" dirty="0" err="1" smtClean="0">
                <a:solidFill>
                  <a:srgbClr val="7030A0"/>
                </a:solidFill>
              </a:rPr>
              <a:t>লক্ষ্যে</a:t>
            </a:r>
            <a:r>
              <a:rPr lang="en-US" sz="9600" b="1" dirty="0" smtClean="0">
                <a:solidFill>
                  <a:srgbClr val="7030A0"/>
                </a:solidFill>
              </a:rPr>
              <a:t> ১৯২০ </a:t>
            </a:r>
            <a:r>
              <a:rPr lang="en-US" sz="9600" b="1" dirty="0" err="1" smtClean="0">
                <a:solidFill>
                  <a:srgbClr val="7030A0"/>
                </a:solidFill>
              </a:rPr>
              <a:t>সালের</a:t>
            </a:r>
            <a:r>
              <a:rPr lang="en-US" sz="9600" b="1" dirty="0" smtClean="0">
                <a:solidFill>
                  <a:srgbClr val="7030A0"/>
                </a:solidFill>
              </a:rPr>
              <a:t> ১০ই </a:t>
            </a:r>
            <a:r>
              <a:rPr lang="en-US" sz="9600" b="1" dirty="0" err="1" smtClean="0">
                <a:solidFill>
                  <a:srgbClr val="7030A0"/>
                </a:solidFill>
              </a:rPr>
              <a:t>জানুয়ারি</a:t>
            </a:r>
            <a:r>
              <a:rPr lang="en-US" sz="9600" b="1" dirty="0" smtClean="0">
                <a:solidFill>
                  <a:srgbClr val="7030A0"/>
                </a:solidFill>
              </a:rPr>
              <a:t> “</a:t>
            </a:r>
            <a:r>
              <a:rPr lang="en-US" sz="9600" b="1" dirty="0" err="1" smtClean="0">
                <a:solidFill>
                  <a:srgbClr val="7030A0"/>
                </a:solidFill>
              </a:rPr>
              <a:t>লীগ</a:t>
            </a:r>
            <a:r>
              <a:rPr lang="en-US" sz="9600" b="1" dirty="0" smtClean="0">
                <a:solidFill>
                  <a:srgbClr val="7030A0"/>
                </a:solidFill>
              </a:rPr>
              <a:t> </a:t>
            </a:r>
            <a:r>
              <a:rPr lang="en-US" sz="9600" b="1" dirty="0" err="1" smtClean="0">
                <a:solidFill>
                  <a:srgbClr val="7030A0"/>
                </a:solidFill>
              </a:rPr>
              <a:t>অব</a:t>
            </a:r>
            <a:r>
              <a:rPr lang="en-US" sz="9600" b="1" dirty="0" smtClean="0">
                <a:solidFill>
                  <a:srgbClr val="7030A0"/>
                </a:solidFill>
              </a:rPr>
              <a:t> </a:t>
            </a:r>
            <a:r>
              <a:rPr lang="en-US" sz="9600" b="1" dirty="0" err="1" smtClean="0">
                <a:solidFill>
                  <a:srgbClr val="7030A0"/>
                </a:solidFill>
              </a:rPr>
              <a:t>নেশনস</a:t>
            </a:r>
            <a:r>
              <a:rPr lang="en-US" sz="9600" b="1" dirty="0" smtClean="0">
                <a:solidFill>
                  <a:srgbClr val="7030A0"/>
                </a:solidFill>
              </a:rPr>
              <a:t>” </a:t>
            </a:r>
            <a:r>
              <a:rPr lang="en-US" sz="9600" b="1" dirty="0" err="1" smtClean="0">
                <a:solidFill>
                  <a:srgbClr val="7030A0"/>
                </a:solidFill>
              </a:rPr>
              <a:t>গঠিত</a:t>
            </a:r>
            <a:r>
              <a:rPr lang="en-US" sz="9600" b="1" dirty="0" smtClean="0">
                <a:solidFill>
                  <a:srgbClr val="7030A0"/>
                </a:solidFill>
              </a:rPr>
              <a:t> </a:t>
            </a:r>
            <a:r>
              <a:rPr lang="en-US" sz="9600" b="1" dirty="0" err="1" smtClean="0">
                <a:solidFill>
                  <a:srgbClr val="7030A0"/>
                </a:solidFill>
              </a:rPr>
              <a:t>হয়৷কি</a:t>
            </a:r>
            <a:r>
              <a:rPr lang="bn-IN" sz="9600" b="1" dirty="0" smtClean="0">
                <a:solidFill>
                  <a:srgbClr val="7030A0"/>
                </a:solidFill>
              </a:rPr>
              <a:t>ন্তু</a:t>
            </a:r>
            <a:r>
              <a:rPr lang="en-US" sz="9600" b="1" dirty="0" smtClean="0">
                <a:solidFill>
                  <a:srgbClr val="7030A0"/>
                </a:solidFill>
              </a:rPr>
              <a:t> </a:t>
            </a:r>
            <a:r>
              <a:rPr lang="en-US" sz="9600" b="1" dirty="0" err="1" smtClean="0">
                <a:solidFill>
                  <a:srgbClr val="7030A0"/>
                </a:solidFill>
              </a:rPr>
              <a:t>লীগ</a:t>
            </a:r>
            <a:r>
              <a:rPr lang="en-US" sz="9600" b="1" dirty="0" smtClean="0">
                <a:solidFill>
                  <a:srgbClr val="7030A0"/>
                </a:solidFill>
              </a:rPr>
              <a:t> </a:t>
            </a:r>
            <a:r>
              <a:rPr lang="en-US" sz="9600" b="1" dirty="0" err="1" smtClean="0">
                <a:solidFill>
                  <a:srgbClr val="7030A0"/>
                </a:solidFill>
              </a:rPr>
              <a:t>অব</a:t>
            </a:r>
            <a:r>
              <a:rPr lang="en-US" sz="9600" b="1" dirty="0" smtClean="0">
                <a:solidFill>
                  <a:srgbClr val="7030A0"/>
                </a:solidFill>
              </a:rPr>
              <a:t> </a:t>
            </a:r>
            <a:r>
              <a:rPr lang="en-US" sz="9600" b="1" dirty="0" err="1" smtClean="0">
                <a:solidFill>
                  <a:srgbClr val="7030A0"/>
                </a:solidFill>
              </a:rPr>
              <a:t>নেশনস</a:t>
            </a:r>
            <a:r>
              <a:rPr lang="en-US" sz="9600" b="1" dirty="0" smtClean="0">
                <a:solidFill>
                  <a:srgbClr val="7030A0"/>
                </a:solidFill>
              </a:rPr>
              <a:t> </a:t>
            </a:r>
            <a:r>
              <a:rPr lang="en-US" sz="9600" b="1" dirty="0" err="1" smtClean="0">
                <a:solidFill>
                  <a:srgbClr val="7030A0"/>
                </a:solidFill>
              </a:rPr>
              <a:t>এর</a:t>
            </a:r>
            <a:r>
              <a:rPr lang="en-US" sz="9600" b="1" dirty="0" smtClean="0">
                <a:solidFill>
                  <a:srgbClr val="7030A0"/>
                </a:solidFill>
              </a:rPr>
              <a:t> </a:t>
            </a:r>
            <a:r>
              <a:rPr lang="en-US" sz="9600" b="1" dirty="0" err="1" smtClean="0">
                <a:solidFill>
                  <a:srgbClr val="7030A0"/>
                </a:solidFill>
              </a:rPr>
              <a:t>সাংগঠনিক</a:t>
            </a:r>
            <a:r>
              <a:rPr lang="en-US" sz="9600" b="1" dirty="0" smtClean="0">
                <a:solidFill>
                  <a:srgbClr val="7030A0"/>
                </a:solidFill>
              </a:rPr>
              <a:t> </a:t>
            </a:r>
            <a:r>
              <a:rPr lang="en-US" sz="9600" b="1" dirty="0" err="1" smtClean="0">
                <a:solidFill>
                  <a:srgbClr val="7030A0"/>
                </a:solidFill>
              </a:rPr>
              <a:t>দুর্বলতা</a:t>
            </a:r>
            <a:r>
              <a:rPr lang="en-US" sz="9600" b="1" dirty="0" smtClean="0">
                <a:solidFill>
                  <a:srgbClr val="7030A0"/>
                </a:solidFill>
              </a:rPr>
              <a:t> ও </a:t>
            </a:r>
            <a:r>
              <a:rPr lang="en-US" sz="9600" b="1" dirty="0" err="1" smtClean="0">
                <a:solidFill>
                  <a:srgbClr val="7030A0"/>
                </a:solidFill>
              </a:rPr>
              <a:t>অন্যান্য</a:t>
            </a:r>
            <a:r>
              <a:rPr lang="en-US" sz="9600" b="1" dirty="0" smtClean="0">
                <a:solidFill>
                  <a:srgbClr val="7030A0"/>
                </a:solidFill>
              </a:rPr>
              <a:t> </a:t>
            </a:r>
            <a:r>
              <a:rPr lang="en-US" sz="9600" b="1" dirty="0" err="1" smtClean="0">
                <a:solidFill>
                  <a:srgbClr val="7030A0"/>
                </a:solidFill>
              </a:rPr>
              <a:t>কারণে</a:t>
            </a:r>
            <a:r>
              <a:rPr lang="en-US" sz="9600" b="1" dirty="0" smtClean="0">
                <a:solidFill>
                  <a:srgbClr val="7030A0"/>
                </a:solidFill>
              </a:rPr>
              <a:t> </a:t>
            </a:r>
            <a:r>
              <a:rPr lang="en-US" sz="9600" b="1" dirty="0" err="1" smtClean="0">
                <a:solidFill>
                  <a:srgbClr val="7030A0"/>
                </a:solidFill>
              </a:rPr>
              <a:t>বিশ্ব</a:t>
            </a:r>
            <a:r>
              <a:rPr lang="en-US" sz="9600" b="1" dirty="0" smtClean="0">
                <a:solidFill>
                  <a:srgbClr val="7030A0"/>
                </a:solidFill>
              </a:rPr>
              <a:t> </a:t>
            </a:r>
            <a:r>
              <a:rPr lang="en-US" sz="9600" b="1" dirty="0" err="1" smtClean="0">
                <a:solidFill>
                  <a:srgbClr val="7030A0"/>
                </a:solidFill>
              </a:rPr>
              <a:t>শান্তি</a:t>
            </a:r>
            <a:r>
              <a:rPr lang="en-US" sz="9600" b="1" dirty="0" smtClean="0">
                <a:solidFill>
                  <a:srgbClr val="7030A0"/>
                </a:solidFill>
              </a:rPr>
              <a:t> </a:t>
            </a:r>
            <a:r>
              <a:rPr lang="en-US" sz="9600" b="1" dirty="0" err="1" smtClean="0">
                <a:solidFill>
                  <a:srgbClr val="7030A0"/>
                </a:solidFill>
              </a:rPr>
              <a:t>বিধানে</a:t>
            </a:r>
            <a:r>
              <a:rPr lang="en-US" sz="9600" b="1" dirty="0" smtClean="0">
                <a:solidFill>
                  <a:srgbClr val="7030A0"/>
                </a:solidFill>
              </a:rPr>
              <a:t> </a:t>
            </a:r>
            <a:r>
              <a:rPr lang="en-US" sz="9600" b="1" dirty="0" err="1" smtClean="0">
                <a:solidFill>
                  <a:srgbClr val="7030A0"/>
                </a:solidFill>
              </a:rPr>
              <a:t>তা</a:t>
            </a:r>
            <a:r>
              <a:rPr lang="en-US" sz="9600" b="1" dirty="0" smtClean="0">
                <a:solidFill>
                  <a:srgbClr val="7030A0"/>
                </a:solidFill>
              </a:rPr>
              <a:t> </a:t>
            </a:r>
            <a:r>
              <a:rPr lang="en-US" sz="9600" b="1" dirty="0" err="1" smtClean="0">
                <a:solidFill>
                  <a:srgbClr val="7030A0"/>
                </a:solidFill>
              </a:rPr>
              <a:t>ব্যর্থ</a:t>
            </a:r>
            <a:r>
              <a:rPr lang="en-US" sz="9600" b="1" dirty="0" smtClean="0">
                <a:solidFill>
                  <a:srgbClr val="7030A0"/>
                </a:solidFill>
              </a:rPr>
              <a:t> </a:t>
            </a:r>
            <a:r>
              <a:rPr lang="en-US" sz="9600" b="1" dirty="0" err="1" smtClean="0">
                <a:solidFill>
                  <a:srgbClr val="7030A0"/>
                </a:solidFill>
              </a:rPr>
              <a:t>হয়</a:t>
            </a:r>
            <a:r>
              <a:rPr lang="en-US" sz="9600" b="1" dirty="0" smtClean="0">
                <a:solidFill>
                  <a:srgbClr val="7030A0"/>
                </a:solidFill>
              </a:rPr>
              <a:t>৷</a:t>
            </a:r>
            <a:r>
              <a:rPr lang="bn-BD" sz="9600" b="1" dirty="0" smtClean="0">
                <a:solidFill>
                  <a:srgbClr val="7030A0"/>
                </a:solidFill>
              </a:rPr>
              <a:t> </a:t>
            </a:r>
            <a:r>
              <a:rPr lang="en-US" sz="9600" b="1" dirty="0" err="1" smtClean="0">
                <a:solidFill>
                  <a:srgbClr val="7030A0"/>
                </a:solidFill>
              </a:rPr>
              <a:t>এরপর</a:t>
            </a:r>
            <a:r>
              <a:rPr lang="en-US" sz="9600" b="1" dirty="0" smtClean="0">
                <a:solidFill>
                  <a:srgbClr val="7030A0"/>
                </a:solidFill>
              </a:rPr>
              <a:t>  </a:t>
            </a:r>
            <a:r>
              <a:rPr lang="en-US" sz="9600" b="1" dirty="0" err="1" smtClean="0">
                <a:solidFill>
                  <a:srgbClr val="7030A0"/>
                </a:solidFill>
              </a:rPr>
              <a:t>দ্বিতীয়</a:t>
            </a:r>
            <a:r>
              <a:rPr lang="en-US" sz="9600" b="1" dirty="0" smtClean="0">
                <a:solidFill>
                  <a:srgbClr val="7030A0"/>
                </a:solidFill>
              </a:rPr>
              <a:t>  </a:t>
            </a:r>
            <a:r>
              <a:rPr lang="en-US" sz="9600" b="1" dirty="0" err="1" smtClean="0">
                <a:solidFill>
                  <a:srgbClr val="7030A0"/>
                </a:solidFill>
              </a:rPr>
              <a:t>বিশ্বযুদ্ধের</a:t>
            </a:r>
            <a:r>
              <a:rPr lang="en-US" sz="9600" b="1" dirty="0" smtClean="0">
                <a:solidFill>
                  <a:srgbClr val="7030A0"/>
                </a:solidFill>
              </a:rPr>
              <a:t>(১৯৩৯-১৯৪৮) </a:t>
            </a:r>
            <a:r>
              <a:rPr lang="bn-BD" sz="9600" b="1" dirty="0" smtClean="0">
                <a:solidFill>
                  <a:srgbClr val="7030A0"/>
                </a:solidFill>
              </a:rPr>
              <a:t> ধ্বংসলীলা পৃথিবীকে গ্রাস করে৷সম্প্রীতি ও সহযোগীতার প্রয়োজন উপলব্ধি করে ১৯৪৫ সালের ২৪ শে অক্টোবর</a:t>
            </a:r>
            <a:r>
              <a:rPr lang="en-US" sz="9600" b="1" dirty="0" smtClean="0">
                <a:solidFill>
                  <a:srgbClr val="7030A0"/>
                </a:solidFill>
              </a:rPr>
              <a:t> </a:t>
            </a:r>
            <a:r>
              <a:rPr lang="en-US" sz="9600" b="1" dirty="0" err="1" smtClean="0">
                <a:solidFill>
                  <a:srgbClr val="7030A0"/>
                </a:solidFill>
              </a:rPr>
              <a:t>জাতিসংঘ</a:t>
            </a:r>
            <a:r>
              <a:rPr lang="en-US" sz="9600" b="1" dirty="0" smtClean="0">
                <a:solidFill>
                  <a:srgbClr val="7030A0"/>
                </a:solidFill>
              </a:rPr>
              <a:t>  </a:t>
            </a:r>
            <a:r>
              <a:rPr lang="bn-BD" sz="9600" b="1" dirty="0" smtClean="0">
                <a:solidFill>
                  <a:srgbClr val="7030A0"/>
                </a:solidFill>
              </a:rPr>
              <a:t>গঠিত হয়</a:t>
            </a:r>
            <a:r>
              <a:rPr lang="en-US" sz="9600" b="1" dirty="0" smtClean="0">
                <a:solidFill>
                  <a:srgbClr val="7030A0"/>
                </a:solidFill>
              </a:rPr>
              <a:t>|</a:t>
            </a:r>
            <a:r>
              <a:rPr lang="bn-BD" sz="9600" b="1" dirty="0" smtClean="0">
                <a:solidFill>
                  <a:srgbClr val="7030A0"/>
                </a:solidFill>
              </a:rPr>
              <a:t> </a:t>
            </a:r>
            <a:br>
              <a:rPr lang="bn-BD" sz="9600" b="1" dirty="0" smtClean="0">
                <a:solidFill>
                  <a:srgbClr val="7030A0"/>
                </a:solidFill>
              </a:rPr>
            </a:br>
            <a:r>
              <a:rPr lang="en-US" sz="9600" b="1" dirty="0" smtClean="0">
                <a:solidFill>
                  <a:srgbClr val="7030A0"/>
                </a:solidFill>
              </a:rPr>
              <a:t/>
            </a:r>
            <a:br>
              <a:rPr lang="en-US" sz="9600" b="1" dirty="0" smtClean="0">
                <a:solidFill>
                  <a:srgbClr val="7030A0"/>
                </a:solidFill>
              </a:rPr>
            </a:br>
            <a:r>
              <a:rPr lang="bn-BD" sz="9600" b="1" dirty="0" smtClean="0">
                <a:solidFill>
                  <a:srgbClr val="FF0000"/>
                </a:solidFill>
              </a:rPr>
              <a:t>মূলত ২য় বিশ্বযুদ্ধের ভয়াবহতা উপলব্ধি করে সম্প্রীতি ও সহযোগিতার লক্ষ্যে জাতিসংঘ গঠিত হয়৷</a:t>
            </a:r>
            <a:r>
              <a:rPr lang="en-US" sz="9600" b="1" dirty="0" smtClean="0">
                <a:solidFill>
                  <a:srgbClr val="FF0000"/>
                </a:solidFill>
              </a:rPr>
              <a:t/>
            </a:r>
            <a:br>
              <a:rPr lang="en-US" sz="9600" b="1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7030A0"/>
                </a:solidFill>
              </a:rPr>
              <a:t/>
            </a:r>
            <a:br>
              <a:rPr lang="en-US" sz="3600" dirty="0" smtClean="0">
                <a:solidFill>
                  <a:srgbClr val="7030A0"/>
                </a:solidFill>
              </a:rPr>
            </a:br>
            <a:r>
              <a:rPr lang="en-US" sz="3600" dirty="0" smtClean="0">
                <a:solidFill>
                  <a:srgbClr val="7030A0"/>
                </a:solidFill>
              </a:rPr>
              <a:t/>
            </a:r>
            <a:br>
              <a:rPr lang="en-US" sz="3600" dirty="0" smtClean="0">
                <a:solidFill>
                  <a:srgbClr val="7030A0"/>
                </a:solidFill>
              </a:rPr>
            </a:br>
            <a:r>
              <a:rPr lang="en-US" sz="3600" dirty="0" smtClean="0">
                <a:solidFill>
                  <a:srgbClr val="7030A0"/>
                </a:solidFill>
              </a:rPr>
              <a:t/>
            </a:r>
            <a:br>
              <a:rPr lang="en-US" sz="3600" dirty="0" smtClean="0">
                <a:solidFill>
                  <a:srgbClr val="7030A0"/>
                </a:solidFill>
              </a:rPr>
            </a:br>
            <a:r>
              <a:rPr lang="en-US" sz="3600" dirty="0" smtClean="0">
                <a:solidFill>
                  <a:srgbClr val="7030A0"/>
                </a:solidFill>
              </a:rPr>
              <a:t/>
            </a:r>
            <a:br>
              <a:rPr lang="en-US" sz="3600" dirty="0" smtClean="0">
                <a:solidFill>
                  <a:srgbClr val="7030A0"/>
                </a:solidFill>
              </a:rPr>
            </a:br>
            <a:r>
              <a:rPr lang="en-US" sz="3600" dirty="0" smtClean="0">
                <a:solidFill>
                  <a:srgbClr val="7030A0"/>
                </a:solidFill>
              </a:rPr>
              <a:t/>
            </a:r>
            <a:br>
              <a:rPr lang="en-US" sz="3600" dirty="0" smtClean="0">
                <a:solidFill>
                  <a:srgbClr val="7030A0"/>
                </a:solidFill>
              </a:rPr>
            </a:br>
            <a:r>
              <a:rPr lang="en-US" sz="3600" dirty="0" smtClean="0">
                <a:solidFill>
                  <a:srgbClr val="7030A0"/>
                </a:solidFill>
              </a:rPr>
              <a:t/>
            </a:r>
            <a:br>
              <a:rPr lang="en-US" sz="3600" dirty="0" smtClean="0">
                <a:solidFill>
                  <a:srgbClr val="7030A0"/>
                </a:solidFill>
              </a:rPr>
            </a:br>
            <a:r>
              <a:rPr lang="en-US" sz="3600" dirty="0" smtClean="0">
                <a:solidFill>
                  <a:srgbClr val="7030A0"/>
                </a:solidFill>
              </a:rPr>
              <a:t/>
            </a:r>
            <a:br>
              <a:rPr lang="en-US" sz="3600" dirty="0" smtClean="0">
                <a:solidFill>
                  <a:srgbClr val="7030A0"/>
                </a:solidFill>
              </a:rPr>
            </a:br>
            <a:endParaRPr lang="en-US" sz="3600" dirty="0">
              <a:solidFill>
                <a:srgbClr val="C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-3348874" y="3123864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60847" y="3789040"/>
            <a:ext cx="5882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2525" y="4653136"/>
            <a:ext cx="3541415" cy="1916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692" y="4653136"/>
            <a:ext cx="2858217" cy="1916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940" y="4653136"/>
            <a:ext cx="2800060" cy="1907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809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287016"/>
          </a:xfrm>
        </p:spPr>
        <p:txBody>
          <a:bodyPr>
            <a:noAutofit/>
          </a:bodyPr>
          <a:lstStyle/>
          <a:p>
            <a:r>
              <a:rPr lang="bn-IN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জাতিসংঘের উদ্দেশ্য</a:t>
            </a: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জাতিসংঘের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উদ্দিশ্যগুলো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হলো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১.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বিশ্ব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শান্তি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প্রতিষ্ঠা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করা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২.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বিভিন্ন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জাতি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তথা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দেশের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মধ্যে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সম্প্রীতি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স্থাপন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করা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৷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৩.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অর্থনৈতিক,সামাজিক ও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সাংস্কৃতিক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ক্ষেত্রে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বিভিন্ন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দেশের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মধ্যে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সহযোগিতা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গড়ে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তোলা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৷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৪.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জাত,ধর্ম,বর্ণ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নির্বিশেষে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সবার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স্বাধীনতা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ও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মৌলিক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অধিকারের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প্রতি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সম্মাম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প্রদর্শন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৷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৫.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বিভিন্ন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দেশের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মধ্যে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বিদ্যমান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বিবাদ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মিমাংসা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করা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৷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99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33033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জাতিসংঘের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প্রধান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৬টি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শাখা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ও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এদের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কাজ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08720"/>
            <a:ext cx="9144000" cy="5949280"/>
          </a:xfrm>
        </p:spPr>
      </p:pic>
    </p:spTree>
    <p:extLst>
      <p:ext uri="{BB962C8B-B14F-4D97-AF65-F5344CB8AC3E}">
        <p14:creationId xmlns:p14="http://schemas.microsoft.com/office/powerpoint/2010/main" val="156198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1153</TotalTime>
  <Words>149</Words>
  <Application>Microsoft Office PowerPoint</Application>
  <PresentationFormat>On-screen Show (4:3)</PresentationFormat>
  <Paragraphs>24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স্বাগতম</vt:lpstr>
      <vt:lpstr>শিক্ষক পরিচিতি</vt:lpstr>
      <vt:lpstr>বাড়ির কাজ উত্তোলন</vt:lpstr>
      <vt:lpstr>আজকের পাঠ  অধ্যায় ১২ বাংলাদেশ ও বিশ্ব পাঠ্যাংশ ১  (জাতিসংঘ )</vt:lpstr>
      <vt:lpstr>শিখনফল: </vt:lpstr>
      <vt:lpstr>*জাতিসংঘ কী?এর মূল লক্ষ্য কী?</vt:lpstr>
      <vt:lpstr>   *জাতিসংঘ কেন গঠিত হয়?</vt:lpstr>
      <vt:lpstr>জাতিসংঘের উদ্দেশ্য:</vt:lpstr>
      <vt:lpstr>জাতিসংঘের প্রধান ৬টি শাখা ও এদের কাজ:</vt:lpstr>
      <vt:lpstr>*শ্রেণির কাজ:</vt:lpstr>
      <vt:lpstr>উত্তর সমূহ:</vt:lpstr>
      <vt:lpstr>বাড়ির কাজ:</vt:lpstr>
      <vt:lpstr>ধন্যবাদ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50</cp:revision>
  <dcterms:created xsi:type="dcterms:W3CDTF">2019-05-09T16:29:39Z</dcterms:created>
  <dcterms:modified xsi:type="dcterms:W3CDTF">2019-05-20T06:29:23Z</dcterms:modified>
</cp:coreProperties>
</file>