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" panose="020B0604020202020204" charset="0"/>
      <p:regular r:id="rId15"/>
      <p:bold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2A8901-74A3-48A1-820D-D25419A51540}">
  <a:tblStyle styleId="{C62A8901-74A3-48A1-820D-D25419A515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1ddc3eb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1ddc3eb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1ddc3eb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1ddc3eb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1dcb19e2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1dcb19e2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1dc46ee7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1dc46ee7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1dc46ee7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1dc46ee7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1dc46ee7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1dc46ee7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1ddc3ebb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1ddc3ebb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920238" y="3619087"/>
            <a:ext cx="2223764" cy="1758243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11" y="-225239"/>
            <a:ext cx="1864341" cy="1336791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7139857" y="3388813"/>
            <a:ext cx="2004151" cy="2039643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6634640" y="3192329"/>
            <a:ext cx="2509349" cy="2272844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10" y="-280720"/>
            <a:ext cx="2324963" cy="1629694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8" name="Google Shape;58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3" name="Google Shape;63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4" name="Google Shape;64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6" name="Google Shape;76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81" name="Google Shape;81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82" name="Google Shape;82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9" name="Google Shape;89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0" name="Google Shape;90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7"/>
          <p:cNvGrpSpPr/>
          <p:nvPr/>
        </p:nvGrpSpPr>
        <p:grpSpPr>
          <a:xfrm>
            <a:off x="6791633" y="3181575"/>
            <a:ext cx="2352143" cy="2284388"/>
            <a:chOff x="6172200" y="2656118"/>
            <a:chExt cx="2971754" cy="2886151"/>
          </a:xfrm>
        </p:grpSpPr>
        <p:sp>
          <p:nvSpPr>
            <p:cNvPr id="93" name="Google Shape;93;p7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98" name="Google Shape;98;p7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99" name="Google Shape;99;p7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63210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0314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2"/>
          </p:nvPr>
        </p:nvSpPr>
        <p:spPr>
          <a:xfrm>
            <a:off x="317327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5315125" y="1830425"/>
            <a:ext cx="2037600" cy="30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»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8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11" name="Google Shape;111;p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16" name="Google Shape;116;p8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17" name="Google Shape;117;p8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9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26" name="Google Shape;126;p9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1" name="Google Shape;131;p9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32" name="Google Shape;132;p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9" name="Google Shape;1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0"/>
          <p:cNvGrpSpPr/>
          <p:nvPr/>
        </p:nvGrpSpPr>
        <p:grpSpPr>
          <a:xfrm>
            <a:off x="6788577" y="3114518"/>
            <a:ext cx="2355412" cy="2328835"/>
            <a:chOff x="6172200" y="2656118"/>
            <a:chExt cx="2971754" cy="2886151"/>
          </a:xfrm>
        </p:grpSpPr>
        <p:sp>
          <p:nvSpPr>
            <p:cNvPr id="142" name="Google Shape;142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47" name="Google Shape;147;p10"/>
          <p:cNvGrpSpPr/>
          <p:nvPr/>
        </p:nvGrpSpPr>
        <p:grpSpPr>
          <a:xfrm>
            <a:off x="-26" y="-228035"/>
            <a:ext cx="1974033" cy="1313752"/>
            <a:chOff x="-32" y="-215963"/>
            <a:chExt cx="2163561" cy="1347300"/>
          </a:xfrm>
        </p:grpSpPr>
        <p:sp>
          <p:nvSpPr>
            <p:cNvPr id="148" name="Google Shape;148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spd="slow" p14:dur="17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ctrTitle"/>
          </p:nvPr>
        </p:nvSpPr>
        <p:spPr>
          <a:xfrm>
            <a:off x="694800" y="3172850"/>
            <a:ext cx="77544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জারণ-বিজারণ (লেকচার-২ )</a:t>
            </a: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694800" y="1840100"/>
            <a:ext cx="72993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রসায়ন ২য় পত্র, 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৩য় অধ্যায় (পরিমাণগত রসায়ন)</a:t>
            </a:r>
            <a:endParaRPr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804300" y="4684800"/>
            <a:ext cx="37677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0700" y="7"/>
            <a:ext cx="1193400" cy="104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/>
          <p:nvPr/>
        </p:nvSpPr>
        <p:spPr>
          <a:xfrm>
            <a:off x="804300" y="3978475"/>
            <a:ext cx="2106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১৫-০৬-২০২০ ইং 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22425" y="1605300"/>
            <a:ext cx="7681500" cy="6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অণুতে কেন্দ্রীয় পরমাণুর জারণমান নির্ণয়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42" name="Google Shape;2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4725"/>
            <a:ext cx="6304850" cy="32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898675" y="144717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মূল্যায়ন </a:t>
            </a:r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808350" y="2286000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১। জারণ সংখ্যা কি?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২। Fe</a:t>
            </a:r>
            <a:r>
              <a:rPr lang="en" baseline="30000"/>
              <a:t>2+</a:t>
            </a:r>
            <a:r>
              <a:rPr lang="en"/>
              <a:t> একটি বিজারক ব্যাখ্যা কর ?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৩। অণুতে কেন্দ্রীয় পরমাণুর জারণমান বের কর :             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     KMnO</a:t>
            </a:r>
            <a:r>
              <a:rPr lang="en" baseline="-25000"/>
              <a:t>4</a:t>
            </a:r>
            <a:r>
              <a:rPr lang="en"/>
              <a:t> , Na</a:t>
            </a:r>
            <a:r>
              <a:rPr lang="en" baseline="-25000"/>
              <a:t>2</a:t>
            </a:r>
            <a:r>
              <a:rPr lang="en"/>
              <a:t>S</a:t>
            </a:r>
            <a:r>
              <a:rPr lang="en" baseline="-25000"/>
              <a:t>2</a:t>
            </a:r>
            <a:r>
              <a:rPr lang="en"/>
              <a:t>O</a:t>
            </a:r>
            <a:r>
              <a:rPr lang="en" baseline="-25000"/>
              <a:t>3 , </a:t>
            </a:r>
            <a:r>
              <a:rPr lang="en">
                <a:solidFill>
                  <a:schemeClr val="dk2"/>
                </a:solidFill>
              </a:rPr>
              <a:t>K</a:t>
            </a:r>
            <a:r>
              <a:rPr lang="en" baseline="-25000">
                <a:solidFill>
                  <a:schemeClr val="dk2"/>
                </a:solidFill>
              </a:rPr>
              <a:t>4 </a:t>
            </a:r>
            <a:r>
              <a:rPr lang="en">
                <a:solidFill>
                  <a:schemeClr val="dk2"/>
                </a:solidFill>
              </a:rPr>
              <a:t>[Fe (CN)</a:t>
            </a:r>
            <a:r>
              <a:rPr lang="en" baseline="-25000">
                <a:solidFill>
                  <a:schemeClr val="dk2"/>
                </a:solidFill>
              </a:rPr>
              <a:t>6 </a:t>
            </a:r>
            <a:r>
              <a:rPr lang="en">
                <a:solidFill>
                  <a:schemeClr val="dk2"/>
                </a:solidFill>
              </a:rPr>
              <a:t>] , S</a:t>
            </a:r>
            <a:r>
              <a:rPr lang="en" baseline="-25000">
                <a:solidFill>
                  <a:schemeClr val="dk2"/>
                </a:solidFill>
              </a:rPr>
              <a:t>4</a:t>
            </a:r>
            <a:r>
              <a:rPr lang="en">
                <a:solidFill>
                  <a:schemeClr val="dk2"/>
                </a:solidFill>
              </a:rPr>
              <a:t>O</a:t>
            </a:r>
            <a:r>
              <a:rPr lang="en" baseline="-25000">
                <a:solidFill>
                  <a:schemeClr val="dk2"/>
                </a:solidFill>
              </a:rPr>
              <a:t>6</a:t>
            </a:r>
            <a:r>
              <a:rPr lang="en" baseline="30000">
                <a:solidFill>
                  <a:schemeClr val="dk2"/>
                </a:solidFill>
              </a:rPr>
              <a:t>2-</a:t>
            </a:r>
            <a:endParaRPr baseline="30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2" name="Google Shape;252;p21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ctrTitle" idx="4294967295"/>
          </p:nvPr>
        </p:nvSpPr>
        <p:spPr>
          <a:xfrm>
            <a:off x="623825" y="1796075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9900"/>
                </a:solidFill>
              </a:rPr>
              <a:t>ধন্যবাদ !</a:t>
            </a:r>
            <a:endParaRPr sz="6000">
              <a:solidFill>
                <a:srgbClr val="FF9900"/>
              </a:solidFill>
            </a:endParaRPr>
          </a:p>
        </p:txBody>
      </p:sp>
      <p:sp>
        <p:nvSpPr>
          <p:cNvPr id="258" name="Google Shape;258;p22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নীলা আক্তার</a:t>
            </a:r>
            <a:endParaRPr sz="36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প্রভাষক, রসায়ন বিভাগ</a:t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এইচ আর মেমোরিয়াল কলেজ, খিলগাঁও, ঢাকা।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ই-মেইল: nilaakther07@gmail.com</a:t>
            </a:r>
            <a:endParaRPr sz="1800"/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 idx="4294967295"/>
          </p:nvPr>
        </p:nvSpPr>
        <p:spPr>
          <a:xfrm>
            <a:off x="685800" y="2093550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শিক্ষক পরিচিতি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168" name="Google Shape;168;p12"/>
          <p:cNvSpPr txBox="1">
            <a:spLocks noGrp="1"/>
          </p:cNvSpPr>
          <p:nvPr>
            <p:ph type="subTitle" idx="4294967295"/>
          </p:nvPr>
        </p:nvSpPr>
        <p:spPr>
          <a:xfrm>
            <a:off x="685800" y="2608685"/>
            <a:ext cx="4924200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796BF"/>
                </a:solidFill>
                <a:latin typeface="Arial"/>
                <a:ea typeface="Arial"/>
                <a:cs typeface="Arial"/>
                <a:sym typeface="Arial"/>
              </a:rPr>
              <a:t>নীলা আক্তার</a:t>
            </a:r>
            <a:endParaRPr sz="3600" b="1">
              <a:solidFill>
                <a:srgbClr val="3796B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প্রভাষক, রসায়ন বিভাগ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এইচ আর মেমোরিয়াল কলেজ, খিলগাঁও, ঢাকা।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 l="14223" t="17252" r="27437"/>
          <a:stretch/>
        </p:blipFill>
        <p:spPr>
          <a:xfrm>
            <a:off x="5252731" y="1189725"/>
            <a:ext cx="2241300" cy="2384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ctrTitle"/>
          </p:nvPr>
        </p:nvSpPr>
        <p:spPr>
          <a:xfrm>
            <a:off x="-578400" y="1152650"/>
            <a:ext cx="50745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0">
              <a:solidFill>
                <a:srgbClr val="3796B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শিখন ফল</a:t>
            </a:r>
            <a:endParaRPr sz="4500" b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768400" y="1828128"/>
            <a:ext cx="5074500" cy="30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এই পাঠ শেষে শিক্ষার্থীরা</a:t>
            </a:r>
            <a:r>
              <a:rPr lang="en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১। জারণ অর্ধ-বিক্রিয়া  কি ?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২। বিজারণ অর্ধ-বিক্রিয়া  কি ?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৩। জারণ সংখ্যা কি? জারণ সংখ্যা ও যোজনীর মধ্যে পার্থক্য কি?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৪। অণুতে কেন্দ্রীয় পরমাণুর জারণমান বের করতে পারবে ।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4858450" y="86775"/>
            <a:ext cx="39846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508150" y="164125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পূর্বজ্ঞান যাচাই</a:t>
            </a:r>
            <a:endParaRPr sz="3000" b="1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  <p:sp>
        <p:nvSpPr>
          <p:cNvPr id="186" name="Google Shape;186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508150" y="2461150"/>
            <a:ext cx="3879300" cy="172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078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বিক্রিয়াটি লক্ষ্য করঃ</a:t>
            </a:r>
            <a:endParaRPr sz="2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2Na (s)+ Cl</a:t>
            </a:r>
            <a:r>
              <a:rPr lang="en" sz="2000" baseline="-25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(g) ➨ 2NaCl (s)</a:t>
            </a:r>
            <a:endParaRPr sz="2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বিক্রিয়াটিতে কী হচ্ছে?</a:t>
            </a:r>
            <a:endParaRPr sz="2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4746875" y="2461150"/>
            <a:ext cx="3259500" cy="110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6078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জারণ-বিজারণ বিক্রিয়াটি যুগপৎ ভাবে সংঘটিত হয় । </a:t>
            </a:r>
            <a:endParaRPr sz="20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1043825" y="15339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জারণ অর্ধ-বিক্রিয়া</a:t>
            </a:r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1"/>
          </p:nvPr>
        </p:nvSpPr>
        <p:spPr>
          <a:xfrm>
            <a:off x="597625" y="2286000"/>
            <a:ext cx="5760300" cy="252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জারণ-বিজারণ বিক্রিয়ায় যে অংশে জারণ ঘটে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 বিজারকের ইলেকট্রন ত্যাগ ) তাকে জারণ অর্ধ-বিক্রিয়া বলে ।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যেমন : Fe</a:t>
            </a:r>
            <a:r>
              <a:rPr lang="en" baseline="30000"/>
              <a:t>2+   </a:t>
            </a:r>
            <a:r>
              <a:rPr lang="en"/>
              <a:t>- e</a:t>
            </a:r>
            <a:r>
              <a:rPr lang="en" baseline="30000"/>
              <a:t>-</a:t>
            </a:r>
            <a:r>
              <a:rPr lang="en"/>
              <a:t>   ➨  </a:t>
            </a:r>
            <a:r>
              <a:rPr lang="en">
                <a:solidFill>
                  <a:schemeClr val="dk2"/>
                </a:solidFill>
              </a:rPr>
              <a:t>Fe</a:t>
            </a:r>
            <a:r>
              <a:rPr lang="en" baseline="30000">
                <a:solidFill>
                  <a:schemeClr val="dk2"/>
                </a:solidFill>
              </a:rPr>
              <a:t>3+ 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aseline="30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98" name="Google Shape;1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1031425" y="149677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বিজারণ অর্ধ-বিক্রিয়া</a:t>
            </a: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body" idx="1"/>
          </p:nvPr>
        </p:nvSpPr>
        <p:spPr>
          <a:xfrm>
            <a:off x="572850" y="217747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জারণ-বিজারণ বিক্রিয়ায় যে অংশে বিজারণ ঘটে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 জারকের ইলেকট্রন গ্রহণ  ) তাকে </a:t>
            </a:r>
            <a:r>
              <a:rPr lang="en">
                <a:solidFill>
                  <a:schemeClr val="dk2"/>
                </a:solidFill>
              </a:rPr>
              <a:t>বিজারণ </a:t>
            </a:r>
            <a:r>
              <a:rPr lang="en"/>
              <a:t>অর্ধ-বিক্রিয়া বলে ।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যেমন : Sn</a:t>
            </a:r>
            <a:r>
              <a:rPr lang="en" baseline="30000"/>
              <a:t>4+   </a:t>
            </a:r>
            <a:r>
              <a:rPr lang="en"/>
              <a:t>+ 2e</a:t>
            </a:r>
            <a:r>
              <a:rPr lang="en" baseline="30000"/>
              <a:t>-</a:t>
            </a:r>
            <a:r>
              <a:rPr lang="en"/>
              <a:t>  ➨ </a:t>
            </a:r>
            <a:r>
              <a:rPr lang="en">
                <a:solidFill>
                  <a:schemeClr val="dk2"/>
                </a:solidFill>
              </a:rPr>
              <a:t>Sn</a:t>
            </a:r>
            <a:r>
              <a:rPr lang="en" baseline="30000">
                <a:solidFill>
                  <a:schemeClr val="dk2"/>
                </a:solidFill>
              </a:rPr>
              <a:t>2+  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aseline="30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07" name="Google Shape;2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992430" y="1199399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জারণ সংখ্যা </a:t>
            </a:r>
            <a:endParaRPr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509054" y="1660655"/>
            <a:ext cx="5760300" cy="2719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কোন মৌলের পরমাণু দ্বারা ইলেকট্রন ত্যাগ বা গ্রহণের ফলে পরমাণুতে সৃষ্ট ধনাত্মক বা ঋণাত্মক চার্জের সংখ্যাকে ঐ মৌলের জারণ সংখ্যা বলে । 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জারণ সংখ্যার পূর্বে +/- উল্লেখ করতে হয় । 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যেমন : Na</a:t>
            </a:r>
            <a:r>
              <a:rPr lang="en" baseline="30000" dirty="0"/>
              <a:t>+ </a:t>
            </a:r>
            <a:r>
              <a:rPr lang="en" dirty="0"/>
              <a:t>, </a:t>
            </a:r>
            <a:r>
              <a:rPr lang="en" dirty="0">
                <a:solidFill>
                  <a:schemeClr val="dk2"/>
                </a:solidFill>
              </a:rPr>
              <a:t>Al</a:t>
            </a:r>
            <a:r>
              <a:rPr lang="en" baseline="30000" dirty="0">
                <a:solidFill>
                  <a:schemeClr val="dk2"/>
                </a:solidFill>
              </a:rPr>
              <a:t>3+</a:t>
            </a:r>
            <a:r>
              <a:rPr lang="en" dirty="0">
                <a:solidFill>
                  <a:schemeClr val="dk2"/>
                </a:solidFill>
              </a:rPr>
              <a:t>,Cl</a:t>
            </a:r>
            <a:r>
              <a:rPr lang="en" baseline="30000" dirty="0">
                <a:solidFill>
                  <a:schemeClr val="dk2"/>
                </a:solidFill>
              </a:rPr>
              <a:t>-</a:t>
            </a:r>
            <a:r>
              <a:rPr lang="en" dirty="0">
                <a:solidFill>
                  <a:schemeClr val="dk2"/>
                </a:solidFill>
              </a:rPr>
              <a:t>,</a:t>
            </a:r>
            <a:r>
              <a:rPr lang="en" baseline="30000" dirty="0">
                <a:solidFill>
                  <a:schemeClr val="dk2"/>
                </a:solidFill>
              </a:rPr>
              <a:t>  </a:t>
            </a:r>
            <a:r>
              <a:rPr lang="en" dirty="0"/>
              <a:t>O</a:t>
            </a:r>
            <a:r>
              <a:rPr lang="en" baseline="30000" dirty="0"/>
              <a:t>2-  </a:t>
            </a:r>
            <a:r>
              <a:rPr lang="en" dirty="0"/>
              <a:t>, এর জারণ সংখ্যা যথাক্রমে +1,+3,-1,-2 ।  জারণ সংখ্যা ধনাত্মক ,  ঋণাত্মক এমনকি ভগ্নাংশ হতে পারে । </a:t>
            </a:r>
            <a:endParaRPr baseline="30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16" name="Google Shape;2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123925" y="1112525"/>
            <a:ext cx="69999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জারণ সংখ্যা ও যোজনীর মধ্যে পার্থক্য </a:t>
            </a: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224" name="Google Shape;224;p18"/>
          <p:cNvGraphicFramePr/>
          <p:nvPr>
            <p:extLst>
              <p:ext uri="{D42A27DB-BD31-4B8C-83A1-F6EECF244321}">
                <p14:modId xmlns:p14="http://schemas.microsoft.com/office/powerpoint/2010/main" val="1737804785"/>
              </p:ext>
            </p:extLst>
          </p:nvPr>
        </p:nvGraphicFramePr>
        <p:xfrm>
          <a:off x="123925" y="1793225"/>
          <a:ext cx="6266050" cy="2758290"/>
        </p:xfrm>
        <a:graphic>
          <a:graphicData uri="http://schemas.openxmlformats.org/drawingml/2006/table">
            <a:tbl>
              <a:tblPr>
                <a:noFill/>
                <a:tableStyleId>{C62A8901-74A3-48A1-820D-D25419A51540}</a:tableStyleId>
              </a:tblPr>
              <a:tblGrid>
                <a:gridCol w="39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নং </a:t>
                      </a:r>
                      <a:endParaRPr sz="11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জারণ সংখ্যা</a:t>
                      </a:r>
                      <a:endParaRPr sz="11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যোজনী</a:t>
                      </a:r>
                      <a:endParaRPr sz="1100" b="1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১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কোন মৌলের পরমাণু দ্বারা ইলেকট্রন ত্যাগ বা গ্রহণের ফলে পরমাণুতে সৃষ্ট ধনাত্মক বা ঋণাত্মক চার্জের সংখ্যাকে ঐ মৌলের জারণ সংখ্যা বলে ।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কোন  যৌগে কোন  মৌলের একটি পরমাণু যতটি ইলেকট্রন গ্রহণ বা বর্জন করে তাকে ঐ মৌলের যোজনী বলে। 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২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জারণ সংখ্যা ধনাত্মক ,  ঋণাত্মক হতে পারে । </a:t>
                      </a:r>
                      <a:endParaRPr sz="1000" baseline="30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CaCl</a:t>
                      </a:r>
                      <a:r>
                        <a:rPr lang="en" sz="1000" baseline="-25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যৌগে  Ca ও Cl  এর জারণ সংখ্যা +2  ও -1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যোজনী একটি বিশুদ্ধ সংখ্যা । CaCl</a:t>
                      </a:r>
                      <a:r>
                        <a:rPr lang="en" sz="1000" baseline="-25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যৌগে  Ca ও  Cl এর  যোজনী যথাক্রমে 2 ও 1 । 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৩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কোন মৌলের জারণ সংখ্যা শূন্য হতে পারে ।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যেমন : H</a:t>
                      </a:r>
                      <a:r>
                        <a:rPr lang="en" sz="1000" baseline="-25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, Na, এর জারণ সংখ্যা 0 ।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নিষ্ক্রিয় গ্যাস ছাড়া কোন মৌলের যোজনী শূন্য হতে পারেনা । 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যেমন : H</a:t>
                      </a:r>
                      <a:r>
                        <a:rPr lang="en" sz="1000" baseline="-25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 </a:t>
                      </a: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এবং Na উভয়ের যোজনী 1 ।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৪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জারণ সংখ্যা  ভগ্নাংশ হতে পারে । 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  <a:p>
                      <a:pPr marL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যেমন: Fe</a:t>
                      </a:r>
                      <a:r>
                        <a:rPr lang="en" sz="1000" baseline="-25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</a:t>
                      </a:r>
                      <a:r>
                        <a:rPr lang="en" sz="1000" baseline="-25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r>
                        <a:rPr lang="en" sz="100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যৌগে  Fe এর জারণ সংখ্যা +2.66</a:t>
                      </a:r>
                      <a:endParaRPr sz="100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যোজনী ভগ্নাংশ হতে পারেনা  । যেমন :Fe</a:t>
                      </a:r>
                      <a:r>
                        <a:rPr lang="en" sz="1000" baseline="-25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r>
                        <a:rPr lang="en" sz="1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</a:t>
                      </a:r>
                      <a:r>
                        <a:rPr lang="en" sz="1000" baseline="-25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             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( FeO + Fe</a:t>
                      </a:r>
                      <a:r>
                        <a:rPr lang="en" sz="1000" baseline="-25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</a:t>
                      </a:r>
                      <a:r>
                        <a:rPr lang="en" sz="1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O</a:t>
                      </a:r>
                      <a:r>
                        <a:rPr lang="en" sz="1000" baseline="-25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r>
                        <a:rPr lang="en" sz="1000" dirty="0">
                          <a:solidFill>
                            <a:srgbClr val="607896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) যৌগে Fe এর যোজনী 2 এবং 3 ।</a:t>
                      </a:r>
                      <a:endParaRPr sz="1000" dirty="0">
                        <a:solidFill>
                          <a:srgbClr val="607896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" name="Google Shape;2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8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560449" y="1104169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জারণ মান নির্ণয়ের  নিয়মাবলী </a:t>
            </a:r>
            <a:endParaRPr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560449" y="1559613"/>
            <a:ext cx="7009931" cy="3253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১। একটি বিশুদ্ধ পরমাণু / অণুর জারণ মান শূন্য ।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২। কোন আয়ন  বা মূলকের জারণ মান তার চার্জ সংখ্যা ।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৩। পর্যায় সারণীর 1 নং Group এর মৌলের সাধারণ মান  	= +1 </a:t>
            </a:r>
            <a:endParaRPr sz="1200" dirty="0"/>
          </a:p>
          <a:p>
            <a:pPr marL="0" lvl="0" indent="0">
              <a:buNone/>
            </a:pPr>
            <a:r>
              <a:rPr lang="en" sz="1200" dirty="0"/>
              <a:t>৪। পর্যায় সারণীর 2 নং Group এর মৌলের সাধারণ মান  	= +2 </a:t>
            </a:r>
            <a:endParaRPr sz="1200" dirty="0"/>
          </a:p>
          <a:p>
            <a:pPr marL="0" lvl="0" indent="0">
              <a:buNone/>
            </a:pPr>
            <a:r>
              <a:rPr lang="en" sz="1200" dirty="0"/>
              <a:t>৫। পর্যায় সারণীর 17 নং Group এর মৌলের সাধারণ মান  	= -1 </a:t>
            </a:r>
            <a:endParaRPr sz="1200" dirty="0"/>
          </a:p>
          <a:p>
            <a:pPr marL="0" lvl="0" indent="0">
              <a:buNone/>
            </a:pPr>
            <a:r>
              <a:rPr lang="en" sz="1200" dirty="0"/>
              <a:t>৬। পর্যায় সারণীর 16 নং Group এর মৌলের সাধারণ মান  	= -2 </a:t>
            </a:r>
            <a:endParaRPr sz="1200" dirty="0"/>
          </a:p>
          <a:p>
            <a:pPr marL="0" lvl="0" indent="0">
              <a:buNone/>
            </a:pPr>
            <a:r>
              <a:rPr lang="en" sz="1200" dirty="0"/>
              <a:t>৭। পর্যায় সারণীর 15 নং Group এর মৌলের সাধারণ মান  	= -3 </a:t>
            </a:r>
            <a:endParaRPr sz="1200" dirty="0"/>
          </a:p>
          <a:p>
            <a:pPr marL="0" lvl="0" indent="0">
              <a:buNone/>
            </a:pPr>
            <a:r>
              <a:rPr lang="en" sz="1200" dirty="0"/>
              <a:t>৮। পর্যায় সারণীর 14 নং Group এর মৌলের সাধারণ মান  	= ± 4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৯।  অবস্থান্তর মৌলের জারণ মান পরিবর্তনশীল  ।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১০। সাধারণত কেন্দ্রীয় পরমাণুর জারণ মান নির্ণয় করতে হয় । কোন পদার্থের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       অণুতে যার যোজনী বেশী থাকে তাকেই কেন্দ্রীয় পরমাণু বলে ।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34" name="Google Shape;2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900" y="-272675"/>
            <a:ext cx="2500826" cy="11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9"/>
          <p:cNvSpPr txBox="1"/>
          <p:nvPr/>
        </p:nvSpPr>
        <p:spPr>
          <a:xfrm>
            <a:off x="6658963" y="743625"/>
            <a:ext cx="24465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সৌজন্যেঃ www.choloshikhi.com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DFE4E9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60789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583</Words>
  <Application>Microsoft Office PowerPoint</Application>
  <PresentationFormat>On-screen Show (16:9)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Roboto Condensed</vt:lpstr>
      <vt:lpstr>Roboto</vt:lpstr>
      <vt:lpstr>Oswald</vt:lpstr>
      <vt:lpstr>Arial</vt:lpstr>
      <vt:lpstr>Wolsey template</vt:lpstr>
      <vt:lpstr>জারণ-বিজারণ (লেকচার-২ )</vt:lpstr>
      <vt:lpstr>শিক্ষক পরিচিতি</vt:lpstr>
      <vt:lpstr> শিখন ফল </vt:lpstr>
      <vt:lpstr>PowerPoint Presentation</vt:lpstr>
      <vt:lpstr>জারণ অর্ধ-বিক্রিয়া</vt:lpstr>
      <vt:lpstr>বিজারণ অর্ধ-বিক্রিয়া</vt:lpstr>
      <vt:lpstr>জারণ সংখ্যা </vt:lpstr>
      <vt:lpstr>জারণ সংখ্যা ও যোজনীর মধ্যে পার্থক্য </vt:lpstr>
      <vt:lpstr>জারণ মান নির্ণয়ের  নিয়মাবলী </vt:lpstr>
      <vt:lpstr>অণুতে কেন্দ্রীয় পরমাণুর জারণমান নির্ণয়   </vt:lpstr>
      <vt:lpstr>মূল্যায়ন </vt:lpstr>
      <vt:lpstr>ধন্যবাদ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জারণ-বিজারণ (লেকচার-২ )</dc:title>
  <dc:creator>Mahamudul Hassan  Intertek</dc:creator>
  <cp:lastModifiedBy>Mahamudul Hassan  Intertek</cp:lastModifiedBy>
  <cp:revision>7</cp:revision>
  <dcterms:modified xsi:type="dcterms:W3CDTF">2020-06-15T09:39:58Z</dcterms:modified>
</cp:coreProperties>
</file>